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 ContentType="image/t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300" r:id="rId3"/>
    <p:sldId id="259" r:id="rId4"/>
    <p:sldId id="260" r:id="rId5"/>
    <p:sldId id="261" r:id="rId6"/>
    <p:sldId id="267" r:id="rId7"/>
    <p:sldId id="262" r:id="rId8"/>
    <p:sldId id="263" r:id="rId9"/>
    <p:sldId id="264" r:id="rId10"/>
    <p:sldId id="268" r:id="rId11"/>
    <p:sldId id="269" r:id="rId12"/>
    <p:sldId id="270" r:id="rId13"/>
    <p:sldId id="271" r:id="rId14"/>
    <p:sldId id="273" r:id="rId15"/>
    <p:sldId id="272" r:id="rId16"/>
    <p:sldId id="274" r:id="rId17"/>
    <p:sldId id="275" r:id="rId18"/>
    <p:sldId id="279" r:id="rId19"/>
    <p:sldId id="280" r:id="rId20"/>
    <p:sldId id="284"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85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2118" autoAdjust="0"/>
    <p:restoredTop sz="79137" autoAdjust="0"/>
  </p:normalViewPr>
  <p:slideViewPr>
    <p:cSldViewPr snapToGrid="0" snapToObjects="1">
      <p:cViewPr varScale="1">
        <p:scale>
          <a:sx n="65" d="100"/>
          <a:sy n="65" d="100"/>
        </p:scale>
        <p:origin x="-1744" y="-104"/>
      </p:cViewPr>
      <p:guideLst>
        <p:guide orient="horz" pos="3072"/>
        <p:guide pos="4096"/>
      </p:guideLst>
    </p:cSldViewPr>
  </p:slideViewPr>
  <p:outlineViewPr>
    <p:cViewPr>
      <p:scale>
        <a:sx n="33" d="100"/>
        <a:sy n="33" d="100"/>
      </p:scale>
      <p:origin x="0" y="348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1143000" y="685800"/>
            <a:ext cx="4572000" cy="3429000"/>
          </a:xfrm>
          <a:prstGeom prst="rect">
            <a:avLst/>
          </a:prstGeom>
        </p:spPr>
        <p:txBody>
          <a:bodyPr/>
          <a:lstStyle/>
          <a:p>
            <a:endParaRPr/>
          </a:p>
        </p:txBody>
      </p:sp>
      <p:sp>
        <p:nvSpPr>
          <p:cNvPr id="217" name="Shape 2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741418629"/>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www.goes-r.gov"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www.goes-r.gov"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584200" eaLnBrk="1" fontAlgn="auto" latinLnBrk="0" hangingPunct="1">
              <a:lnSpc>
                <a:spcPct val="100000"/>
              </a:lnSpc>
              <a:spcBef>
                <a:spcPts val="0"/>
              </a:spcBef>
              <a:spcAft>
                <a:spcPts val="0"/>
              </a:spcAft>
              <a:buClrTx/>
              <a:buSzTx/>
              <a:buFontTx/>
              <a:buNone/>
              <a:tabLst/>
              <a:defRPr/>
            </a:pPr>
            <a:r>
              <a:rPr lang="en-US" sz="2200" u="none" baseline="0" dirty="0" smtClean="0">
                <a:latin typeface="Lucida Grande"/>
                <a:ea typeface="Lucida Grande"/>
                <a:cs typeface="Lucida Grande"/>
                <a:sym typeface="Lucida Grande"/>
              </a:rPr>
              <a:t>Good afternoon I'm going to be continuing the discussion on EUV imagers, but this time focusing more on some of the physical restrictions on such an instrument, and if I have time introducing some interesting potential forecasting tools that might be used with L5 and L1 EUV imagers.</a:t>
            </a:r>
          </a:p>
        </p:txBody>
      </p:sp>
    </p:spTree>
    <p:extLst>
      <p:ext uri="{BB962C8B-B14F-4D97-AF65-F5344CB8AC3E}">
        <p14:creationId xmlns:p14="http://schemas.microsoft.com/office/powerpoint/2010/main" val="155814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 name="Shape 627"/>
          <p:cNvSpPr>
            <a:spLocks noGrp="1" noRot="1" noChangeAspect="1"/>
          </p:cNvSpPr>
          <p:nvPr>
            <p:ph type="sldImg"/>
          </p:nvPr>
        </p:nvSpPr>
        <p:spPr>
          <a:prstGeom prst="rect">
            <a:avLst/>
          </a:prstGeom>
        </p:spPr>
        <p:txBody>
          <a:bodyPr/>
          <a:lstStyle/>
          <a:p>
            <a:endParaRPr/>
          </a:p>
        </p:txBody>
      </p:sp>
      <p:sp>
        <p:nvSpPr>
          <p:cNvPr id="628" name="Shape 628"/>
          <p:cNvSpPr>
            <a:spLocks noGrp="1"/>
          </p:cNvSpPr>
          <p:nvPr>
            <p:ph type="body" sz="quarter" idx="1"/>
          </p:nvPr>
        </p:nvSpPr>
        <p:spPr>
          <a:prstGeom prst="rect">
            <a:avLst/>
          </a:prstGeom>
        </p:spPr>
        <p:txBody>
          <a:bodyPr/>
          <a:lstStyle/>
          <a:p>
            <a:r>
              <a:t>Courtesy of: </a:t>
            </a:r>
            <a:r>
              <a:rPr u="sng">
                <a:hlinkClick r:id="rId3"/>
              </a:rPr>
              <a:t>http://www.goes-r.gov</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p>
            <a:r>
              <a:rPr lang="en-US" dirty="0" smtClean="0"/>
              <a:t>From the perspective of an</a:t>
            </a:r>
            <a:r>
              <a:rPr lang="en-US" baseline="0" dirty="0" smtClean="0"/>
              <a:t> operational space weather mission - </a:t>
            </a:r>
            <a:r>
              <a:rPr dirty="0" smtClean="0"/>
              <a:t>Courtesy </a:t>
            </a:r>
            <a:r>
              <a:rPr dirty="0"/>
              <a:t>of: </a:t>
            </a:r>
            <a:r>
              <a:rPr u="sng" dirty="0">
                <a:hlinkClick r:id="rId3"/>
              </a:rPr>
              <a:t>http://www.goes-r.gov</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Shape 711"/>
          <p:cNvSpPr>
            <a:spLocks noGrp="1" noRot="1" noChangeAspect="1"/>
          </p:cNvSpPr>
          <p:nvPr>
            <p:ph type="sldImg"/>
          </p:nvPr>
        </p:nvSpPr>
        <p:spPr>
          <a:prstGeom prst="rect">
            <a:avLst/>
          </a:prstGeom>
        </p:spPr>
        <p:txBody>
          <a:bodyPr/>
          <a:lstStyle/>
          <a:p>
            <a:endParaRPr/>
          </a:p>
        </p:txBody>
      </p:sp>
      <p:sp>
        <p:nvSpPr>
          <p:cNvPr id="712" name="Shape 712"/>
          <p:cNvSpPr>
            <a:spLocks noGrp="1"/>
          </p:cNvSpPr>
          <p:nvPr>
            <p:ph type="body" sz="quarter" idx="1"/>
          </p:nvPr>
        </p:nvSpPr>
        <p:spPr>
          <a:prstGeom prst="rect">
            <a:avLst/>
          </a:prstGeom>
        </p:spPr>
        <p:txBody>
          <a:bodyPr/>
          <a:lstStyle/>
          <a:p>
            <a:pPr marL="0" marR="0" indent="0" defTabSz="584200" eaLnBrk="1" fontAlgn="auto" latinLnBrk="0" hangingPunct="1">
              <a:lnSpc>
                <a:spcPct val="100000"/>
              </a:lnSpc>
              <a:spcBef>
                <a:spcPts val="0"/>
              </a:spcBef>
              <a:spcAft>
                <a:spcPts val="0"/>
              </a:spcAft>
              <a:buClrTx/>
              <a:buSzTx/>
              <a:buFontTx/>
              <a:buNone/>
              <a:tabLst/>
              <a:defRPr/>
            </a:pPr>
            <a:r>
              <a:rPr lang="en-US" sz="2200" u="none" baseline="0" dirty="0" smtClean="0">
                <a:latin typeface="Lucida Grande"/>
                <a:ea typeface="Lucida Grande"/>
                <a:cs typeface="Lucida Grande"/>
                <a:sym typeface="Lucida Grande"/>
              </a:rPr>
              <a:t>So as Bob discussed before, we’re interested seeing activity in the million degree corona, and the three </a:t>
            </a:r>
            <a:r>
              <a:rPr lang="en-US" sz="2200" u="none" baseline="0" dirty="0" err="1" smtClean="0">
                <a:latin typeface="Lucida Grande"/>
                <a:ea typeface="Lucida Grande"/>
                <a:cs typeface="Lucida Grande"/>
                <a:sym typeface="Lucida Grande"/>
              </a:rPr>
              <a:t>pasbands</a:t>
            </a:r>
            <a:r>
              <a:rPr lang="en-US" sz="2200" u="none" baseline="0" dirty="0" smtClean="0">
                <a:latin typeface="Lucida Grande"/>
                <a:ea typeface="Lucida Grande"/>
                <a:cs typeface="Lucida Grande"/>
                <a:sym typeface="Lucida Grande"/>
              </a:rPr>
              <a:t> listed here are sufficient for all our space weather monitoring needs but we will also have to consider physical restrictions such as aperture, focal length and mirror size.</a:t>
            </a:r>
          </a:p>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Shape 719"/>
          <p:cNvSpPr>
            <a:spLocks noGrp="1" noRot="1" noChangeAspect="1"/>
          </p:cNvSpPr>
          <p:nvPr>
            <p:ph type="sldImg"/>
          </p:nvPr>
        </p:nvSpPr>
        <p:spPr>
          <a:prstGeom prst="rect">
            <a:avLst/>
          </a:prstGeom>
        </p:spPr>
        <p:txBody>
          <a:bodyPr/>
          <a:lstStyle/>
          <a:p>
            <a:endParaRPr/>
          </a:p>
        </p:txBody>
      </p:sp>
      <p:sp>
        <p:nvSpPr>
          <p:cNvPr id="720" name="Shape 720"/>
          <p:cNvSpPr>
            <a:spLocks noGrp="1"/>
          </p:cNvSpPr>
          <p:nvPr>
            <p:ph type="body" sz="quarter" idx="1"/>
          </p:nvPr>
        </p:nvSpPr>
        <p:spPr>
          <a:prstGeom prst="rect">
            <a:avLst/>
          </a:prstGeom>
        </p:spPr>
        <p:txBody>
          <a:bodyPr/>
          <a:lstStyle/>
          <a:p>
            <a:r>
              <a:rPr lang="en-US" sz="2200" u="none" baseline="0" dirty="0" smtClean="0">
                <a:latin typeface="Lucida Grande"/>
                <a:ea typeface="Lucida Grande"/>
                <a:cs typeface="Lucida Grande"/>
                <a:sym typeface="Lucida Grande"/>
              </a:rPr>
              <a:t>So to begin with, if you have room, it would be nice to include a </a:t>
            </a:r>
            <a:r>
              <a:rPr lang="en-US" sz="2200" u="none" baseline="0" dirty="0" err="1" smtClean="0">
                <a:latin typeface="Lucida Grande"/>
                <a:ea typeface="Lucida Grande"/>
                <a:cs typeface="Lucida Grande"/>
                <a:sym typeface="Lucida Grande"/>
              </a:rPr>
              <a:t>chromospheric</a:t>
            </a:r>
            <a:r>
              <a:rPr lang="en-US" sz="2200" u="none" baseline="0" dirty="0" smtClean="0">
                <a:latin typeface="Lucida Grande"/>
                <a:ea typeface="Lucida Grande"/>
                <a:cs typeface="Lucida Grande"/>
                <a:sym typeface="Lucida Grande"/>
              </a:rPr>
              <a:t> imager for monitoring prominences and filaments. But the </a:t>
            </a:r>
            <a:r>
              <a:rPr lang="en-US" sz="2200" u="none" baseline="0" dirty="0" err="1" smtClean="0">
                <a:latin typeface="Lucida Grande"/>
                <a:ea typeface="Lucida Grande"/>
                <a:cs typeface="Lucida Grande"/>
                <a:sym typeface="Lucida Grande"/>
              </a:rPr>
              <a:t>passband</a:t>
            </a:r>
            <a:r>
              <a:rPr lang="en-US" sz="2200" u="none" baseline="0" dirty="0" smtClean="0">
                <a:latin typeface="Lucida Grande"/>
                <a:ea typeface="Lucida Grande"/>
                <a:cs typeface="Lucida Grande"/>
                <a:sym typeface="Lucida Grande"/>
              </a:rPr>
              <a:t> doesn’t have the contrast for tracking coronal holes or eruptive associated activity </a:t>
            </a:r>
          </a:p>
          <a:p>
            <a:r>
              <a:rPr lang="en-US" dirty="0" smtClean="0"/>
              <a:t>imagers</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a:spLocks noGrp="1" noRot="1" noChangeAspect="1"/>
          </p:cNvSpPr>
          <p:nvPr>
            <p:ph type="sldImg"/>
          </p:nvPr>
        </p:nvSpPr>
        <p:spPr>
          <a:prstGeom prst="rect">
            <a:avLst/>
          </a:prstGeom>
        </p:spPr>
        <p:txBody>
          <a:bodyPr/>
          <a:lstStyle/>
          <a:p>
            <a:endParaRPr/>
          </a:p>
        </p:txBody>
      </p:sp>
      <p:sp>
        <p:nvSpPr>
          <p:cNvPr id="736" name="Shape 736"/>
          <p:cNvSpPr>
            <a:spLocks noGrp="1"/>
          </p:cNvSpPr>
          <p:nvPr>
            <p:ph type="body" sz="quarter" idx="1"/>
          </p:nvPr>
        </p:nvSpPr>
        <p:spPr>
          <a:prstGeom prst="rect">
            <a:avLst/>
          </a:prstGeom>
        </p:spPr>
        <p:txBody>
          <a:bodyPr/>
          <a:lstStyle/>
          <a:p>
            <a:pPr marL="0" marR="0" indent="0" defTabSz="584200" eaLnBrk="1" fontAlgn="auto" latinLnBrk="0" hangingPunct="1">
              <a:lnSpc>
                <a:spcPct val="100000"/>
              </a:lnSpc>
              <a:spcBef>
                <a:spcPts val="0"/>
              </a:spcBef>
              <a:spcAft>
                <a:spcPts val="0"/>
              </a:spcAft>
              <a:buClrTx/>
              <a:buSzTx/>
              <a:buFontTx/>
              <a:buNone/>
              <a:tabLst/>
              <a:defRPr/>
            </a:pPr>
            <a:r>
              <a:rPr lang="en-US" sz="2200" u="none" baseline="0" dirty="0" smtClean="0">
                <a:latin typeface="Lucida Grande"/>
                <a:ea typeface="Lucida Grande"/>
                <a:cs typeface="Lucida Grande"/>
                <a:sym typeface="Lucida Grande"/>
              </a:rPr>
              <a:t>Next we have the 17nm </a:t>
            </a:r>
            <a:r>
              <a:rPr lang="en-US" sz="2200" u="none" baseline="0" dirty="0" err="1" smtClean="0">
                <a:latin typeface="Lucida Grande"/>
                <a:ea typeface="Lucida Grande"/>
                <a:cs typeface="Lucida Grande"/>
                <a:sym typeface="Lucida Grande"/>
              </a:rPr>
              <a:t>passband</a:t>
            </a:r>
            <a:r>
              <a:rPr lang="en-US" sz="2200" u="none" baseline="0" dirty="0" smtClean="0">
                <a:latin typeface="Lucida Grande"/>
                <a:ea typeface="Lucida Grande"/>
                <a:cs typeface="Lucida Grande"/>
                <a:sym typeface="Lucida Grande"/>
              </a:rPr>
              <a:t>, with which you can see coronal holes, waves and eruptions with a reasonable contrast, and this line has the added advantage of a strong flux, allowing us to have a smaller aperture and physical instrument.</a:t>
            </a:r>
          </a:p>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noRot="1" noChangeAspect="1"/>
          </p:cNvSpPr>
          <p:nvPr>
            <p:ph type="sldImg"/>
          </p:nvPr>
        </p:nvSpPr>
        <p:spPr>
          <a:prstGeom prst="rect">
            <a:avLst/>
          </a:prstGeom>
        </p:spPr>
        <p:txBody>
          <a:bodyPr/>
          <a:lstStyle/>
          <a:p>
            <a:endParaRPr/>
          </a:p>
        </p:txBody>
      </p:sp>
      <p:sp>
        <p:nvSpPr>
          <p:cNvPr id="728" name="Shape 728"/>
          <p:cNvSpPr>
            <a:spLocks noGrp="1"/>
          </p:cNvSpPr>
          <p:nvPr>
            <p:ph type="body" sz="quarter" idx="1"/>
          </p:nvPr>
        </p:nvSpPr>
        <p:spPr>
          <a:prstGeom prst="rect">
            <a:avLst/>
          </a:prstGeom>
        </p:spPr>
        <p:txBody>
          <a:bodyPr/>
          <a:lstStyle/>
          <a:p>
            <a:pPr marL="0" marR="0" indent="0" defTabSz="584200" eaLnBrk="1" fontAlgn="auto" latinLnBrk="0" hangingPunct="1">
              <a:lnSpc>
                <a:spcPct val="100000"/>
              </a:lnSpc>
              <a:spcBef>
                <a:spcPts val="0"/>
              </a:spcBef>
              <a:spcAft>
                <a:spcPts val="0"/>
              </a:spcAft>
              <a:buClrTx/>
              <a:buSzTx/>
              <a:buFontTx/>
              <a:buNone/>
              <a:tabLst/>
              <a:defRPr/>
            </a:pPr>
            <a:r>
              <a:rPr lang="en-US" sz="2200" u="none" baseline="0" dirty="0" smtClean="0">
                <a:latin typeface="Lucida Grande"/>
                <a:ea typeface="Lucida Grande"/>
                <a:cs typeface="Lucida Grande"/>
                <a:sym typeface="Lucida Grande"/>
              </a:rPr>
              <a:t>Then we have the 195 </a:t>
            </a:r>
            <a:r>
              <a:rPr lang="en-US" sz="2200" u="none" baseline="0" dirty="0" err="1" smtClean="0">
                <a:latin typeface="Lucida Grande"/>
                <a:ea typeface="Lucida Grande"/>
                <a:cs typeface="Lucida Grande"/>
                <a:sym typeface="Lucida Grande"/>
              </a:rPr>
              <a:t>passband</a:t>
            </a:r>
            <a:r>
              <a:rPr lang="en-US" sz="2200" u="none" baseline="0" dirty="0" smtClean="0">
                <a:latin typeface="Lucida Grande"/>
                <a:ea typeface="Lucida Grande"/>
                <a:cs typeface="Lucida Grande"/>
                <a:sym typeface="Lucida Grande"/>
              </a:rPr>
              <a:t>, which offers the most contrast for viewing coronal holes, waves and eruptive phenomena, but  may require a slightly bigger unit to actually achieve a good signal. This is probably the optimal </a:t>
            </a:r>
            <a:r>
              <a:rPr lang="en-US" sz="2200" u="none" baseline="0" dirty="0" err="1" smtClean="0">
                <a:latin typeface="Lucida Grande"/>
                <a:ea typeface="Lucida Grande"/>
                <a:cs typeface="Lucida Grande"/>
                <a:sym typeface="Lucida Grande"/>
              </a:rPr>
              <a:t>passband</a:t>
            </a:r>
            <a:r>
              <a:rPr lang="en-US" sz="2200" u="none" baseline="0" dirty="0" smtClean="0">
                <a:latin typeface="Lucida Grande"/>
                <a:ea typeface="Lucida Grande"/>
                <a:cs typeface="Lucida Grande"/>
                <a:sym typeface="Lucida Grande"/>
              </a:rPr>
              <a:t> to be included for a space weather operational mission, offering observations of several dynamic phenomena with good contrast, allowing the ability to apply automated tracking routines. But given size restrictions, the 17 nm </a:t>
            </a:r>
            <a:r>
              <a:rPr lang="en-US" sz="2200" u="none" baseline="0" dirty="0" err="1" smtClean="0">
                <a:latin typeface="Lucida Grande"/>
                <a:ea typeface="Lucida Grande"/>
                <a:cs typeface="Lucida Grande"/>
                <a:sym typeface="Lucida Grande"/>
              </a:rPr>
              <a:t>passbands</a:t>
            </a:r>
            <a:r>
              <a:rPr lang="en-US" sz="2200" u="none" baseline="0" dirty="0" smtClean="0">
                <a:latin typeface="Lucida Grande"/>
                <a:ea typeface="Lucida Grande"/>
                <a:cs typeface="Lucida Grande"/>
                <a:sym typeface="Lucida Grande"/>
              </a:rPr>
              <a:t> would be sufficient</a:t>
            </a:r>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a:spLocks noGrp="1" noRot="1" noChangeAspect="1"/>
          </p:cNvSpPr>
          <p:nvPr>
            <p:ph type="sldImg"/>
          </p:nvPr>
        </p:nvSpPr>
        <p:spPr>
          <a:prstGeom prst="rect">
            <a:avLst/>
          </a:prstGeom>
        </p:spPr>
        <p:txBody>
          <a:bodyPr/>
          <a:lstStyle/>
          <a:p>
            <a:endParaRPr/>
          </a:p>
        </p:txBody>
      </p:sp>
      <p:sp>
        <p:nvSpPr>
          <p:cNvPr id="740" name="Shape 740"/>
          <p:cNvSpPr>
            <a:spLocks noGrp="1"/>
          </p:cNvSpPr>
          <p:nvPr>
            <p:ph type="body" sz="quarter" idx="1"/>
          </p:nvPr>
        </p:nvSpPr>
        <p:spPr>
          <a:prstGeom prst="rect">
            <a:avLst/>
          </a:prstGeom>
        </p:spPr>
        <p:txBody>
          <a:bodyPr/>
          <a:lstStyle/>
          <a:p>
            <a:r>
              <a:rPr lang="en-US" sz="2200" u="none" baseline="0" dirty="0" smtClean="0">
                <a:latin typeface="Lucida Grande"/>
                <a:ea typeface="Lucida Grande"/>
                <a:cs typeface="Lucida Grande"/>
                <a:sym typeface="Lucida Grande"/>
              </a:rPr>
              <a:t>Next we need to consider the Field of View.</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a:spLocks noGrp="1" noRot="1" noChangeAspect="1"/>
          </p:cNvSpPr>
          <p:nvPr>
            <p:ph type="sldImg"/>
          </p:nvPr>
        </p:nvSpPr>
        <p:spPr>
          <a:prstGeom prst="rect">
            <a:avLst/>
          </a:prstGeom>
        </p:spPr>
        <p:txBody>
          <a:bodyPr/>
          <a:lstStyle/>
          <a:p>
            <a:endParaRPr/>
          </a:p>
        </p:txBody>
      </p:sp>
      <p:sp>
        <p:nvSpPr>
          <p:cNvPr id="744" name="Shape 744"/>
          <p:cNvSpPr>
            <a:spLocks noGrp="1"/>
          </p:cNvSpPr>
          <p:nvPr>
            <p:ph type="body" sz="quarter" idx="1"/>
          </p:nvPr>
        </p:nvSpPr>
        <p:spPr>
          <a:prstGeom prst="rect">
            <a:avLst/>
          </a:prstGeom>
        </p:spPr>
        <p:txBody>
          <a:bodyPr/>
          <a:lstStyle/>
          <a:p>
            <a:r>
              <a:rPr lang="en-US" sz="2200" u="none" baseline="0" dirty="0" smtClean="0">
                <a:latin typeface="Lucida Grande"/>
                <a:ea typeface="Lucida Grande"/>
                <a:cs typeface="Lucida Grande"/>
                <a:sym typeface="Lucida Grande"/>
              </a:rPr>
              <a:t>Here we can see a movie of SWAP EUV observations, which offers the largest FOV from an Earth orientated imager. And in recent years there has been increased interest in the structures in the middle corona, this region about a solar radii around the Sun. Where I want to draw your attention to these large fan and loop structures. These structures provide the medium through which eruptions are accelerated and decelerated.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584200" eaLnBrk="1" fontAlgn="auto" latinLnBrk="0" hangingPunct="1">
              <a:lnSpc>
                <a:spcPct val="100000"/>
              </a:lnSpc>
              <a:spcBef>
                <a:spcPts val="0"/>
              </a:spcBef>
              <a:spcAft>
                <a:spcPts val="0"/>
              </a:spcAft>
              <a:buClrTx/>
              <a:buSzTx/>
              <a:buFontTx/>
              <a:buNone/>
              <a:tabLst/>
              <a:defRPr/>
            </a:pPr>
            <a:r>
              <a:rPr lang="en-US" sz="2200" u="none" baseline="0" dirty="0" smtClean="0">
                <a:latin typeface="Lucida Grande"/>
                <a:ea typeface="Lucida Grande"/>
                <a:cs typeface="Lucida Grande"/>
                <a:sym typeface="Lucida Grande"/>
              </a:rPr>
              <a:t>And I just wanted to follow up with a couple of other considerations</a:t>
            </a:r>
          </a:p>
          <a:p>
            <a:endParaRPr lang="en-US" dirty="0"/>
          </a:p>
        </p:txBody>
      </p:sp>
    </p:spTree>
    <p:extLst>
      <p:ext uri="{BB962C8B-B14F-4D97-AF65-F5344CB8AC3E}">
        <p14:creationId xmlns:p14="http://schemas.microsoft.com/office/powerpoint/2010/main" val="1143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Shape 769"/>
          <p:cNvSpPr>
            <a:spLocks noGrp="1" noRot="1" noChangeAspect="1"/>
          </p:cNvSpPr>
          <p:nvPr>
            <p:ph type="sldImg"/>
          </p:nvPr>
        </p:nvSpPr>
        <p:spPr>
          <a:prstGeom prst="rect">
            <a:avLst/>
          </a:prstGeom>
        </p:spPr>
        <p:txBody>
          <a:bodyPr/>
          <a:lstStyle/>
          <a:p>
            <a:endParaRPr/>
          </a:p>
        </p:txBody>
      </p:sp>
      <p:sp>
        <p:nvSpPr>
          <p:cNvPr id="770" name="Shape 770"/>
          <p:cNvSpPr>
            <a:spLocks noGrp="1"/>
          </p:cNvSpPr>
          <p:nvPr>
            <p:ph type="body" sz="quarter" idx="1"/>
          </p:nvPr>
        </p:nvSpPr>
        <p:spPr>
          <a:prstGeom prst="rect">
            <a:avLst/>
          </a:prstGeom>
        </p:spPr>
        <p:txBody>
          <a:bodyPr/>
          <a:lstStyle/>
          <a:p>
            <a:pPr marL="0" marR="0" indent="0" defTabSz="584200" eaLnBrk="1" fontAlgn="auto" latinLnBrk="0" hangingPunct="1">
              <a:lnSpc>
                <a:spcPct val="100000"/>
              </a:lnSpc>
              <a:spcBef>
                <a:spcPts val="0"/>
              </a:spcBef>
              <a:spcAft>
                <a:spcPts val="0"/>
              </a:spcAft>
              <a:buClrTx/>
              <a:buSzTx/>
              <a:buFontTx/>
              <a:buNone/>
              <a:tabLst/>
              <a:defRPr/>
            </a:pPr>
            <a:r>
              <a:rPr lang="en-US" sz="2200" u="none" baseline="0" dirty="0" smtClean="0">
                <a:latin typeface="Lucida Grande"/>
                <a:ea typeface="Lucida Grande"/>
                <a:cs typeface="Lucida Grande"/>
                <a:sym typeface="Lucida Grande"/>
              </a:rPr>
              <a:t>Firstly the type of detector, at L5, we’ll probably be looking to run some onboard detection algorithms, and we would need to be careful with </a:t>
            </a:r>
            <a:r>
              <a:rPr lang="en-US" sz="2200" u="none" baseline="0" dirty="0" err="1" smtClean="0">
                <a:latin typeface="Lucida Grande"/>
                <a:ea typeface="Lucida Grande"/>
                <a:cs typeface="Lucida Grande"/>
                <a:sym typeface="Lucida Grande"/>
              </a:rPr>
              <a:t>ccd</a:t>
            </a:r>
            <a:r>
              <a:rPr lang="en-US" sz="2200" u="none" baseline="0" dirty="0" smtClean="0">
                <a:latin typeface="Lucida Grande"/>
                <a:ea typeface="Lucida Grande"/>
                <a:cs typeface="Lucida Grande"/>
                <a:sym typeface="Lucida Grande"/>
              </a:rPr>
              <a:t> blooming affects. Therefore I’d advocate a CMOS the detector, similar to that being deployed on Solar orbiter.</a:t>
            </a:r>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endParaRPr lang="en-US" sz="2200" u="none" baseline="0" dirty="0" smtClean="0">
              <a:latin typeface="Lucida Grande"/>
              <a:ea typeface="Lucida Grande"/>
              <a:cs typeface="Lucida Grande"/>
              <a:sym typeface="Lucida Grand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Shape 786"/>
          <p:cNvSpPr>
            <a:spLocks noGrp="1" noRot="1" noChangeAspect="1"/>
          </p:cNvSpPr>
          <p:nvPr>
            <p:ph type="sldImg"/>
          </p:nvPr>
        </p:nvSpPr>
        <p:spPr>
          <a:prstGeom prst="rect">
            <a:avLst/>
          </a:prstGeom>
        </p:spPr>
        <p:txBody>
          <a:bodyPr/>
          <a:lstStyle/>
          <a:p>
            <a:endParaRPr/>
          </a:p>
        </p:txBody>
      </p:sp>
      <p:sp>
        <p:nvSpPr>
          <p:cNvPr id="787" name="Shape 787"/>
          <p:cNvSpPr>
            <a:spLocks noGrp="1"/>
          </p:cNvSpPr>
          <p:nvPr>
            <p:ph type="body" sz="quarter" idx="1"/>
          </p:nvPr>
        </p:nvSpPr>
        <p:spPr>
          <a:prstGeom prst="rect">
            <a:avLst/>
          </a:prstGeom>
        </p:spPr>
        <p:txBody>
          <a:bodyPr/>
          <a:lstStyle/>
          <a:p>
            <a:pPr marL="0" marR="0" indent="0" defTabSz="584200" eaLnBrk="1" fontAlgn="auto" latinLnBrk="0" hangingPunct="1">
              <a:lnSpc>
                <a:spcPct val="100000"/>
              </a:lnSpc>
              <a:spcBef>
                <a:spcPts val="0"/>
              </a:spcBef>
              <a:spcAft>
                <a:spcPts val="0"/>
              </a:spcAft>
              <a:buClrTx/>
              <a:buSzTx/>
              <a:buFontTx/>
              <a:buNone/>
              <a:tabLst/>
              <a:defRPr/>
            </a:pPr>
            <a:r>
              <a:rPr lang="en-US" sz="2200" u="none" baseline="0" dirty="0" smtClean="0">
                <a:latin typeface="Lucida Grande"/>
                <a:ea typeface="Lucida Grande"/>
                <a:cs typeface="Lucida Grande"/>
                <a:sym typeface="Lucida Grande"/>
              </a:rPr>
              <a:t>Just to conclude, I’d be interested in seeing a large FOV imager at L5 so we can not only track on disk structures, but also monitor out to 1 solar radii. I’d consider about 54 </a:t>
            </a:r>
            <a:r>
              <a:rPr lang="en-US" sz="2200" u="none" baseline="0" dirty="0" err="1" smtClean="0">
                <a:latin typeface="Lucida Grande"/>
                <a:ea typeface="Lucida Grande"/>
                <a:cs typeface="Lucida Grande"/>
                <a:sym typeface="Lucida Grande"/>
              </a:rPr>
              <a:t>arcmin</a:t>
            </a:r>
            <a:r>
              <a:rPr lang="en-US" sz="2200" u="none" baseline="0" dirty="0" smtClean="0">
                <a:latin typeface="Lucida Grande"/>
                <a:ea typeface="Lucida Grande"/>
                <a:cs typeface="Lucida Grande"/>
                <a:sym typeface="Lucida Grande"/>
              </a:rPr>
              <a:t>, as beyond this the signal is probably too weak without enhanced observation times. a 1k detector is sufficient for operational needs. Here I highlight some of SWAP power and size characteristics, just to show it is possible to deploy a light weight low power EUV imager. However you need to consider the size may dictate which </a:t>
            </a:r>
            <a:r>
              <a:rPr lang="en-US" sz="2200" u="none" baseline="0" dirty="0" err="1" smtClean="0">
                <a:latin typeface="Lucida Grande"/>
                <a:ea typeface="Lucida Grande"/>
                <a:cs typeface="Lucida Grande"/>
                <a:sym typeface="Lucida Grande"/>
              </a:rPr>
              <a:t>passbands</a:t>
            </a:r>
            <a:r>
              <a:rPr lang="en-US" sz="2200" u="none" baseline="0" dirty="0" smtClean="0">
                <a:latin typeface="Lucida Grande"/>
                <a:ea typeface="Lucida Grande"/>
                <a:cs typeface="Lucida Grande"/>
                <a:sym typeface="Lucida Grande"/>
              </a:rPr>
              <a:t> you can use. </a:t>
            </a:r>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advantages of the different cadences?</a:t>
            </a:r>
            <a:endParaRPr lang="en-US" dirty="0"/>
          </a:p>
        </p:txBody>
      </p:sp>
    </p:spTree>
    <p:extLst>
      <p:ext uri="{BB962C8B-B14F-4D97-AF65-F5344CB8AC3E}">
        <p14:creationId xmlns:p14="http://schemas.microsoft.com/office/powerpoint/2010/main" val="3152868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u="none" baseline="0" dirty="0" smtClean="0">
                <a:latin typeface="Lucida Grande"/>
                <a:ea typeface="Lucida Grande"/>
                <a:cs typeface="Lucida Grande"/>
                <a:sym typeface="Lucida Grande"/>
              </a:rPr>
              <a:t>These imagers have had a range of resolutions, going all the way down to High resolution 0.6 arc-seconds per pixel AIA observations</a:t>
            </a:r>
          </a:p>
        </p:txBody>
      </p:sp>
    </p:spTree>
    <p:extLst>
      <p:ext uri="{BB962C8B-B14F-4D97-AF65-F5344CB8AC3E}">
        <p14:creationId xmlns:p14="http://schemas.microsoft.com/office/powerpoint/2010/main" val="2155297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pPr marL="0" marR="0" indent="0" defTabSz="584200" eaLnBrk="1" fontAlgn="auto" latinLnBrk="0" hangingPunct="1">
              <a:lnSpc>
                <a:spcPct val="100000"/>
              </a:lnSpc>
              <a:spcBef>
                <a:spcPts val="0"/>
              </a:spcBef>
              <a:spcAft>
                <a:spcPts val="0"/>
              </a:spcAft>
              <a:buClrTx/>
              <a:buSzTx/>
              <a:buFontTx/>
              <a:buNone/>
              <a:tabLst/>
              <a:defRPr/>
            </a:pPr>
            <a:r>
              <a:rPr lang="en-US" sz="2200" u="none" baseline="0" dirty="0" smtClean="0">
                <a:latin typeface="Lucida Grande"/>
                <a:ea typeface="Lucida Grande"/>
                <a:cs typeface="Lucida Grande"/>
                <a:sym typeface="Lucida Grande"/>
              </a:rPr>
              <a:t>Similarly we have had a range in Fields of view, ranging from around 54 arc minute observations of PROBA2 SWAP and EUVI observations, down to AIA with a FOV around 40 arc minutes.</a:t>
            </a:r>
          </a:p>
          <a:p>
            <a:endParaRPr lang="en-US" dirty="0" smtClean="0"/>
          </a:p>
          <a:p>
            <a:endParaRPr lang="en-US" dirty="0" smtClean="0"/>
          </a:p>
          <a:p>
            <a:endParaRPr lang="en-US" dirty="0" smtClean="0"/>
          </a:p>
          <a:p>
            <a:endParaRPr lang="en-US" dirty="0" smtClean="0"/>
          </a:p>
          <a:p>
            <a:r>
              <a:rPr dirty="0" smtClean="0"/>
              <a:t>PROBA2 </a:t>
            </a:r>
            <a:r>
              <a:rPr lang="en-US" dirty="0" smtClean="0"/>
              <a:t>–</a:t>
            </a:r>
            <a:r>
              <a:rPr dirty="0" smtClean="0"/>
              <a:t> SWAP</a:t>
            </a:r>
            <a:r>
              <a:rPr lang="en-US" dirty="0" smtClean="0"/>
              <a:t> - 54</a:t>
            </a:r>
            <a:endParaRPr dirty="0"/>
          </a:p>
          <a:p>
            <a:r>
              <a:rPr dirty="0"/>
              <a:t>GOES-SUVI</a:t>
            </a:r>
          </a:p>
          <a:p>
            <a:r>
              <a:rPr dirty="0"/>
              <a:t>SOHO-EIT</a:t>
            </a:r>
          </a:p>
          <a:p>
            <a:r>
              <a:rPr dirty="0"/>
              <a:t>SDO-</a:t>
            </a:r>
            <a:r>
              <a:rPr dirty="0" smtClean="0"/>
              <a:t>AIA</a:t>
            </a:r>
            <a:r>
              <a:rPr lang="en-US" dirty="0" smtClean="0"/>
              <a:t> - 40</a:t>
            </a:r>
            <a:endParaRPr dirty="0"/>
          </a:p>
          <a:p>
            <a:r>
              <a:rPr dirty="0"/>
              <a:t>STEREO-</a:t>
            </a:r>
            <a:r>
              <a:rPr dirty="0" smtClean="0"/>
              <a:t>EUVI</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r>
              <a:rPr lang="en-US" sz="2200" u="none" baseline="0" dirty="0" smtClean="0">
                <a:latin typeface="Lucida Grande"/>
                <a:ea typeface="Lucida Grande"/>
                <a:cs typeface="Lucida Grande"/>
                <a:sym typeface="Lucida Grande"/>
              </a:rPr>
              <a:t>With an L1 or an L5 mission, you may not have the chance to fly multiple </a:t>
            </a:r>
            <a:r>
              <a:rPr lang="en-US" sz="2200" u="none" baseline="0" dirty="0" err="1" smtClean="0">
                <a:latin typeface="Lucida Grande"/>
                <a:ea typeface="Lucida Grande"/>
                <a:cs typeface="Lucida Grande"/>
                <a:sym typeface="Lucida Grande"/>
              </a:rPr>
              <a:t>passbands</a:t>
            </a:r>
            <a:r>
              <a:rPr lang="en-US" sz="2200" u="none" baseline="0" dirty="0" smtClean="0">
                <a:latin typeface="Lucida Grande"/>
                <a:ea typeface="Lucida Grande"/>
                <a:cs typeface="Lucida Grande"/>
                <a:sym typeface="Lucida Grande"/>
              </a:rPr>
              <a:t>, so which do you choose? At L1 can you rely on SUVI? At L5, you probably won’t be able to carry such a large payload, and will you want filter wheels on an operational mission.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r>
              <a:rPr lang="en-US" sz="2200" u="none" baseline="0" dirty="0" smtClean="0">
                <a:latin typeface="Lucida Grande"/>
                <a:ea typeface="Lucida Grande"/>
                <a:cs typeface="Lucida Grande"/>
                <a:sym typeface="Lucida Grande"/>
              </a:rPr>
              <a:t>Through this range of imagers, we have had the privilege of viewing the sun through a wide range of </a:t>
            </a:r>
            <a:r>
              <a:rPr lang="en-US" sz="2200" u="none" baseline="0" dirty="0" err="1" smtClean="0">
                <a:latin typeface="Lucida Grande"/>
                <a:ea typeface="Lucida Grande"/>
                <a:cs typeface="Lucida Grande"/>
                <a:sym typeface="Lucida Grande"/>
              </a:rPr>
              <a:t>passbands</a:t>
            </a:r>
            <a:endParaRPr lang="en-US" sz="2200" u="none" baseline="0" dirty="0" smtClean="0">
              <a:latin typeface="Lucida Grande"/>
              <a:ea typeface="Lucida Grande"/>
              <a:cs typeface="Lucida Grande"/>
              <a:sym typeface="Lucida Grand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u="none" baseline="0" dirty="0" smtClean="0">
                <a:latin typeface="Lucida Grande"/>
                <a:ea typeface="Lucida Grande"/>
                <a:cs typeface="Lucida Grande"/>
                <a:sym typeface="Lucida Grande"/>
              </a:rPr>
              <a:t>Ranging from the </a:t>
            </a:r>
            <a:r>
              <a:rPr lang="en-US" sz="2200" u="none" baseline="0" dirty="0" err="1" smtClean="0">
                <a:latin typeface="Lucida Grande"/>
                <a:ea typeface="Lucida Grande"/>
                <a:cs typeface="Lucida Grande"/>
                <a:sym typeface="Lucida Grande"/>
              </a:rPr>
              <a:t>photospheric</a:t>
            </a:r>
            <a:r>
              <a:rPr lang="en-US" sz="2200" u="none" baseline="0" dirty="0" smtClean="0">
                <a:latin typeface="Lucida Grande"/>
                <a:ea typeface="Lucida Grande"/>
                <a:cs typeface="Lucida Grande"/>
                <a:sym typeface="Lucida Grande"/>
              </a:rPr>
              <a:t> temperatures to around 10 million degrees</a:t>
            </a:r>
          </a:p>
        </p:txBody>
      </p:sp>
    </p:spTree>
    <p:extLst>
      <p:ext uri="{BB962C8B-B14F-4D97-AF65-F5344CB8AC3E}">
        <p14:creationId xmlns:p14="http://schemas.microsoft.com/office/powerpoint/2010/main" val="2170380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584200" eaLnBrk="1" fontAlgn="auto" latinLnBrk="0" hangingPunct="1">
              <a:lnSpc>
                <a:spcPct val="100000"/>
              </a:lnSpc>
              <a:spcBef>
                <a:spcPts val="0"/>
              </a:spcBef>
              <a:spcAft>
                <a:spcPts val="0"/>
              </a:spcAft>
              <a:buClrTx/>
              <a:buSzTx/>
              <a:buFontTx/>
              <a:buNone/>
              <a:tabLst/>
              <a:defRPr/>
            </a:pPr>
            <a:r>
              <a:rPr lang="en-US" sz="2200" u="none" baseline="0" dirty="0" smtClean="0">
                <a:latin typeface="Lucida Grande"/>
                <a:ea typeface="Lucida Grande"/>
                <a:cs typeface="Lucida Grande"/>
                <a:sym typeface="Lucida Grande"/>
              </a:rPr>
              <a:t>Although several of these </a:t>
            </a:r>
            <a:r>
              <a:rPr lang="en-US" sz="2200" u="none" baseline="0" dirty="0" err="1" smtClean="0">
                <a:latin typeface="Lucida Grande"/>
                <a:ea typeface="Lucida Grande"/>
                <a:cs typeface="Lucida Grande"/>
                <a:sym typeface="Lucida Grande"/>
              </a:rPr>
              <a:t>passbands</a:t>
            </a:r>
            <a:r>
              <a:rPr lang="en-US" sz="2200" u="none" baseline="0" dirty="0" smtClean="0">
                <a:latin typeface="Lucida Grande"/>
                <a:ea typeface="Lucida Grande"/>
                <a:cs typeface="Lucida Grande"/>
                <a:sym typeface="Lucida Grande"/>
              </a:rPr>
              <a:t> can see multiple solar phenomena most were designed to focus on particular solar features, with the cooler </a:t>
            </a:r>
            <a:r>
              <a:rPr lang="en-US" sz="2200" u="none" baseline="0" dirty="0" err="1" smtClean="0">
                <a:latin typeface="Lucida Grande"/>
                <a:ea typeface="Lucida Grande"/>
                <a:cs typeface="Lucida Grande"/>
                <a:sym typeface="Lucida Grande"/>
              </a:rPr>
              <a:t>passbands</a:t>
            </a:r>
            <a:r>
              <a:rPr lang="en-US" sz="2200" u="none" baseline="0" dirty="0" smtClean="0">
                <a:latin typeface="Lucida Grande"/>
                <a:ea typeface="Lucida Grande"/>
                <a:cs typeface="Lucida Grande"/>
                <a:sym typeface="Lucida Grande"/>
              </a:rPr>
              <a:t> designed to look at the photosphere and transition region, then trusty 304 looking at the chromosphere, filaments and prominences. We then see the 17 and 19 nm lines which are useful for looking at dynamic phenomena, coronal holes and the quiet sun, before moving into the hotter </a:t>
            </a:r>
            <a:r>
              <a:rPr lang="en-US" sz="2200" u="none" baseline="0" dirty="0" err="1" smtClean="0">
                <a:latin typeface="Lucida Grande"/>
                <a:ea typeface="Lucida Grande"/>
                <a:cs typeface="Lucida Grande"/>
                <a:sym typeface="Lucida Grande"/>
              </a:rPr>
              <a:t>passbands</a:t>
            </a:r>
            <a:r>
              <a:rPr lang="en-US" sz="2200" u="none" baseline="0" dirty="0" smtClean="0">
                <a:latin typeface="Lucida Grande"/>
                <a:ea typeface="Lucida Grande"/>
                <a:cs typeface="Lucida Grande"/>
                <a:sym typeface="Lucida Grande"/>
              </a:rPr>
              <a:t> which are used for looking at active regions and flaring regions.</a:t>
            </a:r>
          </a:p>
          <a:p>
            <a:endParaRPr lang="en-US" dirty="0"/>
          </a:p>
        </p:txBody>
      </p:sp>
    </p:spTree>
    <p:extLst>
      <p:ext uri="{BB962C8B-B14F-4D97-AF65-F5344CB8AC3E}">
        <p14:creationId xmlns:p14="http://schemas.microsoft.com/office/powerpoint/2010/main" val="1403562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355600" y="2044700"/>
            <a:ext cx="12293600" cy="3238500"/>
          </a:xfrm>
          <a:prstGeom prst="rect">
            <a:avLst/>
          </a:prstGeom>
        </p:spPr>
        <p:txBody>
          <a:bodyPr anchor="b"/>
          <a:lstStyle/>
          <a:p>
            <a:r>
              <a:t>Title Text</a:t>
            </a:r>
          </a:p>
        </p:txBody>
      </p:sp>
      <p:sp>
        <p:nvSpPr>
          <p:cNvPr id="12" name="Shape 12"/>
          <p:cNvSpPr>
            <a:spLocks noGrp="1"/>
          </p:cNvSpPr>
          <p:nvPr>
            <p:ph type="body" sz="quarter" idx="1"/>
          </p:nvPr>
        </p:nvSpPr>
        <p:spPr>
          <a:xfrm>
            <a:off x="355600" y="5270500"/>
            <a:ext cx="12293600" cy="1295400"/>
          </a:xfrm>
          <a:prstGeom prst="rect">
            <a:avLst/>
          </a:prstGeom>
        </p:spPr>
        <p:txBody>
          <a:bodyPr anchor="t"/>
          <a:lstStyle>
            <a:lvl1pPr marL="0" indent="0" algn="ctr">
              <a:lnSpc>
                <a:spcPct val="100000"/>
              </a:lnSpc>
              <a:spcBef>
                <a:spcPts val="0"/>
              </a:spcBef>
              <a:buSzTx/>
              <a:buNone/>
              <a:defRPr sz="3800"/>
            </a:lvl1pPr>
            <a:lvl2pPr marL="0" indent="0" algn="ctr">
              <a:lnSpc>
                <a:spcPct val="100000"/>
              </a:lnSpc>
              <a:spcBef>
                <a:spcPts val="0"/>
              </a:spcBef>
              <a:buSzTx/>
              <a:buNone/>
              <a:defRPr sz="3800"/>
            </a:lvl2pPr>
            <a:lvl3pPr marL="0" indent="0" algn="ctr">
              <a:lnSpc>
                <a:spcPct val="100000"/>
              </a:lnSpc>
              <a:spcBef>
                <a:spcPts val="0"/>
              </a:spcBef>
              <a:buSzTx/>
              <a:buNone/>
              <a:defRPr sz="3800"/>
            </a:lvl3pPr>
            <a:lvl4pPr marL="0" indent="0" algn="ctr">
              <a:lnSpc>
                <a:spcPct val="100000"/>
              </a:lnSpc>
              <a:spcBef>
                <a:spcPts val="0"/>
              </a:spcBef>
              <a:buSzTx/>
              <a:buNone/>
              <a:defRPr sz="3800"/>
            </a:lvl4pPr>
            <a:lvl5pPr marL="0" indent="0" algn="ctr">
              <a:lnSpc>
                <a:spcPct val="100000"/>
              </a:lnSpc>
              <a:spcBef>
                <a:spcPts val="0"/>
              </a:spcBef>
              <a:buSzTx/>
              <a:buNone/>
              <a:defRPr sz="38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 name="Shape 88"/>
          <p:cNvSpPr>
            <a:spLocks noGrp="1"/>
          </p:cNvSpPr>
          <p:nvPr>
            <p:ph type="title"/>
          </p:nvPr>
        </p:nvSpPr>
        <p:spPr>
          <a:prstGeom prst="rect">
            <a:avLst/>
          </a:prstGeom>
        </p:spPr>
        <p:txBody>
          <a:bodyPr/>
          <a:lstStyle/>
          <a:p>
            <a:r>
              <a:t>Title Text</a:t>
            </a:r>
          </a:p>
        </p:txBody>
      </p:sp>
      <p:sp>
        <p:nvSpPr>
          <p:cNvPr id="89" name="Shape 89"/>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96" name="Shape 96"/>
          <p:cNvSpPr>
            <a:spLocks noGrp="1"/>
          </p:cNvSpPr>
          <p:nvPr>
            <p:ph type="title"/>
          </p:nvPr>
        </p:nvSpPr>
        <p:spPr>
          <a:xfrm>
            <a:off x="355600" y="3225800"/>
            <a:ext cx="12293600" cy="3302000"/>
          </a:xfrm>
          <a:prstGeom prst="rect">
            <a:avLst/>
          </a:prstGeom>
        </p:spPr>
        <p:txBody>
          <a:bodyPr/>
          <a:lstStyle/>
          <a:p>
            <a:r>
              <a:t>Title Text</a:t>
            </a:r>
          </a:p>
        </p:txBody>
      </p:sp>
      <p:sp>
        <p:nvSpPr>
          <p:cNvPr id="97" name="Shape 9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04" name="Shape 104"/>
          <p:cNvSpPr>
            <a:spLocks noGrp="1"/>
          </p:cNvSpPr>
          <p:nvPr>
            <p:ph type="pic" idx="13"/>
          </p:nvPr>
        </p:nvSpPr>
        <p:spPr>
          <a:xfrm>
            <a:off x="1306656" y="533400"/>
            <a:ext cx="10388601" cy="5860236"/>
          </a:xfrm>
          <a:prstGeom prst="rect">
            <a:avLst/>
          </a:prstGeom>
        </p:spPr>
        <p:txBody>
          <a:bodyPr lIns="91439" tIns="45719" rIns="91439" bIns="45719" anchor="t"/>
          <a:lstStyle/>
          <a:p>
            <a:endParaRPr/>
          </a:p>
        </p:txBody>
      </p:sp>
      <p:sp>
        <p:nvSpPr>
          <p:cNvPr id="105" name="Shape 105"/>
          <p:cNvSpPr>
            <a:spLocks noGrp="1"/>
          </p:cNvSpPr>
          <p:nvPr>
            <p:ph type="title"/>
          </p:nvPr>
        </p:nvSpPr>
        <p:spPr>
          <a:xfrm>
            <a:off x="355600" y="7416800"/>
            <a:ext cx="12293600" cy="1282700"/>
          </a:xfrm>
          <a:prstGeom prst="rect">
            <a:avLst/>
          </a:prstGeom>
        </p:spPr>
        <p:txBody>
          <a:bodyPr/>
          <a:lstStyle/>
          <a:p>
            <a:r>
              <a:t>Title Text</a:t>
            </a:r>
          </a:p>
        </p:txBody>
      </p:sp>
      <p:sp>
        <p:nvSpPr>
          <p:cNvPr id="106" name="Shape 10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3" name="Shape 113"/>
          <p:cNvSpPr>
            <a:spLocks noGrp="1"/>
          </p:cNvSpPr>
          <p:nvPr>
            <p:ph type="pic" idx="13"/>
          </p:nvPr>
        </p:nvSpPr>
        <p:spPr>
          <a:xfrm>
            <a:off x="1306656" y="533400"/>
            <a:ext cx="10388601" cy="5860236"/>
          </a:xfrm>
          <a:prstGeom prst="rect">
            <a:avLst/>
          </a:prstGeom>
        </p:spPr>
        <p:txBody>
          <a:bodyPr lIns="91439" tIns="45719" rIns="91439" bIns="45719" anchor="t"/>
          <a:lstStyle/>
          <a:p>
            <a:endParaRPr/>
          </a:p>
        </p:txBody>
      </p:sp>
      <p:sp>
        <p:nvSpPr>
          <p:cNvPr id="114" name="Shape 114"/>
          <p:cNvSpPr>
            <a:spLocks noGrp="1"/>
          </p:cNvSpPr>
          <p:nvPr>
            <p:ph type="title"/>
          </p:nvPr>
        </p:nvSpPr>
        <p:spPr>
          <a:xfrm>
            <a:off x="355600" y="7416800"/>
            <a:ext cx="12293600" cy="1282700"/>
          </a:xfrm>
          <a:prstGeom prst="rect">
            <a:avLst/>
          </a:prstGeom>
        </p:spPr>
        <p:txBody>
          <a:bodyPr/>
          <a:lstStyle/>
          <a:p>
            <a:r>
              <a:t>Title Text</a:t>
            </a:r>
          </a:p>
        </p:txBody>
      </p:sp>
      <p:sp>
        <p:nvSpPr>
          <p:cNvPr id="115" name="Shape 115"/>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22" name="Shape 122"/>
          <p:cNvSpPr>
            <a:spLocks noGrp="1"/>
          </p:cNvSpPr>
          <p:nvPr>
            <p:ph type="pic" sz="half" idx="13"/>
          </p:nvPr>
        </p:nvSpPr>
        <p:spPr>
          <a:xfrm>
            <a:off x="6705600" y="679450"/>
            <a:ext cx="5994400" cy="8394700"/>
          </a:xfrm>
          <a:prstGeom prst="rect">
            <a:avLst/>
          </a:prstGeom>
        </p:spPr>
        <p:txBody>
          <a:bodyPr lIns="91439" tIns="45719" rIns="91439" bIns="45719" anchor="t"/>
          <a:lstStyle/>
          <a:p>
            <a:endParaRPr/>
          </a:p>
        </p:txBody>
      </p:sp>
      <p:sp>
        <p:nvSpPr>
          <p:cNvPr id="123" name="Shape 123"/>
          <p:cNvSpPr>
            <a:spLocks noGrp="1"/>
          </p:cNvSpPr>
          <p:nvPr>
            <p:ph type="title"/>
          </p:nvPr>
        </p:nvSpPr>
        <p:spPr>
          <a:xfrm>
            <a:off x="355600" y="1384300"/>
            <a:ext cx="5892800" cy="3505200"/>
          </a:xfrm>
          <a:prstGeom prst="rect">
            <a:avLst/>
          </a:prstGeom>
        </p:spPr>
        <p:txBody>
          <a:bodyPr anchor="b"/>
          <a:lstStyle/>
          <a:p>
            <a:r>
              <a:t>Title Text</a:t>
            </a:r>
          </a:p>
        </p:txBody>
      </p:sp>
      <p:sp>
        <p:nvSpPr>
          <p:cNvPr id="124" name="Shape 124"/>
          <p:cNvSpPr>
            <a:spLocks noGrp="1"/>
          </p:cNvSpPr>
          <p:nvPr>
            <p:ph type="body" sz="quarter" idx="1"/>
          </p:nvPr>
        </p:nvSpPr>
        <p:spPr>
          <a:xfrm>
            <a:off x="355600" y="4876800"/>
            <a:ext cx="5892800" cy="1295400"/>
          </a:xfrm>
          <a:prstGeom prst="rect">
            <a:avLst/>
          </a:prstGeom>
        </p:spPr>
        <p:txBody>
          <a:bodyPr anchor="t"/>
          <a:lstStyle>
            <a:lvl1pPr marL="0" indent="0" algn="ctr">
              <a:lnSpc>
                <a:spcPct val="100000"/>
              </a:lnSpc>
              <a:spcBef>
                <a:spcPts val="0"/>
              </a:spcBef>
              <a:buSzTx/>
              <a:buNone/>
              <a:defRPr sz="3800"/>
            </a:lvl1pPr>
            <a:lvl2pPr marL="0" indent="0" algn="ctr">
              <a:lnSpc>
                <a:spcPct val="100000"/>
              </a:lnSpc>
              <a:spcBef>
                <a:spcPts val="0"/>
              </a:spcBef>
              <a:buSzTx/>
              <a:buNone/>
              <a:defRPr sz="3800"/>
            </a:lvl2pPr>
            <a:lvl3pPr marL="0" indent="0" algn="ctr">
              <a:lnSpc>
                <a:spcPct val="100000"/>
              </a:lnSpc>
              <a:spcBef>
                <a:spcPts val="0"/>
              </a:spcBef>
              <a:buSzTx/>
              <a:buNone/>
              <a:defRPr sz="3800"/>
            </a:lvl3pPr>
            <a:lvl4pPr marL="0" indent="0" algn="ctr">
              <a:lnSpc>
                <a:spcPct val="100000"/>
              </a:lnSpc>
              <a:spcBef>
                <a:spcPts val="0"/>
              </a:spcBef>
              <a:buSzTx/>
              <a:buNone/>
              <a:defRPr sz="3800"/>
            </a:lvl4pPr>
            <a:lvl5pPr marL="0" indent="0" algn="ctr">
              <a:lnSpc>
                <a:spcPct val="100000"/>
              </a:lnSpc>
              <a:spcBef>
                <a:spcPts val="0"/>
              </a:spcBef>
              <a:buSzTx/>
              <a:buNone/>
              <a:defRPr sz="3800"/>
            </a:lvl5pPr>
          </a:lstStyle>
          <a:p>
            <a:r>
              <a:t>Body Level One</a:t>
            </a:r>
          </a:p>
          <a:p>
            <a:pPr lvl="1"/>
            <a:r>
              <a:t>Body Level Two</a:t>
            </a:r>
          </a:p>
          <a:p>
            <a:pPr lvl="2"/>
            <a:r>
              <a:t>Body Level Three</a:t>
            </a:r>
          </a:p>
          <a:p>
            <a:pPr lvl="3"/>
            <a:r>
              <a:t>Body Level Four</a:t>
            </a:r>
          </a:p>
          <a:p>
            <a:pPr lvl="4"/>
            <a:r>
              <a:t>Body Level Five</a:t>
            </a:r>
          </a:p>
        </p:txBody>
      </p:sp>
      <p:sp>
        <p:nvSpPr>
          <p:cNvPr id="125" name="Shape 12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2" name="Shape 132"/>
          <p:cNvSpPr>
            <a:spLocks noGrp="1"/>
          </p:cNvSpPr>
          <p:nvPr>
            <p:ph type="pic" sz="half" idx="13"/>
          </p:nvPr>
        </p:nvSpPr>
        <p:spPr>
          <a:xfrm>
            <a:off x="6705600" y="679450"/>
            <a:ext cx="5994400" cy="8394700"/>
          </a:xfrm>
          <a:prstGeom prst="rect">
            <a:avLst/>
          </a:prstGeom>
        </p:spPr>
        <p:txBody>
          <a:bodyPr lIns="91439" tIns="45719" rIns="91439" bIns="45719" anchor="t"/>
          <a:lstStyle/>
          <a:p>
            <a:endParaRPr/>
          </a:p>
        </p:txBody>
      </p:sp>
      <p:sp>
        <p:nvSpPr>
          <p:cNvPr id="133" name="Shape 133"/>
          <p:cNvSpPr>
            <a:spLocks noGrp="1"/>
          </p:cNvSpPr>
          <p:nvPr>
            <p:ph type="title"/>
          </p:nvPr>
        </p:nvSpPr>
        <p:spPr>
          <a:xfrm>
            <a:off x="355600" y="1384300"/>
            <a:ext cx="5892800" cy="3505200"/>
          </a:xfrm>
          <a:prstGeom prst="rect">
            <a:avLst/>
          </a:prstGeom>
        </p:spPr>
        <p:txBody>
          <a:bodyPr anchor="b"/>
          <a:lstStyle/>
          <a:p>
            <a:r>
              <a:t>Title Text</a:t>
            </a:r>
          </a:p>
        </p:txBody>
      </p:sp>
      <p:sp>
        <p:nvSpPr>
          <p:cNvPr id="134" name="Shape 134"/>
          <p:cNvSpPr>
            <a:spLocks noGrp="1"/>
          </p:cNvSpPr>
          <p:nvPr>
            <p:ph type="body" sz="quarter" idx="1"/>
          </p:nvPr>
        </p:nvSpPr>
        <p:spPr>
          <a:xfrm>
            <a:off x="355600" y="4876800"/>
            <a:ext cx="5892800" cy="1295400"/>
          </a:xfrm>
          <a:prstGeom prst="rect">
            <a:avLst/>
          </a:prstGeom>
        </p:spPr>
        <p:txBody>
          <a:bodyPr anchor="t"/>
          <a:lstStyle>
            <a:lvl1pPr marL="0" indent="0" algn="ctr">
              <a:lnSpc>
                <a:spcPct val="100000"/>
              </a:lnSpc>
              <a:spcBef>
                <a:spcPts val="0"/>
              </a:spcBef>
              <a:buSzTx/>
              <a:buNone/>
              <a:defRPr sz="3800"/>
            </a:lvl1pPr>
            <a:lvl2pPr marL="0" indent="0" algn="ctr">
              <a:lnSpc>
                <a:spcPct val="100000"/>
              </a:lnSpc>
              <a:spcBef>
                <a:spcPts val="0"/>
              </a:spcBef>
              <a:buSzTx/>
              <a:buNone/>
              <a:defRPr sz="3800"/>
            </a:lvl2pPr>
            <a:lvl3pPr marL="0" indent="0" algn="ctr">
              <a:lnSpc>
                <a:spcPct val="100000"/>
              </a:lnSpc>
              <a:spcBef>
                <a:spcPts val="0"/>
              </a:spcBef>
              <a:buSzTx/>
              <a:buNone/>
              <a:defRPr sz="3800"/>
            </a:lvl3pPr>
            <a:lvl4pPr marL="0" indent="0" algn="ctr">
              <a:lnSpc>
                <a:spcPct val="100000"/>
              </a:lnSpc>
              <a:spcBef>
                <a:spcPts val="0"/>
              </a:spcBef>
              <a:buSzTx/>
              <a:buNone/>
              <a:defRPr sz="3800"/>
            </a:lvl4pPr>
            <a:lvl5pPr marL="0" indent="0" algn="ctr">
              <a:lnSpc>
                <a:spcPct val="100000"/>
              </a:lnSpc>
              <a:spcBef>
                <a:spcPts val="0"/>
              </a:spcBef>
              <a:buSzTx/>
              <a:buNone/>
              <a:defRPr sz="3800"/>
            </a:lvl5pPr>
          </a:lstStyle>
          <a:p>
            <a:r>
              <a:t>Body Level One</a:t>
            </a:r>
          </a:p>
          <a:p>
            <a:pPr lvl="1"/>
            <a:r>
              <a:t>Body Level Two</a:t>
            </a:r>
          </a:p>
          <a:p>
            <a:pPr lvl="2"/>
            <a:r>
              <a:t>Body Level Three</a:t>
            </a:r>
          </a:p>
          <a:p>
            <a:pPr lvl="3"/>
            <a:r>
              <a:t>Body Level Four</a:t>
            </a:r>
          </a:p>
          <a:p>
            <a:pPr lvl="4"/>
            <a:r>
              <a:t>Body Level Five</a:t>
            </a:r>
          </a:p>
        </p:txBody>
      </p:sp>
      <p:sp>
        <p:nvSpPr>
          <p:cNvPr id="135" name="Shape 135"/>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42" name="Shape 142"/>
          <p:cNvSpPr>
            <a:spLocks noGrp="1"/>
          </p:cNvSpPr>
          <p:nvPr>
            <p:ph type="pic" sz="half" idx="13"/>
          </p:nvPr>
        </p:nvSpPr>
        <p:spPr>
          <a:xfrm>
            <a:off x="7518400" y="2819400"/>
            <a:ext cx="4381500" cy="6591300"/>
          </a:xfrm>
          <a:prstGeom prst="rect">
            <a:avLst/>
          </a:prstGeom>
        </p:spPr>
        <p:txBody>
          <a:bodyPr lIns="91439" tIns="45719" rIns="91439" bIns="45719" anchor="t"/>
          <a:lstStyle/>
          <a:p>
            <a:endParaRPr/>
          </a:p>
        </p:txBody>
      </p:sp>
      <p:sp>
        <p:nvSpPr>
          <p:cNvPr id="143" name="Shape 143"/>
          <p:cNvSpPr>
            <a:spLocks noGrp="1"/>
          </p:cNvSpPr>
          <p:nvPr>
            <p:ph type="title"/>
          </p:nvPr>
        </p:nvSpPr>
        <p:spPr>
          <a:prstGeom prst="rect">
            <a:avLst/>
          </a:prstGeom>
        </p:spPr>
        <p:txBody>
          <a:bodyPr/>
          <a:lstStyle/>
          <a:p>
            <a:r>
              <a:t>Title Text</a:t>
            </a:r>
          </a:p>
        </p:txBody>
      </p:sp>
      <p:sp>
        <p:nvSpPr>
          <p:cNvPr id="144" name="Shape 144"/>
          <p:cNvSpPr>
            <a:spLocks noGrp="1"/>
          </p:cNvSpPr>
          <p:nvPr>
            <p:ph type="body" sz="half" idx="1"/>
          </p:nvPr>
        </p:nvSpPr>
        <p:spPr>
          <a:xfrm>
            <a:off x="355600" y="3187700"/>
            <a:ext cx="5892800" cy="5842000"/>
          </a:xfrm>
          <a:prstGeom prst="rect">
            <a:avLst/>
          </a:prstGeom>
        </p:spPr>
        <p:txBody>
          <a:bodyPr/>
          <a:lstStyle>
            <a:lvl1pPr>
              <a:lnSpc>
                <a:spcPct val="100000"/>
              </a:lnSpc>
              <a:defRPr sz="3800">
                <a:solidFill>
                  <a:srgbClr val="535353"/>
                </a:solidFill>
              </a:defRPr>
            </a:lvl1pPr>
            <a:lvl2pPr>
              <a:lnSpc>
                <a:spcPct val="100000"/>
              </a:lnSpc>
              <a:defRPr sz="3800">
                <a:solidFill>
                  <a:srgbClr val="535353"/>
                </a:solidFill>
              </a:defRPr>
            </a:lvl2pPr>
            <a:lvl3pPr>
              <a:lnSpc>
                <a:spcPct val="100000"/>
              </a:lnSpc>
              <a:defRPr sz="3800">
                <a:solidFill>
                  <a:srgbClr val="535353"/>
                </a:solidFill>
              </a:defRPr>
            </a:lvl3pPr>
            <a:lvl4pPr>
              <a:lnSpc>
                <a:spcPct val="100000"/>
              </a:lnSpc>
              <a:defRPr sz="3800">
                <a:solidFill>
                  <a:srgbClr val="535353"/>
                </a:solidFill>
              </a:defRPr>
            </a:lvl4pPr>
            <a:lvl5pPr>
              <a:lnSpc>
                <a:spcPct val="100000"/>
              </a:lnSpc>
              <a:defRPr sz="3800">
                <a:solidFill>
                  <a:srgbClr val="535353"/>
                </a:solidFill>
              </a:defRPr>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r>
              <a:t>Title Text</a:t>
            </a:r>
          </a:p>
        </p:txBody>
      </p:sp>
      <p:sp>
        <p:nvSpPr>
          <p:cNvPr id="153" name="Shape 153"/>
          <p:cNvSpPr>
            <a:spLocks noGrp="1"/>
          </p:cNvSpPr>
          <p:nvPr>
            <p:ph type="body" sz="half" idx="1"/>
          </p:nvPr>
        </p:nvSpPr>
        <p:spPr>
          <a:xfrm>
            <a:off x="355600" y="3187700"/>
            <a:ext cx="5892800" cy="5842000"/>
          </a:xfrm>
          <a:prstGeom prst="rect">
            <a:avLst/>
          </a:prstGeom>
        </p:spPr>
        <p:txBody>
          <a:bodyPr/>
          <a:lstStyle>
            <a:lvl1pPr>
              <a:lnSpc>
                <a:spcPct val="100000"/>
              </a:lnSpc>
              <a:defRPr sz="3800">
                <a:solidFill>
                  <a:srgbClr val="535353"/>
                </a:solidFill>
              </a:defRPr>
            </a:lvl1pPr>
            <a:lvl2pPr>
              <a:lnSpc>
                <a:spcPct val="100000"/>
              </a:lnSpc>
              <a:defRPr sz="3800">
                <a:solidFill>
                  <a:srgbClr val="535353"/>
                </a:solidFill>
              </a:defRPr>
            </a:lvl2pPr>
            <a:lvl3pPr>
              <a:lnSpc>
                <a:spcPct val="100000"/>
              </a:lnSpc>
              <a:defRPr sz="3800">
                <a:solidFill>
                  <a:srgbClr val="535353"/>
                </a:solidFill>
              </a:defRPr>
            </a:lvl3pPr>
            <a:lvl4pPr>
              <a:lnSpc>
                <a:spcPct val="100000"/>
              </a:lnSpc>
              <a:defRPr sz="3800">
                <a:solidFill>
                  <a:srgbClr val="535353"/>
                </a:solidFill>
              </a:defRPr>
            </a:lvl4pPr>
            <a:lvl5pPr>
              <a:lnSpc>
                <a:spcPct val="100000"/>
              </a:lnSpc>
              <a:defRPr sz="3800">
                <a:solidFill>
                  <a:srgbClr val="535353"/>
                </a:solidFill>
              </a:defRPr>
            </a:lvl5pPr>
          </a:lstStyle>
          <a:p>
            <a:r>
              <a:t>Body Level One</a:t>
            </a:r>
          </a:p>
          <a:p>
            <a:pPr lvl="1"/>
            <a:r>
              <a:t>Body Level Two</a:t>
            </a:r>
          </a:p>
          <a:p>
            <a:pPr lvl="2"/>
            <a:r>
              <a:t>Body Level Three</a:t>
            </a:r>
          </a:p>
          <a:p>
            <a:pPr lvl="3"/>
            <a:r>
              <a:t>Body Level Four</a:t>
            </a:r>
          </a:p>
          <a:p>
            <a:pPr lvl="4"/>
            <a:r>
              <a:t>Body Level Five</a:t>
            </a:r>
          </a:p>
        </p:txBody>
      </p:sp>
      <p:sp>
        <p:nvSpPr>
          <p:cNvPr id="154" name="Shape 1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61" name="Shape 161"/>
          <p:cNvSpPr>
            <a:spLocks noGrp="1"/>
          </p:cNvSpPr>
          <p:nvPr>
            <p:ph type="title"/>
          </p:nvPr>
        </p:nvSpPr>
        <p:spPr>
          <a:prstGeom prst="rect">
            <a:avLst/>
          </a:prstGeom>
        </p:spPr>
        <p:txBody>
          <a:bodyPr/>
          <a:lstStyle/>
          <a:p>
            <a:r>
              <a:t>Title Text</a:t>
            </a:r>
          </a:p>
        </p:txBody>
      </p:sp>
      <p:sp>
        <p:nvSpPr>
          <p:cNvPr id="162" name="Shape 162"/>
          <p:cNvSpPr>
            <a:spLocks noGrp="1"/>
          </p:cNvSpPr>
          <p:nvPr>
            <p:ph type="body" sz="half" idx="1"/>
          </p:nvPr>
        </p:nvSpPr>
        <p:spPr>
          <a:xfrm>
            <a:off x="6756400" y="3187700"/>
            <a:ext cx="5892800" cy="5842000"/>
          </a:xfrm>
          <a:prstGeom prst="rect">
            <a:avLst/>
          </a:prstGeom>
        </p:spPr>
        <p:txBody>
          <a:bodyPr/>
          <a:lstStyle>
            <a:lvl1pPr>
              <a:lnSpc>
                <a:spcPct val="100000"/>
              </a:lnSpc>
              <a:defRPr sz="3800">
                <a:solidFill>
                  <a:srgbClr val="535353"/>
                </a:solidFill>
              </a:defRPr>
            </a:lvl1pPr>
            <a:lvl2pPr>
              <a:lnSpc>
                <a:spcPct val="100000"/>
              </a:lnSpc>
              <a:defRPr sz="3800">
                <a:solidFill>
                  <a:srgbClr val="535353"/>
                </a:solidFill>
              </a:defRPr>
            </a:lvl2pPr>
            <a:lvl3pPr>
              <a:lnSpc>
                <a:spcPct val="100000"/>
              </a:lnSpc>
              <a:defRPr sz="3800">
                <a:solidFill>
                  <a:srgbClr val="535353"/>
                </a:solidFill>
              </a:defRPr>
            </a:lvl3pPr>
            <a:lvl4pPr>
              <a:lnSpc>
                <a:spcPct val="100000"/>
              </a:lnSpc>
              <a:defRPr sz="3800">
                <a:solidFill>
                  <a:srgbClr val="535353"/>
                </a:solidFill>
              </a:defRPr>
            </a:lvl4pPr>
            <a:lvl5pPr>
              <a:lnSpc>
                <a:spcPct val="100000"/>
              </a:lnSpc>
              <a:defRPr sz="3800">
                <a:solidFill>
                  <a:srgbClr val="535353"/>
                </a:solidFill>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170" name="Shape 170"/>
          <p:cNvSpPr>
            <a:spLocks noGrp="1"/>
          </p:cNvSpPr>
          <p:nvPr>
            <p:ph type="sldNum" sz="quarter" idx="2"/>
          </p:nvPr>
        </p:nvSpPr>
        <p:spPr>
          <a:xfrm>
            <a:off x="6311798" y="9251950"/>
            <a:ext cx="368504" cy="3810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 Photo">
    <p:spTree>
      <p:nvGrpSpPr>
        <p:cNvPr id="1" name=""/>
        <p:cNvGrpSpPr/>
        <p:nvPr/>
      </p:nvGrpSpPr>
      <p:grpSpPr>
        <a:xfrm>
          <a:off x="0" y="0"/>
          <a:ext cx="0" cy="0"/>
          <a:chOff x="0" y="0"/>
          <a:chExt cx="0" cy="0"/>
        </a:xfrm>
      </p:grpSpPr>
      <p:sp>
        <p:nvSpPr>
          <p:cNvPr id="20" name="Shape 20"/>
          <p:cNvSpPr>
            <a:spLocks noGrp="1"/>
          </p:cNvSpPr>
          <p:nvPr>
            <p:ph type="pic" idx="13"/>
          </p:nvPr>
        </p:nvSpPr>
        <p:spPr>
          <a:xfrm>
            <a:off x="1306656" y="533400"/>
            <a:ext cx="10388601" cy="5860236"/>
          </a:xfrm>
          <a:prstGeom prst="rect">
            <a:avLst/>
          </a:prstGeom>
        </p:spPr>
        <p:txBody>
          <a:bodyPr lIns="91439" tIns="45719" rIns="91439" bIns="45719" anchor="t"/>
          <a:lstStyle/>
          <a:p>
            <a:endParaRPr/>
          </a:p>
        </p:txBody>
      </p:sp>
      <p:sp>
        <p:nvSpPr>
          <p:cNvPr id="21" name="Shape 21"/>
          <p:cNvSpPr>
            <a:spLocks noGrp="1"/>
          </p:cNvSpPr>
          <p:nvPr>
            <p:ph type="title"/>
          </p:nvPr>
        </p:nvSpPr>
        <p:spPr>
          <a:xfrm>
            <a:off x="355600" y="6832600"/>
            <a:ext cx="12293600" cy="1257300"/>
          </a:xfrm>
          <a:prstGeom prst="rect">
            <a:avLst/>
          </a:prstGeom>
        </p:spPr>
        <p:txBody>
          <a:bodyPr anchor="b"/>
          <a:lstStyle/>
          <a:p>
            <a:r>
              <a:t>Title Text</a:t>
            </a:r>
          </a:p>
        </p:txBody>
      </p:sp>
      <p:sp>
        <p:nvSpPr>
          <p:cNvPr id="22" name="Shape 22"/>
          <p:cNvSpPr>
            <a:spLocks noGrp="1"/>
          </p:cNvSpPr>
          <p:nvPr>
            <p:ph type="body" sz="quarter" idx="1"/>
          </p:nvPr>
        </p:nvSpPr>
        <p:spPr>
          <a:xfrm>
            <a:off x="355600" y="8077200"/>
            <a:ext cx="12293600" cy="1206500"/>
          </a:xfrm>
          <a:prstGeom prst="rect">
            <a:avLst/>
          </a:prstGeom>
        </p:spPr>
        <p:txBody>
          <a:bodyPr anchor="t"/>
          <a:lstStyle>
            <a:lvl1pPr marL="0" indent="0" algn="ctr">
              <a:lnSpc>
                <a:spcPct val="100000"/>
              </a:lnSpc>
              <a:spcBef>
                <a:spcPts val="0"/>
              </a:spcBef>
              <a:buSzTx/>
              <a:buNone/>
              <a:defRPr sz="3800"/>
            </a:lvl1pPr>
            <a:lvl2pPr marL="0" indent="0" algn="ctr">
              <a:lnSpc>
                <a:spcPct val="100000"/>
              </a:lnSpc>
              <a:spcBef>
                <a:spcPts val="0"/>
              </a:spcBef>
              <a:buSzTx/>
              <a:buNone/>
              <a:defRPr sz="3800"/>
            </a:lvl2pPr>
            <a:lvl3pPr marL="0" indent="0" algn="ctr">
              <a:lnSpc>
                <a:spcPct val="100000"/>
              </a:lnSpc>
              <a:spcBef>
                <a:spcPts val="0"/>
              </a:spcBef>
              <a:buSzTx/>
              <a:buNone/>
              <a:defRPr sz="3800"/>
            </a:lvl3pPr>
            <a:lvl4pPr marL="0" indent="0" algn="ctr">
              <a:lnSpc>
                <a:spcPct val="100000"/>
              </a:lnSpc>
              <a:spcBef>
                <a:spcPts val="0"/>
              </a:spcBef>
              <a:buSzTx/>
              <a:buNone/>
              <a:defRPr sz="3800"/>
            </a:lvl4pPr>
            <a:lvl5pPr marL="0" indent="0" algn="ctr">
              <a:lnSpc>
                <a:spcPct val="100000"/>
              </a:lnSpc>
              <a:spcBef>
                <a:spcPts val="0"/>
              </a:spcBef>
              <a:buSzTx/>
              <a:buNone/>
              <a:defRPr sz="380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Bullets &amp; Photo copy 5">
    <p:spTree>
      <p:nvGrpSpPr>
        <p:cNvPr id="1" name=""/>
        <p:cNvGrpSpPr/>
        <p:nvPr/>
      </p:nvGrpSpPr>
      <p:grpSpPr>
        <a:xfrm>
          <a:off x="0" y="0"/>
          <a:ext cx="0" cy="0"/>
          <a:chOff x="0" y="0"/>
          <a:chExt cx="0" cy="0"/>
        </a:xfrm>
      </p:grpSpPr>
      <p:sp>
        <p:nvSpPr>
          <p:cNvPr id="177" name="Shape 177"/>
          <p:cNvSpPr>
            <a:spLocks noGrp="1"/>
          </p:cNvSpPr>
          <p:nvPr>
            <p:ph type="pic" sz="half" idx="13"/>
          </p:nvPr>
        </p:nvSpPr>
        <p:spPr>
          <a:xfrm>
            <a:off x="7518400" y="2819400"/>
            <a:ext cx="4381500" cy="6591300"/>
          </a:xfrm>
          <a:prstGeom prst="rect">
            <a:avLst/>
          </a:prstGeom>
        </p:spPr>
        <p:txBody>
          <a:bodyPr lIns="91439" tIns="45719" rIns="91439" bIns="45719" anchor="t"/>
          <a:lstStyle/>
          <a:p>
            <a:endParaRPr/>
          </a:p>
        </p:txBody>
      </p:sp>
      <p:sp>
        <p:nvSpPr>
          <p:cNvPr id="178" name="Shape 178"/>
          <p:cNvSpPr>
            <a:spLocks noGrp="1"/>
          </p:cNvSpPr>
          <p:nvPr>
            <p:ph type="title"/>
          </p:nvPr>
        </p:nvSpPr>
        <p:spPr>
          <a:prstGeom prst="rect">
            <a:avLst/>
          </a:prstGeom>
        </p:spPr>
        <p:txBody>
          <a:bodyPr/>
          <a:lstStyle/>
          <a:p>
            <a:r>
              <a:t>Title Text</a:t>
            </a:r>
          </a:p>
        </p:txBody>
      </p:sp>
      <p:sp>
        <p:nvSpPr>
          <p:cNvPr id="179" name="Shape 179"/>
          <p:cNvSpPr>
            <a:spLocks noGrp="1"/>
          </p:cNvSpPr>
          <p:nvPr>
            <p:ph type="body" sz="half" idx="1"/>
          </p:nvPr>
        </p:nvSpPr>
        <p:spPr>
          <a:xfrm>
            <a:off x="355600" y="3187700"/>
            <a:ext cx="5892800" cy="5842000"/>
          </a:xfrm>
          <a:prstGeom prst="rect">
            <a:avLst/>
          </a:prstGeom>
        </p:spPr>
        <p:txBody>
          <a:bodyPr/>
          <a:lstStyle>
            <a:lvl1pPr>
              <a:lnSpc>
                <a:spcPct val="100000"/>
              </a:lnSpc>
              <a:defRPr sz="3800"/>
            </a:lvl1pPr>
            <a:lvl2pPr>
              <a:lnSpc>
                <a:spcPct val="100000"/>
              </a:lnSpc>
              <a:defRPr sz="3800"/>
            </a:lvl2pPr>
            <a:lvl3pPr>
              <a:lnSpc>
                <a:spcPct val="100000"/>
              </a:lnSpc>
              <a:defRPr sz="3800"/>
            </a:lvl3pPr>
            <a:lvl4pPr>
              <a:lnSpc>
                <a:spcPct val="100000"/>
              </a:lnSpc>
              <a:defRPr sz="3800"/>
            </a:lvl4pPr>
            <a:lvl5pPr>
              <a:lnSpc>
                <a:spcPct val="100000"/>
              </a:lnSpc>
              <a:defRPr sz="3800"/>
            </a:lvl5p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Bullets &amp; Photo copy">
    <p:spTree>
      <p:nvGrpSpPr>
        <p:cNvPr id="1" name=""/>
        <p:cNvGrpSpPr/>
        <p:nvPr/>
      </p:nvGrpSpPr>
      <p:grpSpPr>
        <a:xfrm>
          <a:off x="0" y="0"/>
          <a:ext cx="0" cy="0"/>
          <a:chOff x="0" y="0"/>
          <a:chExt cx="0" cy="0"/>
        </a:xfrm>
      </p:grpSpPr>
      <p:sp>
        <p:nvSpPr>
          <p:cNvPr id="187" name="Shape 187"/>
          <p:cNvSpPr>
            <a:spLocks noGrp="1"/>
          </p:cNvSpPr>
          <p:nvPr>
            <p:ph type="pic" sz="half" idx="13"/>
          </p:nvPr>
        </p:nvSpPr>
        <p:spPr>
          <a:xfrm>
            <a:off x="7518400" y="2819400"/>
            <a:ext cx="4381500" cy="6591300"/>
          </a:xfrm>
          <a:prstGeom prst="rect">
            <a:avLst/>
          </a:prstGeom>
        </p:spPr>
        <p:txBody>
          <a:bodyPr lIns="91439" tIns="45719" rIns="91439" bIns="45719" anchor="t"/>
          <a:lstStyle/>
          <a:p>
            <a:endParaRPr/>
          </a:p>
        </p:txBody>
      </p:sp>
      <p:sp>
        <p:nvSpPr>
          <p:cNvPr id="188" name="Shape 188"/>
          <p:cNvSpPr>
            <a:spLocks noGrp="1"/>
          </p:cNvSpPr>
          <p:nvPr>
            <p:ph type="title"/>
          </p:nvPr>
        </p:nvSpPr>
        <p:spPr>
          <a:prstGeom prst="rect">
            <a:avLst/>
          </a:prstGeom>
        </p:spPr>
        <p:txBody>
          <a:bodyPr/>
          <a:lstStyle/>
          <a:p>
            <a:r>
              <a:t>Title Text</a:t>
            </a:r>
          </a:p>
        </p:txBody>
      </p:sp>
      <p:sp>
        <p:nvSpPr>
          <p:cNvPr id="189" name="Shape 189"/>
          <p:cNvSpPr>
            <a:spLocks noGrp="1"/>
          </p:cNvSpPr>
          <p:nvPr>
            <p:ph type="body" sz="half" idx="1"/>
          </p:nvPr>
        </p:nvSpPr>
        <p:spPr>
          <a:xfrm>
            <a:off x="355600" y="3187700"/>
            <a:ext cx="5892800" cy="5842000"/>
          </a:xfrm>
          <a:prstGeom prst="rect">
            <a:avLst/>
          </a:prstGeom>
        </p:spPr>
        <p:txBody>
          <a:bodyPr/>
          <a:lstStyle>
            <a:lvl1pPr>
              <a:lnSpc>
                <a:spcPct val="100000"/>
              </a:lnSpc>
              <a:defRPr sz="3800"/>
            </a:lvl1pPr>
            <a:lvl2pPr>
              <a:lnSpc>
                <a:spcPct val="100000"/>
              </a:lnSpc>
              <a:defRPr sz="3800"/>
            </a:lvl2pPr>
            <a:lvl3pPr>
              <a:lnSpc>
                <a:spcPct val="100000"/>
              </a:lnSpc>
              <a:defRPr sz="3800"/>
            </a:lvl3pPr>
            <a:lvl4pPr>
              <a:lnSpc>
                <a:spcPct val="100000"/>
              </a:lnSpc>
              <a:defRPr sz="3800"/>
            </a:lvl4pPr>
            <a:lvl5pPr>
              <a:lnSpc>
                <a:spcPct val="100000"/>
              </a:lnSpc>
              <a:defRPr sz="3800"/>
            </a:lvl5pPr>
          </a:lstStyle>
          <a:p>
            <a:r>
              <a:t>Body Level One</a:t>
            </a:r>
          </a:p>
          <a:p>
            <a:pPr lvl="1"/>
            <a:r>
              <a:t>Body Level Two</a:t>
            </a:r>
          </a:p>
          <a:p>
            <a:pPr lvl="2"/>
            <a:r>
              <a:t>Body Level Three</a:t>
            </a:r>
          </a:p>
          <a:p>
            <a:pPr lvl="3"/>
            <a:r>
              <a:t>Body Level Four</a:t>
            </a:r>
          </a:p>
          <a:p>
            <a:pPr lvl="4"/>
            <a:r>
              <a:t>Body Level Five</a:t>
            </a:r>
          </a:p>
        </p:txBody>
      </p:sp>
      <p:sp>
        <p:nvSpPr>
          <p:cNvPr id="190" name="Shape 19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Bullets &amp; Photo copy 2">
    <p:spTree>
      <p:nvGrpSpPr>
        <p:cNvPr id="1" name=""/>
        <p:cNvGrpSpPr/>
        <p:nvPr/>
      </p:nvGrpSpPr>
      <p:grpSpPr>
        <a:xfrm>
          <a:off x="0" y="0"/>
          <a:ext cx="0" cy="0"/>
          <a:chOff x="0" y="0"/>
          <a:chExt cx="0" cy="0"/>
        </a:xfrm>
      </p:grpSpPr>
      <p:sp>
        <p:nvSpPr>
          <p:cNvPr id="197" name="Shape 197"/>
          <p:cNvSpPr>
            <a:spLocks noGrp="1"/>
          </p:cNvSpPr>
          <p:nvPr>
            <p:ph type="pic" sz="half" idx="13"/>
          </p:nvPr>
        </p:nvSpPr>
        <p:spPr>
          <a:xfrm>
            <a:off x="7518400" y="2819400"/>
            <a:ext cx="4381500" cy="6591300"/>
          </a:xfrm>
          <a:prstGeom prst="rect">
            <a:avLst/>
          </a:prstGeom>
        </p:spPr>
        <p:txBody>
          <a:bodyPr lIns="91439" tIns="45719" rIns="91439" bIns="45719" anchor="t"/>
          <a:lstStyle/>
          <a:p>
            <a:endParaRPr/>
          </a:p>
        </p:txBody>
      </p:sp>
      <p:sp>
        <p:nvSpPr>
          <p:cNvPr id="198" name="Shape 198"/>
          <p:cNvSpPr>
            <a:spLocks noGrp="1"/>
          </p:cNvSpPr>
          <p:nvPr>
            <p:ph type="title"/>
          </p:nvPr>
        </p:nvSpPr>
        <p:spPr>
          <a:prstGeom prst="rect">
            <a:avLst/>
          </a:prstGeom>
        </p:spPr>
        <p:txBody>
          <a:bodyPr/>
          <a:lstStyle/>
          <a:p>
            <a:r>
              <a:t>Title Text</a:t>
            </a:r>
          </a:p>
        </p:txBody>
      </p:sp>
      <p:sp>
        <p:nvSpPr>
          <p:cNvPr id="199" name="Shape 199"/>
          <p:cNvSpPr>
            <a:spLocks noGrp="1"/>
          </p:cNvSpPr>
          <p:nvPr>
            <p:ph type="body" sz="half" idx="1"/>
          </p:nvPr>
        </p:nvSpPr>
        <p:spPr>
          <a:xfrm>
            <a:off x="355600" y="3187700"/>
            <a:ext cx="5892800" cy="5842000"/>
          </a:xfrm>
          <a:prstGeom prst="rect">
            <a:avLst/>
          </a:prstGeom>
        </p:spPr>
        <p:txBody>
          <a:bodyPr/>
          <a:lstStyle>
            <a:lvl1pPr>
              <a:lnSpc>
                <a:spcPct val="100000"/>
              </a:lnSpc>
              <a:defRPr sz="3800"/>
            </a:lvl1pPr>
            <a:lvl2pPr>
              <a:lnSpc>
                <a:spcPct val="100000"/>
              </a:lnSpc>
              <a:defRPr sz="3800"/>
            </a:lvl2pPr>
            <a:lvl3pPr>
              <a:lnSpc>
                <a:spcPct val="100000"/>
              </a:lnSpc>
              <a:defRPr sz="3800"/>
            </a:lvl3pPr>
            <a:lvl4pPr>
              <a:lnSpc>
                <a:spcPct val="100000"/>
              </a:lnSpc>
              <a:defRPr sz="3800"/>
            </a:lvl4pPr>
            <a:lvl5pPr>
              <a:lnSpc>
                <a:spcPct val="100000"/>
              </a:lnSpc>
              <a:defRPr sz="3800"/>
            </a:lvl5pPr>
          </a:lstStyle>
          <a:p>
            <a:r>
              <a:t>Body Level One</a:t>
            </a:r>
          </a:p>
          <a:p>
            <a:pPr lvl="1"/>
            <a:r>
              <a:t>Body Level Two</a:t>
            </a:r>
          </a:p>
          <a:p>
            <a:pPr lvl="2"/>
            <a:r>
              <a:t>Body Level Three</a:t>
            </a:r>
          </a:p>
          <a:p>
            <a:pPr lvl="3"/>
            <a:r>
              <a:t>Body Level Four</a:t>
            </a:r>
          </a:p>
          <a:p>
            <a:pPr lvl="4"/>
            <a:r>
              <a:t>Body Level Five</a:t>
            </a:r>
          </a:p>
        </p:txBody>
      </p:sp>
      <p:sp>
        <p:nvSpPr>
          <p:cNvPr id="200" name="Shape 2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Bullets &amp; Photo copy 4">
    <p:spTree>
      <p:nvGrpSpPr>
        <p:cNvPr id="1" name=""/>
        <p:cNvGrpSpPr/>
        <p:nvPr/>
      </p:nvGrpSpPr>
      <p:grpSpPr>
        <a:xfrm>
          <a:off x="0" y="0"/>
          <a:ext cx="0" cy="0"/>
          <a:chOff x="0" y="0"/>
          <a:chExt cx="0" cy="0"/>
        </a:xfrm>
      </p:grpSpPr>
      <p:sp>
        <p:nvSpPr>
          <p:cNvPr id="207" name="Shape 207"/>
          <p:cNvSpPr>
            <a:spLocks noGrp="1"/>
          </p:cNvSpPr>
          <p:nvPr>
            <p:ph type="pic" sz="half" idx="13"/>
          </p:nvPr>
        </p:nvSpPr>
        <p:spPr>
          <a:xfrm>
            <a:off x="7518400" y="2819400"/>
            <a:ext cx="4381500" cy="6591300"/>
          </a:xfrm>
          <a:prstGeom prst="rect">
            <a:avLst/>
          </a:prstGeom>
        </p:spPr>
        <p:txBody>
          <a:bodyPr lIns="91439" tIns="45719" rIns="91439" bIns="45719" anchor="t"/>
          <a:lstStyle/>
          <a:p>
            <a:endParaRPr/>
          </a:p>
        </p:txBody>
      </p:sp>
      <p:sp>
        <p:nvSpPr>
          <p:cNvPr id="208" name="Shape 208"/>
          <p:cNvSpPr>
            <a:spLocks noGrp="1"/>
          </p:cNvSpPr>
          <p:nvPr>
            <p:ph type="title"/>
          </p:nvPr>
        </p:nvSpPr>
        <p:spPr>
          <a:prstGeom prst="rect">
            <a:avLst/>
          </a:prstGeom>
        </p:spPr>
        <p:txBody>
          <a:bodyPr/>
          <a:lstStyle/>
          <a:p>
            <a:r>
              <a:t>Title Text</a:t>
            </a:r>
          </a:p>
        </p:txBody>
      </p:sp>
      <p:sp>
        <p:nvSpPr>
          <p:cNvPr id="209" name="Shape 209"/>
          <p:cNvSpPr>
            <a:spLocks noGrp="1"/>
          </p:cNvSpPr>
          <p:nvPr>
            <p:ph type="body" sz="half" idx="1"/>
          </p:nvPr>
        </p:nvSpPr>
        <p:spPr>
          <a:xfrm>
            <a:off x="355600" y="3187700"/>
            <a:ext cx="5892800" cy="5842000"/>
          </a:xfrm>
          <a:prstGeom prst="rect">
            <a:avLst/>
          </a:prstGeom>
        </p:spPr>
        <p:txBody>
          <a:bodyPr/>
          <a:lstStyle>
            <a:lvl1pPr>
              <a:lnSpc>
                <a:spcPct val="100000"/>
              </a:lnSpc>
              <a:defRPr sz="3800"/>
            </a:lvl1pPr>
            <a:lvl2pPr>
              <a:lnSpc>
                <a:spcPct val="100000"/>
              </a:lnSpc>
              <a:defRPr sz="3800"/>
            </a:lvl2pPr>
            <a:lvl3pPr>
              <a:lnSpc>
                <a:spcPct val="100000"/>
              </a:lnSpc>
              <a:defRPr sz="3800"/>
            </a:lvl3pPr>
            <a:lvl4pPr>
              <a:lnSpc>
                <a:spcPct val="100000"/>
              </a:lnSpc>
              <a:defRPr sz="3800"/>
            </a:lvl4pPr>
            <a:lvl5pPr>
              <a:lnSpc>
                <a:spcPct val="100000"/>
              </a:lnSpc>
              <a:defRPr sz="3800"/>
            </a:lvl5pPr>
          </a:lstStyle>
          <a:p>
            <a:r>
              <a:t>Body Level One</a:t>
            </a:r>
          </a:p>
          <a:p>
            <a:pPr lvl="1"/>
            <a:r>
              <a:t>Body Level Two</a:t>
            </a:r>
          </a:p>
          <a:p>
            <a:pPr lvl="2"/>
            <a:r>
              <a:t>Body Level Three</a:t>
            </a:r>
          </a:p>
          <a:p>
            <a:pPr lvl="3"/>
            <a:r>
              <a:t>Body Level Four</a:t>
            </a:r>
          </a:p>
          <a:p>
            <a:pPr lvl="4"/>
            <a:r>
              <a:t>Body Level Five</a:t>
            </a:r>
          </a:p>
        </p:txBody>
      </p:sp>
      <p:sp>
        <p:nvSpPr>
          <p:cNvPr id="210" name="Shape 2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 Photo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 name="Shape 30"/>
          <p:cNvSpPr>
            <a:spLocks noGrp="1"/>
          </p:cNvSpPr>
          <p:nvPr>
            <p:ph type="pic" idx="13"/>
          </p:nvPr>
        </p:nvSpPr>
        <p:spPr>
          <a:xfrm>
            <a:off x="1306656" y="533400"/>
            <a:ext cx="10388601" cy="5860236"/>
          </a:xfrm>
          <a:prstGeom prst="rect">
            <a:avLst/>
          </a:prstGeom>
        </p:spPr>
        <p:txBody>
          <a:bodyPr lIns="91439" tIns="45719" rIns="91439" bIns="45719" anchor="t"/>
          <a:lstStyle/>
          <a:p>
            <a:endParaRPr/>
          </a:p>
        </p:txBody>
      </p:sp>
      <p:sp>
        <p:nvSpPr>
          <p:cNvPr id="31" name="Shape 31"/>
          <p:cNvSpPr>
            <a:spLocks noGrp="1"/>
          </p:cNvSpPr>
          <p:nvPr>
            <p:ph type="title"/>
          </p:nvPr>
        </p:nvSpPr>
        <p:spPr>
          <a:xfrm>
            <a:off x="355600" y="6832600"/>
            <a:ext cx="12293600" cy="1257300"/>
          </a:xfrm>
          <a:prstGeom prst="rect">
            <a:avLst/>
          </a:prstGeom>
        </p:spPr>
        <p:txBody>
          <a:bodyPr anchor="b"/>
          <a:lstStyle/>
          <a:p>
            <a:r>
              <a:t>Title Text</a:t>
            </a:r>
          </a:p>
        </p:txBody>
      </p:sp>
      <p:sp>
        <p:nvSpPr>
          <p:cNvPr id="32" name="Shape 32"/>
          <p:cNvSpPr>
            <a:spLocks noGrp="1"/>
          </p:cNvSpPr>
          <p:nvPr>
            <p:ph type="body" sz="quarter" idx="1"/>
          </p:nvPr>
        </p:nvSpPr>
        <p:spPr>
          <a:xfrm>
            <a:off x="355600" y="8077200"/>
            <a:ext cx="12293600" cy="1206500"/>
          </a:xfrm>
          <a:prstGeom prst="rect">
            <a:avLst/>
          </a:prstGeom>
        </p:spPr>
        <p:txBody>
          <a:bodyPr anchor="t"/>
          <a:lstStyle>
            <a:lvl1pPr marL="0" indent="0" algn="ctr">
              <a:lnSpc>
                <a:spcPct val="100000"/>
              </a:lnSpc>
              <a:spcBef>
                <a:spcPts val="0"/>
              </a:spcBef>
              <a:buSzTx/>
              <a:buNone/>
              <a:defRPr sz="3800"/>
            </a:lvl1pPr>
            <a:lvl2pPr marL="0" indent="0" algn="ctr">
              <a:lnSpc>
                <a:spcPct val="100000"/>
              </a:lnSpc>
              <a:spcBef>
                <a:spcPts val="0"/>
              </a:spcBef>
              <a:buSzTx/>
              <a:buNone/>
              <a:defRPr sz="3800"/>
            </a:lvl2pPr>
            <a:lvl3pPr marL="0" indent="0" algn="ctr">
              <a:lnSpc>
                <a:spcPct val="100000"/>
              </a:lnSpc>
              <a:spcBef>
                <a:spcPts val="0"/>
              </a:spcBef>
              <a:buSzTx/>
              <a:buNone/>
              <a:defRPr sz="3800"/>
            </a:lvl3pPr>
            <a:lvl4pPr marL="0" indent="0" algn="ctr">
              <a:lnSpc>
                <a:spcPct val="100000"/>
              </a:lnSpc>
              <a:spcBef>
                <a:spcPts val="0"/>
              </a:spcBef>
              <a:buSzTx/>
              <a:buNone/>
              <a:defRPr sz="3800"/>
            </a:lvl4pPr>
            <a:lvl5pPr marL="0" indent="0" algn="ctr">
              <a:lnSpc>
                <a:spcPct val="100000"/>
              </a:lnSpc>
              <a:spcBef>
                <a:spcPts val="0"/>
              </a:spcBef>
              <a:buSzTx/>
              <a:buNone/>
              <a:defRPr sz="3800"/>
            </a:lvl5p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0" name="Shape 40"/>
          <p:cNvSpPr>
            <a:spLocks noGrp="1"/>
          </p:cNvSpPr>
          <p:nvPr>
            <p:ph type="title"/>
          </p:nvPr>
        </p:nvSpPr>
        <p:spPr>
          <a:prstGeom prst="rect">
            <a:avLst/>
          </a:prstGeom>
        </p:spPr>
        <p:txBody>
          <a:bodyPr/>
          <a:lstStyle/>
          <a:p>
            <a:r>
              <a:t>Title Text</a:t>
            </a:r>
          </a:p>
        </p:txBody>
      </p:sp>
      <p:sp>
        <p:nvSpPr>
          <p:cNvPr id="41" name="Shape 41"/>
          <p:cNvSpPr>
            <a:spLocks noGrp="1"/>
          </p:cNvSpPr>
          <p:nvPr>
            <p:ph type="body" idx="1"/>
          </p:nvPr>
        </p:nvSpPr>
        <p:spPr>
          <a:xfrm>
            <a:off x="355600" y="3187700"/>
            <a:ext cx="12293600" cy="5842000"/>
          </a:xfrm>
          <a:prstGeom prst="rect">
            <a:avLst/>
          </a:prstGeom>
        </p:spPr>
        <p:txBody>
          <a:bodyPr/>
          <a:lstStyle>
            <a:lvl1pPr>
              <a:lnSpc>
                <a:spcPct val="100000"/>
              </a:lnSpc>
              <a:defRPr sz="3800">
                <a:solidFill>
                  <a:srgbClr val="535353"/>
                </a:solidFill>
              </a:defRPr>
            </a:lvl1pPr>
            <a:lvl2pPr>
              <a:lnSpc>
                <a:spcPct val="100000"/>
              </a:lnSpc>
              <a:defRPr sz="3800">
                <a:solidFill>
                  <a:srgbClr val="535353"/>
                </a:solidFill>
              </a:defRPr>
            </a:lvl2pPr>
            <a:lvl3pPr>
              <a:lnSpc>
                <a:spcPct val="100000"/>
              </a:lnSpc>
              <a:defRPr sz="3800">
                <a:solidFill>
                  <a:srgbClr val="535353"/>
                </a:solidFill>
              </a:defRPr>
            </a:lvl3pPr>
            <a:lvl4pPr>
              <a:lnSpc>
                <a:spcPct val="100000"/>
              </a:lnSpc>
              <a:defRPr sz="3800">
                <a:solidFill>
                  <a:srgbClr val="535353"/>
                </a:solidFill>
              </a:defRPr>
            </a:lvl4pPr>
            <a:lvl5pPr>
              <a:lnSpc>
                <a:spcPct val="100000"/>
              </a:lnSpc>
              <a:defRPr sz="3800">
                <a:solidFill>
                  <a:srgbClr val="535353"/>
                </a:solidFill>
              </a:defRPr>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49" name="Shape 49"/>
          <p:cNvSpPr>
            <a:spLocks noGrp="1"/>
          </p:cNvSpPr>
          <p:nvPr>
            <p:ph type="title"/>
          </p:nvPr>
        </p:nvSpPr>
        <p:spPr>
          <a:prstGeom prst="rect">
            <a:avLst/>
          </a:prstGeom>
        </p:spPr>
        <p:txBody>
          <a:bodyPr/>
          <a:lstStyle/>
          <a:p>
            <a:r>
              <a:t>Title Text</a:t>
            </a:r>
          </a:p>
        </p:txBody>
      </p:sp>
      <p:sp>
        <p:nvSpPr>
          <p:cNvPr id="50" name="Shape 50"/>
          <p:cNvSpPr>
            <a:spLocks noGrp="1"/>
          </p:cNvSpPr>
          <p:nvPr>
            <p:ph type="body" idx="1"/>
          </p:nvPr>
        </p:nvSpPr>
        <p:spPr>
          <a:xfrm>
            <a:off x="355600" y="3187700"/>
            <a:ext cx="12293600" cy="5842000"/>
          </a:xfrm>
          <a:prstGeom prst="rect">
            <a:avLst/>
          </a:prstGeom>
        </p:spPr>
        <p:txBody>
          <a:bodyPr numCol="2" spcCol="614680" anchor="t"/>
          <a:lstStyle>
            <a:lvl1pPr>
              <a:lnSpc>
                <a:spcPct val="100000"/>
              </a:lnSpc>
              <a:defRPr sz="3800">
                <a:solidFill>
                  <a:srgbClr val="535353"/>
                </a:solidFill>
              </a:defRPr>
            </a:lvl1pPr>
            <a:lvl2pPr>
              <a:lnSpc>
                <a:spcPct val="100000"/>
              </a:lnSpc>
              <a:defRPr sz="3800">
                <a:solidFill>
                  <a:srgbClr val="535353"/>
                </a:solidFill>
              </a:defRPr>
            </a:lvl2pPr>
            <a:lvl3pPr>
              <a:lnSpc>
                <a:spcPct val="100000"/>
              </a:lnSpc>
              <a:defRPr sz="3800">
                <a:solidFill>
                  <a:srgbClr val="535353"/>
                </a:solidFill>
              </a:defRPr>
            </a:lvl3pPr>
            <a:lvl4pPr>
              <a:lnSpc>
                <a:spcPct val="100000"/>
              </a:lnSpc>
              <a:defRPr sz="3800">
                <a:solidFill>
                  <a:srgbClr val="535353"/>
                </a:solidFill>
              </a:defRPr>
            </a:lvl4pPr>
            <a:lvl5pPr>
              <a:lnSpc>
                <a:spcPct val="100000"/>
              </a:lnSpc>
              <a:defRPr sz="3800">
                <a:solidFill>
                  <a:srgbClr val="535353"/>
                </a:solidFill>
              </a:defRPr>
            </a:lvl5pPr>
          </a:lstStyle>
          <a:p>
            <a:r>
              <a:t>Body Level One</a:t>
            </a:r>
          </a:p>
          <a:p>
            <a:pPr lvl="1"/>
            <a:r>
              <a:t>Body Level Two</a:t>
            </a:r>
          </a:p>
          <a:p>
            <a:pPr lvl="2"/>
            <a:r>
              <a:t>Body Level Three</a:t>
            </a:r>
          </a:p>
          <a:p>
            <a:pPr lvl="3"/>
            <a:r>
              <a:t>Body Level Four</a:t>
            </a:r>
          </a:p>
          <a:p>
            <a:pPr lvl="4"/>
            <a:r>
              <a:t>Body Level Five</a:t>
            </a:r>
          </a:p>
        </p:txBody>
      </p:sp>
      <p:sp>
        <p:nvSpPr>
          <p:cNvPr id="51" name="Shape 5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8" name="Shape 5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 name="Shape 5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6" name="Shape 6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3" name="Shape 73"/>
          <p:cNvSpPr>
            <a:spLocks noGrp="1"/>
          </p:cNvSpPr>
          <p:nvPr>
            <p:ph type="sldNum" sz="quarter" idx="2"/>
          </p:nvPr>
        </p:nvSpPr>
        <p:spPr>
          <a:prstGeom prst="rect">
            <a:avLst/>
          </a:prstGeom>
        </p:spPr>
        <p:txBody>
          <a:bodyPr/>
          <a:lstStyle>
            <a:lvl1pPr>
              <a:defRPr>
                <a:solidFill>
                  <a:srgbClr val="232323"/>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0" name="Shape 80"/>
          <p:cNvSpPr>
            <a:spLocks noGrp="1"/>
          </p:cNvSpPr>
          <p:nvPr>
            <p:ph type="title"/>
          </p:nvPr>
        </p:nvSpPr>
        <p:spPr>
          <a:prstGeom prst="rect">
            <a:avLst/>
          </a:prstGeom>
        </p:spPr>
        <p:txBody>
          <a:bodyPr/>
          <a:lstStyle/>
          <a:p>
            <a:r>
              <a:t>Title Text</a:t>
            </a:r>
          </a:p>
        </p:txBody>
      </p:sp>
      <p:sp>
        <p:nvSpPr>
          <p:cNvPr id="81" name="Shape 8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25" Type="http://schemas.openxmlformats.org/officeDocument/2006/relationships/image" Target="../media/image1.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355600" y="254000"/>
            <a:ext cx="12293600" cy="923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Title Text</a:t>
            </a:r>
          </a:p>
        </p:txBody>
      </p:sp>
      <p:sp>
        <p:nvSpPr>
          <p:cNvPr id="4" name="Shape 4"/>
          <p:cNvSpPr>
            <a:spLocks noGrp="1"/>
          </p:cNvSpPr>
          <p:nvPr>
            <p:ph type="sldNum" sz="quarter" idx="2"/>
          </p:nvPr>
        </p:nvSpPr>
        <p:spPr>
          <a:xfrm>
            <a:off x="6324600" y="9271000"/>
            <a:ext cx="342900" cy="3556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n-lt"/>
          <a:ea typeface="+mn-ea"/>
          <a:cs typeface="+mn-cs"/>
          <a:sym typeface="Gill Sans Light"/>
        </a:defRPr>
      </a:lvl1pPr>
      <a:lvl2pPr marL="0" marR="0" indent="22860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n-lt"/>
          <a:ea typeface="+mn-ea"/>
          <a:cs typeface="+mn-cs"/>
          <a:sym typeface="Gill Sans Light"/>
        </a:defRPr>
      </a:lvl2pPr>
      <a:lvl3pPr marL="0" marR="0" indent="45720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n-lt"/>
          <a:ea typeface="+mn-ea"/>
          <a:cs typeface="+mn-cs"/>
          <a:sym typeface="Gill Sans Light"/>
        </a:defRPr>
      </a:lvl3pPr>
      <a:lvl4pPr marL="0" marR="0" indent="68580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n-lt"/>
          <a:ea typeface="+mn-ea"/>
          <a:cs typeface="+mn-cs"/>
          <a:sym typeface="Gill Sans Light"/>
        </a:defRPr>
      </a:lvl4pPr>
      <a:lvl5pPr marL="0" marR="0" indent="91440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n-lt"/>
          <a:ea typeface="+mn-ea"/>
          <a:cs typeface="+mn-cs"/>
          <a:sym typeface="Gill Sans Light"/>
        </a:defRPr>
      </a:lvl5pPr>
      <a:lvl6pPr marL="0" marR="0" indent="114300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n-lt"/>
          <a:ea typeface="+mn-ea"/>
          <a:cs typeface="+mn-cs"/>
          <a:sym typeface="Gill Sans Light"/>
        </a:defRPr>
      </a:lvl6pPr>
      <a:lvl7pPr marL="0" marR="0" indent="137160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n-lt"/>
          <a:ea typeface="+mn-ea"/>
          <a:cs typeface="+mn-cs"/>
          <a:sym typeface="Gill Sans Light"/>
        </a:defRPr>
      </a:lvl7pPr>
      <a:lvl8pPr marL="0" marR="0" indent="160020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n-lt"/>
          <a:ea typeface="+mn-ea"/>
          <a:cs typeface="+mn-cs"/>
          <a:sym typeface="Gill Sans Light"/>
        </a:defRPr>
      </a:lvl8pPr>
      <a:lvl9pPr marL="0" marR="0" indent="1828800" algn="ctr" defTabSz="584200" rtl="0" latinLnBrk="0">
        <a:lnSpc>
          <a:spcPct val="100000"/>
        </a:lnSpc>
        <a:spcBef>
          <a:spcPts val="0"/>
        </a:spcBef>
        <a:spcAft>
          <a:spcPts val="0"/>
        </a:spcAft>
        <a:buClrTx/>
        <a:buSzTx/>
        <a:buFontTx/>
        <a:buNone/>
        <a:tabLst/>
        <a:defRPr sz="7200" b="0" i="0" u="none" strike="noStrike" cap="all" spc="0" baseline="0">
          <a:ln>
            <a:noFill/>
          </a:ln>
          <a:solidFill>
            <a:srgbClr val="535353"/>
          </a:solidFill>
          <a:uFillTx/>
          <a:latin typeface="+mn-lt"/>
          <a:ea typeface="+mn-ea"/>
          <a:cs typeface="+mn-cs"/>
          <a:sym typeface="Gill Sans Light"/>
        </a:defRPr>
      </a:lvl9pPr>
    </p:titleStyle>
    <p:bodyStyle>
      <a:lvl1pPr marL="304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ln>
            <a:noFill/>
          </a:ln>
          <a:solidFill>
            <a:srgbClr val="525252"/>
          </a:solidFill>
          <a:uFillTx/>
          <a:latin typeface="+mn-lt"/>
          <a:ea typeface="+mn-ea"/>
          <a:cs typeface="+mn-cs"/>
          <a:sym typeface="Gill Sans Light"/>
        </a:defRPr>
      </a:lvl1pPr>
      <a:lvl2pPr marL="685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ln>
            <a:noFill/>
          </a:ln>
          <a:solidFill>
            <a:srgbClr val="525252"/>
          </a:solidFill>
          <a:uFillTx/>
          <a:latin typeface="+mn-lt"/>
          <a:ea typeface="+mn-ea"/>
          <a:cs typeface="+mn-cs"/>
          <a:sym typeface="Gill Sans Light"/>
        </a:defRPr>
      </a:lvl2pPr>
      <a:lvl3pPr marL="1066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ln>
            <a:noFill/>
          </a:ln>
          <a:solidFill>
            <a:srgbClr val="525252"/>
          </a:solidFill>
          <a:uFillTx/>
          <a:latin typeface="+mn-lt"/>
          <a:ea typeface="+mn-ea"/>
          <a:cs typeface="+mn-cs"/>
          <a:sym typeface="Gill Sans Light"/>
        </a:defRPr>
      </a:lvl3pPr>
      <a:lvl4pPr marL="1447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ln>
            <a:noFill/>
          </a:ln>
          <a:solidFill>
            <a:srgbClr val="525252"/>
          </a:solidFill>
          <a:uFillTx/>
          <a:latin typeface="+mn-lt"/>
          <a:ea typeface="+mn-ea"/>
          <a:cs typeface="+mn-cs"/>
          <a:sym typeface="Gill Sans Light"/>
        </a:defRPr>
      </a:lvl4pPr>
      <a:lvl5pPr marL="1828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ln>
            <a:noFill/>
          </a:ln>
          <a:solidFill>
            <a:srgbClr val="525252"/>
          </a:solidFill>
          <a:uFillTx/>
          <a:latin typeface="+mn-lt"/>
          <a:ea typeface="+mn-ea"/>
          <a:cs typeface="+mn-cs"/>
          <a:sym typeface="Gill Sans Light"/>
        </a:defRPr>
      </a:lvl5pPr>
      <a:lvl6pPr marL="2209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ln>
            <a:noFill/>
          </a:ln>
          <a:solidFill>
            <a:srgbClr val="525252"/>
          </a:solidFill>
          <a:uFillTx/>
          <a:latin typeface="+mn-lt"/>
          <a:ea typeface="+mn-ea"/>
          <a:cs typeface="+mn-cs"/>
          <a:sym typeface="Gill Sans Light"/>
        </a:defRPr>
      </a:lvl6pPr>
      <a:lvl7pPr marL="2590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ln>
            <a:noFill/>
          </a:ln>
          <a:solidFill>
            <a:srgbClr val="525252"/>
          </a:solidFill>
          <a:uFillTx/>
          <a:latin typeface="+mn-lt"/>
          <a:ea typeface="+mn-ea"/>
          <a:cs typeface="+mn-cs"/>
          <a:sym typeface="Gill Sans Light"/>
        </a:defRPr>
      </a:lvl7pPr>
      <a:lvl8pPr marL="2971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ln>
            <a:noFill/>
          </a:ln>
          <a:solidFill>
            <a:srgbClr val="525252"/>
          </a:solidFill>
          <a:uFillTx/>
          <a:latin typeface="+mn-lt"/>
          <a:ea typeface="+mn-ea"/>
          <a:cs typeface="+mn-cs"/>
          <a:sym typeface="Gill Sans Light"/>
        </a:defRPr>
      </a:lvl8pPr>
      <a:lvl9pPr marL="3352800" marR="0" indent="-304800" algn="l" defTabSz="584200" rtl="0" latinLnBrk="0">
        <a:lnSpc>
          <a:spcPct val="120000"/>
        </a:lnSpc>
        <a:spcBef>
          <a:spcPts val="3800"/>
        </a:spcBef>
        <a:spcAft>
          <a:spcPts val="0"/>
        </a:spcAft>
        <a:buClr>
          <a:srgbClr val="535353"/>
        </a:buClr>
        <a:buSzPct val="82000"/>
        <a:buFontTx/>
        <a:buChar char="•"/>
        <a:tabLst/>
        <a:defRPr sz="4600" b="0" i="0" u="none" strike="noStrike" cap="none" spc="0" baseline="0">
          <a:ln>
            <a:noFill/>
          </a:ln>
          <a:solidFill>
            <a:srgbClr val="525252"/>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jpe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8.jpeg"/><Relationship Id="rId5"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jpeg"/><Relationship Id="rId5"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notesSlide" Target="../notesSlides/notesSlide17.xml"/><Relationship Id="rId5" Type="http://schemas.openxmlformats.org/officeDocument/2006/relationships/image" Target="../media/image9.png"/><Relationship Id="rId1" Type="http://schemas.microsoft.com/office/2007/relationships/media" Target="../media/media1.mov"/><Relationship Id="rId2" Type="http://schemas.openxmlformats.org/officeDocument/2006/relationships/video" Target="../media/media1.mov"/></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3.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ctrTitle"/>
          </p:nvPr>
        </p:nvSpPr>
        <p:spPr>
          <a:xfrm>
            <a:off x="355600" y="346480"/>
            <a:ext cx="12293600" cy="3238500"/>
          </a:xfrm>
          <a:prstGeom prst="rect">
            <a:avLst/>
          </a:prstGeom>
        </p:spPr>
        <p:txBody>
          <a:bodyPr/>
          <a:lstStyle/>
          <a:p>
            <a:r>
              <a:rPr lang="en-US" dirty="0">
                <a:latin typeface="Verdana"/>
                <a:cs typeface="Verdana"/>
              </a:rPr>
              <a:t>EUV Imagers </a:t>
            </a:r>
            <a:r>
              <a:rPr lang="en-US" dirty="0" smtClean="0">
                <a:latin typeface="Verdana"/>
                <a:cs typeface="Verdana"/>
              </a:rPr>
              <a:t>&amp; Space </a:t>
            </a:r>
            <a:r>
              <a:rPr lang="en-US" dirty="0">
                <a:latin typeface="Verdana"/>
                <a:cs typeface="Verdana"/>
              </a:rPr>
              <a:t>Weather Forecasting</a:t>
            </a:r>
          </a:p>
        </p:txBody>
      </p:sp>
      <p:sp>
        <p:nvSpPr>
          <p:cNvPr id="220" name="Shape 220"/>
          <p:cNvSpPr>
            <a:spLocks noGrp="1"/>
          </p:cNvSpPr>
          <p:nvPr>
            <p:ph type="subTitle" sz="half" idx="1"/>
          </p:nvPr>
        </p:nvSpPr>
        <p:spPr>
          <a:xfrm>
            <a:off x="355600" y="4289560"/>
            <a:ext cx="12293600" cy="3238500"/>
          </a:xfrm>
          <a:prstGeom prst="rect">
            <a:avLst/>
          </a:prstGeom>
        </p:spPr>
        <p:txBody>
          <a:bodyPr/>
          <a:lstStyle/>
          <a:p>
            <a:r>
              <a:rPr sz="4800" dirty="0">
                <a:latin typeface="Verdana"/>
                <a:cs typeface="Verdana"/>
              </a:rPr>
              <a:t>Matthew J </a:t>
            </a:r>
            <a:r>
              <a:rPr sz="4800" dirty="0" smtClean="0">
                <a:latin typeface="Verdana"/>
                <a:cs typeface="Verdana"/>
              </a:rPr>
              <a:t>West</a:t>
            </a:r>
            <a:endParaRPr lang="en-US" sz="4800" dirty="0" smtClean="0">
              <a:latin typeface="Verdana"/>
              <a:cs typeface="Verdana"/>
            </a:endParaRPr>
          </a:p>
        </p:txBody>
      </p:sp>
      <p:grpSp>
        <p:nvGrpSpPr>
          <p:cNvPr id="232" name="Group 232"/>
          <p:cNvGrpSpPr/>
          <p:nvPr/>
        </p:nvGrpSpPr>
        <p:grpSpPr>
          <a:xfrm>
            <a:off x="5948638" y="8560209"/>
            <a:ext cx="1107524" cy="762001"/>
            <a:chOff x="5038" y="0"/>
            <a:chExt cx="1107523" cy="762000"/>
          </a:xfrm>
        </p:grpSpPr>
        <p:sp>
          <p:nvSpPr>
            <p:cNvPr id="221" name="Shape 221"/>
            <p:cNvSpPr/>
            <p:nvPr/>
          </p:nvSpPr>
          <p:spPr>
            <a:xfrm>
              <a:off x="115327" y="424963"/>
              <a:ext cx="195798" cy="185565"/>
            </a:xfrm>
            <a:prstGeom prst="star5">
              <a:avLst>
                <a:gd name="adj" fmla="val 19098"/>
                <a:gd name="hf" fmla="val 105146"/>
                <a:gd name="vf" fmla="val 110557"/>
              </a:avLst>
            </a:prstGeom>
            <a:solidFill>
              <a:srgbClr val="3654A5"/>
            </a:solidFill>
            <a:ln w="12700" cap="flat">
              <a:noFill/>
              <a:miter lim="400000"/>
            </a:ln>
            <a:effectLst>
              <a:outerShdw blurRad="63500" dist="38100" dir="2700000" rotWithShape="0">
                <a:srgbClr val="797979">
                  <a:alpha val="75000"/>
                </a:srgbClr>
              </a:outerShdw>
            </a:effectLst>
          </p:spPr>
          <p:txBody>
            <a:bodyPr wrap="square" lIns="50800" tIns="50800" rIns="50800" bIns="50800" numCol="1" anchor="ctr">
              <a:noAutofit/>
            </a:bodyPr>
            <a:lstStyle/>
            <a:p>
              <a:pPr>
                <a:defRPr sz="3600">
                  <a:solidFill>
                    <a:srgbClr val="FFFFFF"/>
                  </a:solidFill>
                </a:defRPr>
              </a:pPr>
              <a:endParaRPr/>
            </a:p>
          </p:txBody>
        </p:sp>
        <p:sp>
          <p:nvSpPr>
            <p:cNvPr id="222" name="Shape 222"/>
            <p:cNvSpPr/>
            <p:nvPr/>
          </p:nvSpPr>
          <p:spPr>
            <a:xfrm>
              <a:off x="343259" y="424963"/>
              <a:ext cx="195798" cy="185565"/>
            </a:xfrm>
            <a:prstGeom prst="star5">
              <a:avLst>
                <a:gd name="adj" fmla="val 19098"/>
                <a:gd name="hf" fmla="val 105146"/>
                <a:gd name="vf" fmla="val 110557"/>
              </a:avLst>
            </a:prstGeom>
            <a:solidFill>
              <a:srgbClr val="3654A5"/>
            </a:solidFill>
            <a:ln w="12700" cap="flat">
              <a:noFill/>
              <a:miter lim="400000"/>
            </a:ln>
            <a:effectLst>
              <a:outerShdw blurRad="63500" dist="38100" dir="2700000" rotWithShape="0">
                <a:srgbClr val="797979">
                  <a:alpha val="75000"/>
                </a:srgbClr>
              </a:outerShdw>
            </a:effectLst>
          </p:spPr>
          <p:txBody>
            <a:bodyPr wrap="square" lIns="50800" tIns="50800" rIns="50800" bIns="50800" numCol="1" anchor="ctr">
              <a:noAutofit/>
            </a:bodyPr>
            <a:lstStyle/>
            <a:p>
              <a:pPr>
                <a:defRPr sz="3600">
                  <a:solidFill>
                    <a:srgbClr val="FFFFFF"/>
                  </a:solidFill>
                </a:defRPr>
              </a:pPr>
              <a:endParaRPr/>
            </a:p>
          </p:txBody>
        </p:sp>
        <p:sp>
          <p:nvSpPr>
            <p:cNvPr id="223" name="Shape 223"/>
            <p:cNvSpPr/>
            <p:nvPr/>
          </p:nvSpPr>
          <p:spPr>
            <a:xfrm>
              <a:off x="571190" y="424963"/>
              <a:ext cx="195799" cy="185565"/>
            </a:xfrm>
            <a:prstGeom prst="star5">
              <a:avLst>
                <a:gd name="adj" fmla="val 19098"/>
                <a:gd name="hf" fmla="val 105146"/>
                <a:gd name="vf" fmla="val 110557"/>
              </a:avLst>
            </a:prstGeom>
            <a:solidFill>
              <a:srgbClr val="3654A5"/>
            </a:solidFill>
            <a:ln w="12700" cap="flat">
              <a:noFill/>
              <a:miter lim="400000"/>
            </a:ln>
            <a:effectLst>
              <a:outerShdw blurRad="63500" dist="38100" dir="2700000" rotWithShape="0">
                <a:srgbClr val="797979">
                  <a:alpha val="75000"/>
                </a:srgbClr>
              </a:outerShdw>
            </a:effectLst>
          </p:spPr>
          <p:txBody>
            <a:bodyPr wrap="square" lIns="50800" tIns="50800" rIns="50800" bIns="50800" numCol="1" anchor="ctr">
              <a:noAutofit/>
            </a:bodyPr>
            <a:lstStyle/>
            <a:p>
              <a:pPr>
                <a:defRPr sz="3600">
                  <a:solidFill>
                    <a:srgbClr val="FFFFFF"/>
                  </a:solidFill>
                </a:defRPr>
              </a:pPr>
              <a:endParaRPr/>
            </a:p>
          </p:txBody>
        </p:sp>
        <p:sp>
          <p:nvSpPr>
            <p:cNvPr id="224" name="Shape 224"/>
            <p:cNvSpPr/>
            <p:nvPr/>
          </p:nvSpPr>
          <p:spPr>
            <a:xfrm>
              <a:off x="799121" y="424963"/>
              <a:ext cx="195799" cy="185565"/>
            </a:xfrm>
            <a:prstGeom prst="star5">
              <a:avLst>
                <a:gd name="adj" fmla="val 19098"/>
                <a:gd name="hf" fmla="val 105146"/>
                <a:gd name="vf" fmla="val 110557"/>
              </a:avLst>
            </a:prstGeom>
            <a:solidFill>
              <a:srgbClr val="3654A5"/>
            </a:solidFill>
            <a:ln w="12700" cap="flat">
              <a:noFill/>
              <a:miter lim="400000"/>
            </a:ln>
            <a:effectLst>
              <a:outerShdw blurRad="63500" dist="38100" dir="2700000" rotWithShape="0">
                <a:srgbClr val="797979">
                  <a:alpha val="75000"/>
                </a:srgbClr>
              </a:outerShdw>
            </a:effectLst>
          </p:spPr>
          <p:txBody>
            <a:bodyPr wrap="square" lIns="50800" tIns="50800" rIns="50800" bIns="50800" numCol="1" anchor="ctr">
              <a:noAutofit/>
            </a:bodyPr>
            <a:lstStyle/>
            <a:p>
              <a:pPr>
                <a:defRPr sz="3600">
                  <a:solidFill>
                    <a:srgbClr val="FFFFFF"/>
                  </a:solidFill>
                </a:defRPr>
              </a:pPr>
              <a:endParaRPr/>
            </a:p>
          </p:txBody>
        </p:sp>
        <p:sp>
          <p:nvSpPr>
            <p:cNvPr id="225" name="Shape 225"/>
            <p:cNvSpPr/>
            <p:nvPr/>
          </p:nvSpPr>
          <p:spPr>
            <a:xfrm>
              <a:off x="5038" y="212481"/>
              <a:ext cx="195798" cy="185566"/>
            </a:xfrm>
            <a:prstGeom prst="star5">
              <a:avLst>
                <a:gd name="adj" fmla="val 19098"/>
                <a:gd name="hf" fmla="val 105146"/>
                <a:gd name="vf" fmla="val 110557"/>
              </a:avLst>
            </a:prstGeom>
            <a:solidFill>
              <a:srgbClr val="3654A5"/>
            </a:solidFill>
            <a:ln w="12700" cap="flat">
              <a:noFill/>
              <a:miter lim="400000"/>
            </a:ln>
            <a:effectLst>
              <a:outerShdw blurRad="63500" dist="38100" dir="2700000" rotWithShape="0">
                <a:srgbClr val="797979">
                  <a:alpha val="75000"/>
                </a:srgbClr>
              </a:outerShdw>
            </a:effectLst>
          </p:spPr>
          <p:txBody>
            <a:bodyPr wrap="square" lIns="50800" tIns="50800" rIns="50800" bIns="50800" numCol="1" anchor="ctr">
              <a:noAutofit/>
            </a:bodyPr>
            <a:lstStyle/>
            <a:p>
              <a:pPr>
                <a:defRPr sz="3600">
                  <a:solidFill>
                    <a:srgbClr val="FFFFFF"/>
                  </a:solidFill>
                </a:defRPr>
              </a:pPr>
              <a:endParaRPr/>
            </a:p>
          </p:txBody>
        </p:sp>
        <p:sp>
          <p:nvSpPr>
            <p:cNvPr id="226" name="Shape 226"/>
            <p:cNvSpPr/>
            <p:nvPr/>
          </p:nvSpPr>
          <p:spPr>
            <a:xfrm>
              <a:off x="232969" y="212481"/>
              <a:ext cx="195799" cy="185566"/>
            </a:xfrm>
            <a:prstGeom prst="star5">
              <a:avLst>
                <a:gd name="adj" fmla="val 19098"/>
                <a:gd name="hf" fmla="val 105146"/>
                <a:gd name="vf" fmla="val 110557"/>
              </a:avLst>
            </a:prstGeom>
            <a:solidFill>
              <a:srgbClr val="3654A5"/>
            </a:solidFill>
            <a:ln w="12700" cap="flat">
              <a:noFill/>
              <a:miter lim="400000"/>
            </a:ln>
            <a:effectLst>
              <a:outerShdw blurRad="63500" dist="38100" dir="2700000" rotWithShape="0">
                <a:srgbClr val="797979">
                  <a:alpha val="75000"/>
                </a:srgbClr>
              </a:outerShdw>
            </a:effectLst>
          </p:spPr>
          <p:txBody>
            <a:bodyPr wrap="square" lIns="50800" tIns="50800" rIns="50800" bIns="50800" numCol="1" anchor="ctr">
              <a:noAutofit/>
            </a:bodyPr>
            <a:lstStyle/>
            <a:p>
              <a:pPr>
                <a:defRPr sz="3600">
                  <a:solidFill>
                    <a:srgbClr val="FFFFFF"/>
                  </a:solidFill>
                </a:defRPr>
              </a:pPr>
              <a:endParaRPr/>
            </a:p>
          </p:txBody>
        </p:sp>
        <p:sp>
          <p:nvSpPr>
            <p:cNvPr id="227" name="Shape 227"/>
            <p:cNvSpPr/>
            <p:nvPr/>
          </p:nvSpPr>
          <p:spPr>
            <a:xfrm>
              <a:off x="460901" y="212481"/>
              <a:ext cx="195798" cy="185566"/>
            </a:xfrm>
            <a:prstGeom prst="star5">
              <a:avLst>
                <a:gd name="adj" fmla="val 19098"/>
                <a:gd name="hf" fmla="val 105146"/>
                <a:gd name="vf" fmla="val 110557"/>
              </a:avLst>
            </a:prstGeom>
            <a:solidFill>
              <a:srgbClr val="3654A5"/>
            </a:solidFill>
            <a:ln w="12700" cap="flat">
              <a:noFill/>
              <a:miter lim="400000"/>
            </a:ln>
            <a:effectLst>
              <a:outerShdw blurRad="63500" dist="38100" dir="2700000" rotWithShape="0">
                <a:srgbClr val="797979">
                  <a:alpha val="75000"/>
                </a:srgbClr>
              </a:outerShdw>
            </a:effectLst>
          </p:spPr>
          <p:txBody>
            <a:bodyPr wrap="square" lIns="50800" tIns="50800" rIns="50800" bIns="50800" numCol="1" anchor="ctr">
              <a:noAutofit/>
            </a:bodyPr>
            <a:lstStyle/>
            <a:p>
              <a:pPr>
                <a:defRPr sz="3600">
                  <a:solidFill>
                    <a:srgbClr val="FFFFFF"/>
                  </a:solidFill>
                </a:defRPr>
              </a:pPr>
              <a:endParaRPr/>
            </a:p>
          </p:txBody>
        </p:sp>
        <p:sp>
          <p:nvSpPr>
            <p:cNvPr id="228" name="Shape 228"/>
            <p:cNvSpPr/>
            <p:nvPr/>
          </p:nvSpPr>
          <p:spPr>
            <a:xfrm>
              <a:off x="688832" y="212481"/>
              <a:ext cx="195799" cy="185566"/>
            </a:xfrm>
            <a:prstGeom prst="star5">
              <a:avLst>
                <a:gd name="adj" fmla="val 19098"/>
                <a:gd name="hf" fmla="val 105146"/>
                <a:gd name="vf" fmla="val 110557"/>
              </a:avLst>
            </a:prstGeom>
            <a:solidFill>
              <a:srgbClr val="3654A5"/>
            </a:solidFill>
            <a:ln w="12700" cap="flat">
              <a:noFill/>
              <a:miter lim="400000"/>
            </a:ln>
            <a:effectLst>
              <a:outerShdw blurRad="63500" dist="38100" dir="2700000" rotWithShape="0">
                <a:srgbClr val="797979">
                  <a:alpha val="75000"/>
                </a:srgbClr>
              </a:outerShdw>
            </a:effectLst>
          </p:spPr>
          <p:txBody>
            <a:bodyPr wrap="square" lIns="50800" tIns="50800" rIns="50800" bIns="50800" numCol="1" anchor="ctr">
              <a:noAutofit/>
            </a:bodyPr>
            <a:lstStyle/>
            <a:p>
              <a:pPr>
                <a:defRPr sz="3600">
                  <a:solidFill>
                    <a:srgbClr val="FFFFFF"/>
                  </a:solidFill>
                </a:defRPr>
              </a:pPr>
              <a:endParaRPr/>
            </a:p>
          </p:txBody>
        </p:sp>
        <p:sp>
          <p:nvSpPr>
            <p:cNvPr id="229" name="Shape 229"/>
            <p:cNvSpPr/>
            <p:nvPr/>
          </p:nvSpPr>
          <p:spPr>
            <a:xfrm>
              <a:off x="916764" y="212481"/>
              <a:ext cx="195798" cy="185566"/>
            </a:xfrm>
            <a:prstGeom prst="star5">
              <a:avLst>
                <a:gd name="adj" fmla="val 19098"/>
                <a:gd name="hf" fmla="val 105146"/>
                <a:gd name="vf" fmla="val 110557"/>
              </a:avLst>
            </a:prstGeom>
            <a:solidFill>
              <a:srgbClr val="3654A5"/>
            </a:solidFill>
            <a:ln w="12700" cap="flat">
              <a:noFill/>
              <a:miter lim="400000"/>
            </a:ln>
            <a:effectLst>
              <a:outerShdw blurRad="63500" dist="38100" dir="2700000" rotWithShape="0">
                <a:srgbClr val="797979">
                  <a:alpha val="75000"/>
                </a:srgbClr>
              </a:outerShdw>
            </a:effectLst>
          </p:spPr>
          <p:txBody>
            <a:bodyPr wrap="square" lIns="50800" tIns="50800" rIns="50800" bIns="50800" numCol="1" anchor="ctr">
              <a:noAutofit/>
            </a:bodyPr>
            <a:lstStyle/>
            <a:p>
              <a:pPr>
                <a:defRPr sz="3600">
                  <a:solidFill>
                    <a:srgbClr val="FFFFFF"/>
                  </a:solidFill>
                </a:defRPr>
              </a:pPr>
              <a:endParaRPr/>
            </a:p>
          </p:txBody>
        </p:sp>
        <p:sp>
          <p:nvSpPr>
            <p:cNvPr id="230" name="Shape 230"/>
            <p:cNvSpPr/>
            <p:nvPr/>
          </p:nvSpPr>
          <p:spPr>
            <a:xfrm>
              <a:off x="460901" y="0"/>
              <a:ext cx="195798" cy="185565"/>
            </a:xfrm>
            <a:prstGeom prst="star5">
              <a:avLst>
                <a:gd name="adj" fmla="val 19098"/>
                <a:gd name="hf" fmla="val 105146"/>
                <a:gd name="vf" fmla="val 110557"/>
              </a:avLst>
            </a:prstGeom>
            <a:solidFill>
              <a:srgbClr val="3654A5"/>
            </a:solidFill>
            <a:ln w="12700" cap="flat">
              <a:noFill/>
              <a:miter lim="400000"/>
            </a:ln>
            <a:effectLst>
              <a:outerShdw blurRad="63500" dist="38100" dir="2700000" rotWithShape="0">
                <a:srgbClr val="797979">
                  <a:alpha val="75000"/>
                </a:srgbClr>
              </a:outerShdw>
            </a:effectLst>
          </p:spPr>
          <p:txBody>
            <a:bodyPr wrap="square" lIns="50800" tIns="50800" rIns="50800" bIns="50800" numCol="1" anchor="ctr">
              <a:noAutofit/>
            </a:bodyPr>
            <a:lstStyle/>
            <a:p>
              <a:pPr>
                <a:defRPr sz="3600">
                  <a:solidFill>
                    <a:srgbClr val="FFFFFF"/>
                  </a:solidFill>
                </a:defRPr>
              </a:pPr>
              <a:endParaRPr/>
            </a:p>
          </p:txBody>
        </p:sp>
        <p:sp>
          <p:nvSpPr>
            <p:cNvPr id="231" name="Shape 231"/>
            <p:cNvSpPr/>
            <p:nvPr/>
          </p:nvSpPr>
          <p:spPr>
            <a:xfrm>
              <a:off x="44087" y="762000"/>
              <a:ext cx="1051481" cy="1"/>
            </a:xfrm>
            <a:prstGeom prst="line">
              <a:avLst/>
            </a:prstGeom>
            <a:solidFill>
              <a:srgbClr val="3654A5"/>
            </a:solidFill>
            <a:ln w="25400" cap="flat">
              <a:solidFill>
                <a:srgbClr val="3654A5"/>
              </a:solidFill>
              <a:prstDash val="solid"/>
              <a:miter lim="400000"/>
            </a:ln>
            <a:effectLst>
              <a:outerShdw blurRad="63500" dist="38100" dir="2700000" rotWithShape="0">
                <a:srgbClr val="797979">
                  <a:alpha val="75000"/>
                </a:srgbClr>
              </a:outerShdw>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endParaRP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615"/>
          <p:cNvSpPr/>
          <p:nvPr/>
        </p:nvSpPr>
        <p:spPr>
          <a:xfrm>
            <a:off x="4863318" y="3760098"/>
            <a:ext cx="723601" cy="723601"/>
          </a:xfrm>
          <a:prstGeom prst="rect">
            <a:avLst/>
          </a:prstGeom>
          <a:gradFill>
            <a:gsLst>
              <a:gs pos="0">
                <a:schemeClr val="accent1">
                  <a:satOff val="5412"/>
                  <a:lumOff val="-30746"/>
                </a:schemeClr>
              </a:gs>
              <a:gs pos="100000">
                <a:srgbClr val="FFFFFF"/>
              </a:gs>
            </a:gsLst>
            <a:lin ang="3540000"/>
          </a:gra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60" name="Shape 560"/>
          <p:cNvSpPr>
            <a:spLocks noGrp="1"/>
          </p:cNvSpPr>
          <p:nvPr>
            <p:ph type="title"/>
          </p:nvPr>
        </p:nvSpPr>
        <p:spPr>
          <a:xfrm>
            <a:off x="355600" y="-50300"/>
            <a:ext cx="12293600" cy="2438401"/>
          </a:xfrm>
          <a:prstGeom prst="rect">
            <a:avLst/>
          </a:prstGeom>
        </p:spPr>
        <p:txBody>
          <a:bodyPr/>
          <a:lstStyle/>
          <a:p>
            <a:r>
              <a:rPr>
                <a:latin typeface="Verdana"/>
                <a:cs typeface="Verdana"/>
              </a:rPr>
              <a:t>Wavelengths</a:t>
            </a:r>
          </a:p>
        </p:txBody>
      </p:sp>
      <p:sp>
        <p:nvSpPr>
          <p:cNvPr id="561" name="Shape 561"/>
          <p:cNvSpPr/>
          <p:nvPr/>
        </p:nvSpPr>
        <p:spPr>
          <a:xfrm>
            <a:off x="312682" y="7411232"/>
            <a:ext cx="12481036" cy="1"/>
          </a:xfrm>
          <a:prstGeom prst="line">
            <a:avLst/>
          </a:prstGeom>
          <a:ln w="25400">
            <a:solidFill>
              <a:srgbClr val="5A5F5E"/>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62" name="Shape 562"/>
          <p:cNvSpPr/>
          <p:nvPr/>
        </p:nvSpPr>
        <p:spPr>
          <a:xfrm rot="16200000">
            <a:off x="2500500" y="7713459"/>
            <a:ext cx="888921"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rPr>
                <a:latin typeface="Verdana"/>
                <a:cs typeface="Verdana"/>
              </a:rPr>
              <a:t>13.1</a:t>
            </a:r>
          </a:p>
        </p:txBody>
      </p:sp>
      <p:sp>
        <p:nvSpPr>
          <p:cNvPr id="563" name="Shape 563"/>
          <p:cNvSpPr/>
          <p:nvPr/>
        </p:nvSpPr>
        <p:spPr>
          <a:xfrm rot="16200000">
            <a:off x="3354297" y="7627734"/>
            <a:ext cx="668797"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rPr>
                <a:latin typeface="Verdana"/>
                <a:cs typeface="Verdana"/>
              </a:rPr>
              <a:t>9.4</a:t>
            </a:r>
          </a:p>
        </p:txBody>
      </p:sp>
      <p:sp>
        <p:nvSpPr>
          <p:cNvPr id="564" name="Shape 564"/>
          <p:cNvSpPr/>
          <p:nvPr/>
        </p:nvSpPr>
        <p:spPr>
          <a:xfrm rot="16200000">
            <a:off x="3987970" y="7713459"/>
            <a:ext cx="888921"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rPr>
                <a:latin typeface="Verdana"/>
                <a:cs typeface="Verdana"/>
              </a:rPr>
              <a:t>33.5</a:t>
            </a:r>
          </a:p>
        </p:txBody>
      </p:sp>
      <p:sp>
        <p:nvSpPr>
          <p:cNvPr id="565" name="Shape 565"/>
          <p:cNvSpPr/>
          <p:nvPr/>
        </p:nvSpPr>
        <p:spPr>
          <a:xfrm rot="16200000">
            <a:off x="4731705" y="7713459"/>
            <a:ext cx="888921"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rPr>
                <a:latin typeface="Verdana"/>
                <a:cs typeface="Verdana"/>
              </a:rPr>
              <a:t>21.1</a:t>
            </a:r>
          </a:p>
        </p:txBody>
      </p:sp>
      <p:sp>
        <p:nvSpPr>
          <p:cNvPr id="566" name="Shape 566"/>
          <p:cNvSpPr/>
          <p:nvPr/>
        </p:nvSpPr>
        <p:spPr>
          <a:xfrm rot="16200000">
            <a:off x="5747393" y="8232401"/>
            <a:ext cx="1832483"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rPr dirty="0">
                <a:latin typeface="Verdana"/>
                <a:cs typeface="Verdana"/>
              </a:rPr>
              <a:t>19.3-19.5</a:t>
            </a:r>
          </a:p>
        </p:txBody>
      </p:sp>
      <p:sp>
        <p:nvSpPr>
          <p:cNvPr id="567" name="Shape 567"/>
          <p:cNvSpPr/>
          <p:nvPr/>
        </p:nvSpPr>
        <p:spPr>
          <a:xfrm rot="16200000">
            <a:off x="6491128" y="8257801"/>
            <a:ext cx="1832483"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rPr dirty="0">
                <a:latin typeface="Verdana"/>
                <a:cs typeface="Verdana"/>
              </a:rPr>
              <a:t>17.1-17.4</a:t>
            </a:r>
          </a:p>
        </p:txBody>
      </p:sp>
      <p:sp>
        <p:nvSpPr>
          <p:cNvPr id="568" name="Shape 568"/>
          <p:cNvSpPr/>
          <p:nvPr/>
        </p:nvSpPr>
        <p:spPr>
          <a:xfrm rot="16200000">
            <a:off x="7706644" y="7764259"/>
            <a:ext cx="888921"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rPr dirty="0">
                <a:latin typeface="Verdana"/>
                <a:cs typeface="Verdana"/>
              </a:rPr>
              <a:t>30.4</a:t>
            </a:r>
          </a:p>
        </p:txBody>
      </p:sp>
      <p:sp>
        <p:nvSpPr>
          <p:cNvPr id="569" name="Shape 569"/>
          <p:cNvSpPr/>
          <p:nvPr/>
        </p:nvSpPr>
        <p:spPr>
          <a:xfrm rot="16200000">
            <a:off x="5475440" y="7713459"/>
            <a:ext cx="888921"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rPr>
                <a:latin typeface="Verdana"/>
                <a:cs typeface="Verdana"/>
              </a:rPr>
              <a:t>28.4</a:t>
            </a:r>
          </a:p>
        </p:txBody>
      </p:sp>
      <p:sp>
        <p:nvSpPr>
          <p:cNvPr id="570" name="Shape 570"/>
          <p:cNvSpPr/>
          <p:nvPr/>
        </p:nvSpPr>
        <p:spPr>
          <a:xfrm>
            <a:off x="109406" y="7418236"/>
            <a:ext cx="2269620" cy="1032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r">
              <a:defRPr sz="2700">
                <a:solidFill>
                  <a:srgbClr val="000000"/>
                </a:solidFill>
              </a:defRPr>
            </a:lvl1pPr>
          </a:lstStyle>
          <a:p>
            <a:pPr algn="ctr"/>
            <a:r>
              <a:rPr dirty="0">
                <a:latin typeface="Verdana"/>
                <a:cs typeface="Verdana"/>
              </a:rPr>
              <a:t>Wavelength /Å</a:t>
            </a:r>
          </a:p>
        </p:txBody>
      </p:sp>
      <p:sp>
        <p:nvSpPr>
          <p:cNvPr id="571" name="Shape 571"/>
          <p:cNvSpPr/>
          <p:nvPr/>
        </p:nvSpPr>
        <p:spPr>
          <a:xfrm>
            <a:off x="8538767" y="3614896"/>
            <a:ext cx="3843864"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700">
                <a:solidFill>
                  <a:srgbClr val="000000"/>
                </a:solidFill>
              </a:defRPr>
            </a:lvl1pPr>
          </a:lstStyle>
          <a:p>
            <a:r>
              <a:rPr>
                <a:latin typeface="Verdana"/>
                <a:cs typeface="Verdana"/>
              </a:rPr>
              <a:t>Coronal holes</a:t>
            </a:r>
          </a:p>
        </p:txBody>
      </p:sp>
      <p:sp>
        <p:nvSpPr>
          <p:cNvPr id="572" name="Shape 572"/>
          <p:cNvSpPr/>
          <p:nvPr/>
        </p:nvSpPr>
        <p:spPr>
          <a:xfrm>
            <a:off x="8538767" y="4356496"/>
            <a:ext cx="3818465"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700">
                <a:solidFill>
                  <a:srgbClr val="000000"/>
                </a:solidFill>
              </a:defRPr>
            </a:lvl1pPr>
          </a:lstStyle>
          <a:p>
            <a:r>
              <a:rPr>
                <a:latin typeface="Verdana"/>
                <a:cs typeface="Verdana"/>
              </a:rPr>
              <a:t>Active regions</a:t>
            </a:r>
          </a:p>
        </p:txBody>
      </p:sp>
      <p:sp>
        <p:nvSpPr>
          <p:cNvPr id="573" name="Shape 573"/>
          <p:cNvSpPr/>
          <p:nvPr/>
        </p:nvSpPr>
        <p:spPr>
          <a:xfrm>
            <a:off x="8538767" y="5098096"/>
            <a:ext cx="4212626"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700">
                <a:solidFill>
                  <a:srgbClr val="000000"/>
                </a:solidFill>
              </a:defRPr>
            </a:lvl1pPr>
          </a:lstStyle>
          <a:p>
            <a:r>
              <a:rPr>
                <a:latin typeface="Verdana"/>
                <a:cs typeface="Verdana"/>
              </a:rPr>
              <a:t>CMEs / dimming / EUV waves</a:t>
            </a:r>
          </a:p>
        </p:txBody>
      </p:sp>
      <p:sp>
        <p:nvSpPr>
          <p:cNvPr id="574" name="Shape 574"/>
          <p:cNvSpPr/>
          <p:nvPr/>
        </p:nvSpPr>
        <p:spPr>
          <a:xfrm>
            <a:off x="8538767" y="5839697"/>
            <a:ext cx="3818465" cy="7218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700">
                <a:solidFill>
                  <a:srgbClr val="000000"/>
                </a:solidFill>
              </a:defRPr>
            </a:lvl1pPr>
          </a:lstStyle>
          <a:p>
            <a:r>
              <a:rPr lang="en-US" dirty="0" smtClean="0">
                <a:latin typeface="Verdana"/>
                <a:cs typeface="Verdana"/>
              </a:rPr>
              <a:t>Flaring dynamics</a:t>
            </a:r>
            <a:endParaRPr dirty="0">
              <a:latin typeface="Verdana"/>
              <a:cs typeface="Verdana"/>
            </a:endParaRPr>
          </a:p>
        </p:txBody>
      </p:sp>
      <p:sp>
        <p:nvSpPr>
          <p:cNvPr id="575" name="Shape 575"/>
          <p:cNvSpPr/>
          <p:nvPr/>
        </p:nvSpPr>
        <p:spPr>
          <a:xfrm>
            <a:off x="8538767" y="6589612"/>
            <a:ext cx="3818464"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700">
                <a:solidFill>
                  <a:srgbClr val="000000"/>
                </a:solidFill>
              </a:defRPr>
            </a:lvl1pPr>
          </a:lstStyle>
          <a:p>
            <a:r>
              <a:rPr>
                <a:latin typeface="Verdana"/>
                <a:cs typeface="Verdana"/>
              </a:rPr>
              <a:t>Quiet regions</a:t>
            </a:r>
          </a:p>
        </p:txBody>
      </p:sp>
      <p:sp>
        <p:nvSpPr>
          <p:cNvPr id="576" name="Shape 576"/>
          <p:cNvSpPr/>
          <p:nvPr/>
        </p:nvSpPr>
        <p:spPr>
          <a:xfrm>
            <a:off x="5596293" y="51861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77" name="Shape 577"/>
          <p:cNvSpPr/>
          <p:nvPr/>
        </p:nvSpPr>
        <p:spPr>
          <a:xfrm>
            <a:off x="5596293" y="4464603"/>
            <a:ext cx="723601" cy="723601"/>
          </a:xfrm>
          <a:prstGeom prst="rect">
            <a:avLst/>
          </a:prstGeom>
          <a:solidFill>
            <a:srgbClr val="2F585F"/>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78" name="Shape 578"/>
          <p:cNvSpPr/>
          <p:nvPr/>
        </p:nvSpPr>
        <p:spPr>
          <a:xfrm>
            <a:off x="6322733" y="5186193"/>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79" name="Shape 579"/>
          <p:cNvSpPr/>
          <p:nvPr/>
        </p:nvSpPr>
        <p:spPr>
          <a:xfrm>
            <a:off x="6322733" y="4464603"/>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80" name="Shape 580"/>
          <p:cNvSpPr/>
          <p:nvPr/>
        </p:nvSpPr>
        <p:spPr>
          <a:xfrm>
            <a:off x="7046094" y="5186193"/>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81" name="Shape 581"/>
          <p:cNvSpPr/>
          <p:nvPr/>
        </p:nvSpPr>
        <p:spPr>
          <a:xfrm>
            <a:off x="7046094" y="4464603"/>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82" name="Shape 582"/>
          <p:cNvSpPr/>
          <p:nvPr/>
        </p:nvSpPr>
        <p:spPr>
          <a:xfrm>
            <a:off x="7759834" y="51861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83" name="Shape 583"/>
          <p:cNvSpPr/>
          <p:nvPr/>
        </p:nvSpPr>
        <p:spPr>
          <a:xfrm>
            <a:off x="7759834" y="44646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84" name="Shape 584"/>
          <p:cNvSpPr/>
          <p:nvPr/>
        </p:nvSpPr>
        <p:spPr>
          <a:xfrm>
            <a:off x="5596293" y="6624972"/>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85" name="Shape 585"/>
          <p:cNvSpPr/>
          <p:nvPr/>
        </p:nvSpPr>
        <p:spPr>
          <a:xfrm>
            <a:off x="5596293" y="5903381"/>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86" name="Shape 586"/>
          <p:cNvSpPr/>
          <p:nvPr/>
        </p:nvSpPr>
        <p:spPr>
          <a:xfrm>
            <a:off x="6322733" y="6624972"/>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87" name="Shape 587"/>
          <p:cNvSpPr/>
          <p:nvPr/>
        </p:nvSpPr>
        <p:spPr>
          <a:xfrm>
            <a:off x="6322733" y="5903381"/>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88" name="Shape 588"/>
          <p:cNvSpPr/>
          <p:nvPr/>
        </p:nvSpPr>
        <p:spPr>
          <a:xfrm>
            <a:off x="7046094" y="6624972"/>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89" name="Shape 589"/>
          <p:cNvSpPr/>
          <p:nvPr/>
        </p:nvSpPr>
        <p:spPr>
          <a:xfrm>
            <a:off x="7046094" y="5903381"/>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90" name="Shape 590"/>
          <p:cNvSpPr/>
          <p:nvPr/>
        </p:nvSpPr>
        <p:spPr>
          <a:xfrm>
            <a:off x="7759834" y="6624972"/>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91" name="Shape 591"/>
          <p:cNvSpPr/>
          <p:nvPr/>
        </p:nvSpPr>
        <p:spPr>
          <a:xfrm>
            <a:off x="7759834" y="5903381"/>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92" name="Shape 592"/>
          <p:cNvSpPr/>
          <p:nvPr/>
        </p:nvSpPr>
        <p:spPr>
          <a:xfrm>
            <a:off x="2716010" y="51861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93" name="Shape 593"/>
          <p:cNvSpPr/>
          <p:nvPr/>
        </p:nvSpPr>
        <p:spPr>
          <a:xfrm>
            <a:off x="2716010" y="4464603"/>
            <a:ext cx="723601" cy="723601"/>
          </a:xfrm>
          <a:prstGeom prst="rect">
            <a:avLst/>
          </a:prstGeom>
          <a:gradFill>
            <a:gsLst>
              <a:gs pos="0">
                <a:schemeClr val="accent1">
                  <a:satOff val="5412"/>
                  <a:lumOff val="-30746"/>
                </a:schemeClr>
              </a:gs>
              <a:gs pos="100000">
                <a:srgbClr val="FFFFFF"/>
              </a:gs>
            </a:gsLst>
            <a:lin ang="3504305"/>
          </a:gra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94" name="Shape 594"/>
          <p:cNvSpPr/>
          <p:nvPr/>
        </p:nvSpPr>
        <p:spPr>
          <a:xfrm>
            <a:off x="3429750" y="51861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95" name="Shape 595"/>
          <p:cNvSpPr/>
          <p:nvPr/>
        </p:nvSpPr>
        <p:spPr>
          <a:xfrm>
            <a:off x="3429750" y="44646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96" name="Shape 596"/>
          <p:cNvSpPr/>
          <p:nvPr/>
        </p:nvSpPr>
        <p:spPr>
          <a:xfrm>
            <a:off x="4153111" y="51861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97" name="Shape 597"/>
          <p:cNvSpPr/>
          <p:nvPr/>
        </p:nvSpPr>
        <p:spPr>
          <a:xfrm>
            <a:off x="4153111" y="4464603"/>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98" name="Shape 598"/>
          <p:cNvSpPr/>
          <p:nvPr/>
        </p:nvSpPr>
        <p:spPr>
          <a:xfrm>
            <a:off x="4866851" y="51861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599" name="Shape 599"/>
          <p:cNvSpPr/>
          <p:nvPr/>
        </p:nvSpPr>
        <p:spPr>
          <a:xfrm>
            <a:off x="4866851" y="4464603"/>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00" name="Shape 600"/>
          <p:cNvSpPr/>
          <p:nvPr/>
        </p:nvSpPr>
        <p:spPr>
          <a:xfrm>
            <a:off x="2716010" y="6624972"/>
            <a:ext cx="723601" cy="723601"/>
          </a:xfrm>
          <a:prstGeom prst="rect">
            <a:avLst/>
          </a:prstGeom>
          <a:gradFill>
            <a:gsLst>
              <a:gs pos="0">
                <a:schemeClr val="accent1">
                  <a:satOff val="5412"/>
                  <a:lumOff val="-30746"/>
                </a:schemeClr>
              </a:gs>
              <a:gs pos="100000">
                <a:srgbClr val="FFFFFF"/>
              </a:gs>
            </a:gsLst>
            <a:lin ang="3504305"/>
          </a:gra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01" name="Shape 601"/>
          <p:cNvSpPr/>
          <p:nvPr/>
        </p:nvSpPr>
        <p:spPr>
          <a:xfrm>
            <a:off x="2716010" y="5903381"/>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02" name="Shape 602"/>
          <p:cNvSpPr/>
          <p:nvPr/>
        </p:nvSpPr>
        <p:spPr>
          <a:xfrm>
            <a:off x="3429750" y="6624972"/>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03" name="Shape 603"/>
          <p:cNvSpPr/>
          <p:nvPr/>
        </p:nvSpPr>
        <p:spPr>
          <a:xfrm>
            <a:off x="3429750" y="5903381"/>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04" name="Shape 604"/>
          <p:cNvSpPr/>
          <p:nvPr/>
        </p:nvSpPr>
        <p:spPr>
          <a:xfrm>
            <a:off x="4153111" y="6624972"/>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05" name="Shape 605"/>
          <p:cNvSpPr/>
          <p:nvPr/>
        </p:nvSpPr>
        <p:spPr>
          <a:xfrm>
            <a:off x="4153111" y="5903381"/>
            <a:ext cx="723601" cy="723601"/>
          </a:xfrm>
          <a:prstGeom prst="rect">
            <a:avLst/>
          </a:prstGeom>
          <a:solidFill>
            <a:srgbClr val="2F585F"/>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06" name="Shape 606"/>
          <p:cNvSpPr/>
          <p:nvPr/>
        </p:nvSpPr>
        <p:spPr>
          <a:xfrm>
            <a:off x="4866851" y="6624972"/>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07" name="Shape 607"/>
          <p:cNvSpPr/>
          <p:nvPr/>
        </p:nvSpPr>
        <p:spPr>
          <a:xfrm>
            <a:off x="4866851" y="5903381"/>
            <a:ext cx="723601" cy="723601"/>
          </a:xfrm>
          <a:prstGeom prst="rect">
            <a:avLst/>
          </a:prstGeom>
          <a:solidFill>
            <a:srgbClr val="2F585F"/>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08" name="Shape 608"/>
          <p:cNvSpPr/>
          <p:nvPr/>
        </p:nvSpPr>
        <p:spPr>
          <a:xfrm>
            <a:off x="8526067" y="2901565"/>
            <a:ext cx="3843864"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700">
                <a:solidFill>
                  <a:srgbClr val="000000"/>
                </a:solidFill>
              </a:defRPr>
            </a:lvl1pPr>
          </a:lstStyle>
          <a:p>
            <a:r>
              <a:rPr>
                <a:latin typeface="Verdana"/>
                <a:cs typeface="Verdana"/>
              </a:rPr>
              <a:t>filaments</a:t>
            </a:r>
          </a:p>
        </p:txBody>
      </p:sp>
      <p:sp>
        <p:nvSpPr>
          <p:cNvPr id="609" name="Shape 609"/>
          <p:cNvSpPr/>
          <p:nvPr/>
        </p:nvSpPr>
        <p:spPr>
          <a:xfrm flipV="1">
            <a:off x="8538768" y="1890997"/>
            <a:ext cx="1" cy="7454299"/>
          </a:xfrm>
          <a:prstGeom prst="line">
            <a:avLst/>
          </a:prstGeom>
          <a:ln w="25400">
            <a:solidFill>
              <a:srgbClr val="5A5F5E"/>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10" name="Shape 610"/>
          <p:cNvSpPr/>
          <p:nvPr/>
        </p:nvSpPr>
        <p:spPr>
          <a:xfrm>
            <a:off x="9428866" y="1813067"/>
            <a:ext cx="2751943" cy="1032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700">
                <a:solidFill>
                  <a:srgbClr val="000000"/>
                </a:solidFill>
              </a:defRPr>
            </a:lvl1pPr>
          </a:lstStyle>
          <a:p>
            <a:pPr algn="ctr"/>
            <a:r>
              <a:rPr dirty="0">
                <a:latin typeface="Verdana"/>
                <a:cs typeface="Verdana"/>
              </a:rPr>
              <a:t>Solar phenomena</a:t>
            </a:r>
          </a:p>
        </p:txBody>
      </p:sp>
      <p:sp>
        <p:nvSpPr>
          <p:cNvPr id="611" name="Shape 611"/>
          <p:cNvSpPr/>
          <p:nvPr/>
        </p:nvSpPr>
        <p:spPr>
          <a:xfrm>
            <a:off x="5596293" y="3751093"/>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12" name="Shape 612"/>
          <p:cNvSpPr/>
          <p:nvPr/>
        </p:nvSpPr>
        <p:spPr>
          <a:xfrm>
            <a:off x="5596293" y="30295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13" name="Shape 613"/>
          <p:cNvSpPr/>
          <p:nvPr/>
        </p:nvSpPr>
        <p:spPr>
          <a:xfrm>
            <a:off x="6322733" y="3751093"/>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14" name="Shape 614"/>
          <p:cNvSpPr/>
          <p:nvPr/>
        </p:nvSpPr>
        <p:spPr>
          <a:xfrm>
            <a:off x="6322733" y="30295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15" name="Shape 615"/>
          <p:cNvSpPr/>
          <p:nvPr/>
        </p:nvSpPr>
        <p:spPr>
          <a:xfrm>
            <a:off x="7046094" y="3751093"/>
            <a:ext cx="723601" cy="723601"/>
          </a:xfrm>
          <a:prstGeom prst="rect">
            <a:avLst/>
          </a:prstGeom>
          <a:gradFill>
            <a:gsLst>
              <a:gs pos="0">
                <a:schemeClr val="accent1">
                  <a:satOff val="5412"/>
                  <a:lumOff val="-30746"/>
                </a:schemeClr>
              </a:gs>
              <a:gs pos="100000">
                <a:srgbClr val="FFFFFF"/>
              </a:gs>
            </a:gsLst>
            <a:lin ang="3540000"/>
          </a:gra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16" name="Shape 616"/>
          <p:cNvSpPr/>
          <p:nvPr/>
        </p:nvSpPr>
        <p:spPr>
          <a:xfrm>
            <a:off x="7046094" y="30295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17" name="Shape 617"/>
          <p:cNvSpPr/>
          <p:nvPr/>
        </p:nvSpPr>
        <p:spPr>
          <a:xfrm>
            <a:off x="7759834" y="37510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18" name="Shape 618"/>
          <p:cNvSpPr/>
          <p:nvPr/>
        </p:nvSpPr>
        <p:spPr>
          <a:xfrm>
            <a:off x="7759834" y="3029503"/>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19" name="Shape 619"/>
          <p:cNvSpPr/>
          <p:nvPr/>
        </p:nvSpPr>
        <p:spPr>
          <a:xfrm>
            <a:off x="2716010" y="37510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20" name="Shape 620"/>
          <p:cNvSpPr/>
          <p:nvPr/>
        </p:nvSpPr>
        <p:spPr>
          <a:xfrm>
            <a:off x="2716010" y="30295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21" name="Shape 621"/>
          <p:cNvSpPr/>
          <p:nvPr/>
        </p:nvSpPr>
        <p:spPr>
          <a:xfrm>
            <a:off x="3429750" y="37510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22" name="Shape 622"/>
          <p:cNvSpPr/>
          <p:nvPr/>
        </p:nvSpPr>
        <p:spPr>
          <a:xfrm>
            <a:off x="3429750" y="30295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23" name="Shape 623"/>
          <p:cNvSpPr/>
          <p:nvPr/>
        </p:nvSpPr>
        <p:spPr>
          <a:xfrm>
            <a:off x="4153111" y="37510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24" name="Shape 624"/>
          <p:cNvSpPr/>
          <p:nvPr/>
        </p:nvSpPr>
        <p:spPr>
          <a:xfrm>
            <a:off x="4153111" y="30295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25" name="Shape 625"/>
          <p:cNvSpPr/>
          <p:nvPr/>
        </p:nvSpPr>
        <p:spPr>
          <a:xfrm>
            <a:off x="4866851" y="37510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626" name="Shape 626"/>
          <p:cNvSpPr/>
          <p:nvPr/>
        </p:nvSpPr>
        <p:spPr>
          <a:xfrm>
            <a:off x="4866851" y="30295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70" name="Shape 615"/>
          <p:cNvSpPr/>
          <p:nvPr/>
        </p:nvSpPr>
        <p:spPr>
          <a:xfrm>
            <a:off x="5599132" y="5897490"/>
            <a:ext cx="723601" cy="723601"/>
          </a:xfrm>
          <a:prstGeom prst="rect">
            <a:avLst/>
          </a:prstGeom>
          <a:gradFill>
            <a:gsLst>
              <a:gs pos="0">
                <a:schemeClr val="accent1">
                  <a:satOff val="5412"/>
                  <a:lumOff val="-30746"/>
                </a:schemeClr>
              </a:gs>
              <a:gs pos="100000">
                <a:srgbClr val="FFFFFF"/>
              </a:gs>
            </a:gsLst>
            <a:lin ang="3540000"/>
          </a:gra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71" name="Shape 615"/>
          <p:cNvSpPr/>
          <p:nvPr/>
        </p:nvSpPr>
        <p:spPr>
          <a:xfrm>
            <a:off x="6332259" y="5899716"/>
            <a:ext cx="723601" cy="723601"/>
          </a:xfrm>
          <a:prstGeom prst="rect">
            <a:avLst/>
          </a:prstGeom>
          <a:gradFill>
            <a:gsLst>
              <a:gs pos="0">
                <a:schemeClr val="accent1">
                  <a:satOff val="5412"/>
                  <a:lumOff val="-30746"/>
                </a:schemeClr>
              </a:gs>
              <a:gs pos="100000">
                <a:srgbClr val="FFFFFF"/>
              </a:gs>
            </a:gsLst>
            <a:lin ang="3540000"/>
          </a:gra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72" name="Shape 615"/>
          <p:cNvSpPr/>
          <p:nvPr/>
        </p:nvSpPr>
        <p:spPr>
          <a:xfrm>
            <a:off x="7055860" y="5900455"/>
            <a:ext cx="723601" cy="723601"/>
          </a:xfrm>
          <a:prstGeom prst="rect">
            <a:avLst/>
          </a:prstGeom>
          <a:gradFill>
            <a:gsLst>
              <a:gs pos="0">
                <a:schemeClr val="accent1">
                  <a:satOff val="5412"/>
                  <a:lumOff val="-30746"/>
                </a:schemeClr>
              </a:gs>
              <a:gs pos="100000">
                <a:srgbClr val="FFFFFF"/>
              </a:gs>
            </a:gsLst>
            <a:lin ang="3540000"/>
          </a:gra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73" name="Shape 615"/>
          <p:cNvSpPr/>
          <p:nvPr/>
        </p:nvSpPr>
        <p:spPr>
          <a:xfrm>
            <a:off x="6332259" y="3032194"/>
            <a:ext cx="723601" cy="723601"/>
          </a:xfrm>
          <a:prstGeom prst="rect">
            <a:avLst/>
          </a:prstGeom>
          <a:no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74" name="Shape 615"/>
          <p:cNvSpPr/>
          <p:nvPr/>
        </p:nvSpPr>
        <p:spPr>
          <a:xfrm>
            <a:off x="7055628" y="3030313"/>
            <a:ext cx="723601" cy="723601"/>
          </a:xfrm>
          <a:prstGeom prst="rect">
            <a:avLst/>
          </a:prstGeom>
          <a:no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630"/>
          <p:cNvSpPr>
            <a:spLocks noGrp="1"/>
          </p:cNvSpPr>
          <p:nvPr>
            <p:ph type="title"/>
          </p:nvPr>
        </p:nvSpPr>
        <p:spPr>
          <a:xfrm>
            <a:off x="355600" y="-50300"/>
            <a:ext cx="12293600" cy="2438401"/>
          </a:xfrm>
          <a:prstGeom prst="rect">
            <a:avLst/>
          </a:prstGeom>
        </p:spPr>
        <p:txBody>
          <a:bodyPr/>
          <a:lstStyle/>
          <a:p>
            <a:r>
              <a:rPr dirty="0">
                <a:latin typeface="Verdana"/>
                <a:cs typeface="Verdana"/>
              </a:rPr>
              <a:t>Wavelengths</a:t>
            </a:r>
          </a:p>
        </p:txBody>
      </p:sp>
      <p:sp>
        <p:nvSpPr>
          <p:cNvPr id="631" name="Shape 631"/>
          <p:cNvSpPr/>
          <p:nvPr/>
        </p:nvSpPr>
        <p:spPr>
          <a:xfrm>
            <a:off x="312682" y="7411232"/>
            <a:ext cx="12481036" cy="1"/>
          </a:xfrm>
          <a:prstGeom prst="line">
            <a:avLst/>
          </a:prstGeom>
          <a:ln w="25400">
            <a:solidFill>
              <a:srgbClr val="5A5F5E"/>
            </a:solidFill>
            <a:miter lim="400000"/>
          </a:ln>
        </p:spPr>
        <p:txBody>
          <a:bodyPr lIns="50800" tIns="50800" rIns="50800" bIns="50800" anchor="ctr"/>
          <a:lstStyle/>
          <a:p>
            <a:pPr>
              <a:defRPr sz="3600">
                <a:solidFill>
                  <a:srgbClr val="FFFFFF"/>
                </a:solidFill>
              </a:defRPr>
            </a:pPr>
            <a:endParaRPr/>
          </a:p>
        </p:txBody>
      </p:sp>
      <p:sp>
        <p:nvSpPr>
          <p:cNvPr id="641" name="Shape 641"/>
          <p:cNvSpPr/>
          <p:nvPr/>
        </p:nvSpPr>
        <p:spPr>
          <a:xfrm>
            <a:off x="8538767" y="3614896"/>
            <a:ext cx="3843864"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700">
                <a:solidFill>
                  <a:srgbClr val="000000"/>
                </a:solidFill>
              </a:defRPr>
            </a:lvl1pPr>
          </a:lstStyle>
          <a:p>
            <a:r>
              <a:rPr>
                <a:latin typeface="Verdana"/>
                <a:cs typeface="Verdana"/>
              </a:rPr>
              <a:t>Coronal holes</a:t>
            </a:r>
          </a:p>
        </p:txBody>
      </p:sp>
      <p:sp>
        <p:nvSpPr>
          <p:cNvPr id="642" name="Shape 642"/>
          <p:cNvSpPr/>
          <p:nvPr/>
        </p:nvSpPr>
        <p:spPr>
          <a:xfrm>
            <a:off x="8538767" y="4356496"/>
            <a:ext cx="3818465"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700">
                <a:solidFill>
                  <a:srgbClr val="000000"/>
                </a:solidFill>
              </a:defRPr>
            </a:lvl1pPr>
          </a:lstStyle>
          <a:p>
            <a:r>
              <a:rPr>
                <a:latin typeface="Verdana"/>
                <a:cs typeface="Verdana"/>
              </a:rPr>
              <a:t>Active regions</a:t>
            </a:r>
          </a:p>
        </p:txBody>
      </p:sp>
      <p:sp>
        <p:nvSpPr>
          <p:cNvPr id="643" name="Shape 643"/>
          <p:cNvSpPr/>
          <p:nvPr/>
        </p:nvSpPr>
        <p:spPr>
          <a:xfrm>
            <a:off x="8538767" y="5098096"/>
            <a:ext cx="4212626"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700">
                <a:solidFill>
                  <a:srgbClr val="000000"/>
                </a:solidFill>
              </a:defRPr>
            </a:lvl1pPr>
          </a:lstStyle>
          <a:p>
            <a:r>
              <a:rPr>
                <a:latin typeface="Verdana"/>
                <a:cs typeface="Verdana"/>
              </a:rPr>
              <a:t>CMEs / dimming / EUV waves</a:t>
            </a:r>
          </a:p>
        </p:txBody>
      </p:sp>
      <p:sp>
        <p:nvSpPr>
          <p:cNvPr id="644" name="Shape 644"/>
          <p:cNvSpPr/>
          <p:nvPr/>
        </p:nvSpPr>
        <p:spPr>
          <a:xfrm>
            <a:off x="8538767" y="5839697"/>
            <a:ext cx="3818465" cy="7218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700">
                <a:solidFill>
                  <a:srgbClr val="B4B4B4"/>
                </a:solidFill>
              </a:defRPr>
            </a:lvl1pPr>
          </a:lstStyle>
          <a:p>
            <a:r>
              <a:rPr lang="en-US" dirty="0" smtClean="0">
                <a:latin typeface="Verdana"/>
                <a:cs typeface="Verdana"/>
              </a:rPr>
              <a:t>Flaring dynamics</a:t>
            </a:r>
            <a:endParaRPr dirty="0">
              <a:latin typeface="Verdana"/>
              <a:cs typeface="Verdana"/>
            </a:endParaRPr>
          </a:p>
        </p:txBody>
      </p:sp>
      <p:sp>
        <p:nvSpPr>
          <p:cNvPr id="645" name="Shape 645"/>
          <p:cNvSpPr/>
          <p:nvPr/>
        </p:nvSpPr>
        <p:spPr>
          <a:xfrm>
            <a:off x="8538767" y="6589612"/>
            <a:ext cx="3818464"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700">
                <a:solidFill>
                  <a:srgbClr val="000000"/>
                </a:solidFill>
              </a:defRPr>
            </a:lvl1pPr>
          </a:lstStyle>
          <a:p>
            <a:r>
              <a:rPr>
                <a:latin typeface="Verdana"/>
                <a:cs typeface="Verdana"/>
              </a:rPr>
              <a:t>Quiet regions</a:t>
            </a:r>
          </a:p>
        </p:txBody>
      </p:sp>
      <p:sp>
        <p:nvSpPr>
          <p:cNvPr id="678" name="Shape 678"/>
          <p:cNvSpPr/>
          <p:nvPr/>
        </p:nvSpPr>
        <p:spPr>
          <a:xfrm>
            <a:off x="8526067" y="2901565"/>
            <a:ext cx="3843864"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700">
                <a:solidFill>
                  <a:srgbClr val="000000"/>
                </a:solidFill>
              </a:defRPr>
            </a:lvl1pPr>
          </a:lstStyle>
          <a:p>
            <a:r>
              <a:rPr>
                <a:latin typeface="Verdana"/>
                <a:cs typeface="Verdana"/>
              </a:rPr>
              <a:t>filaments</a:t>
            </a:r>
          </a:p>
        </p:txBody>
      </p:sp>
      <p:sp>
        <p:nvSpPr>
          <p:cNvPr id="679" name="Shape 679"/>
          <p:cNvSpPr/>
          <p:nvPr/>
        </p:nvSpPr>
        <p:spPr>
          <a:xfrm flipV="1">
            <a:off x="8538768" y="1890997"/>
            <a:ext cx="1" cy="7454299"/>
          </a:xfrm>
          <a:prstGeom prst="line">
            <a:avLst/>
          </a:prstGeom>
          <a:ln w="25400">
            <a:solidFill>
              <a:srgbClr val="5A5F5E"/>
            </a:solidFill>
            <a:miter lim="400000"/>
          </a:ln>
        </p:spPr>
        <p:txBody>
          <a:bodyPr lIns="50800" tIns="50800" rIns="50800" bIns="50800" anchor="ctr"/>
          <a:lstStyle/>
          <a:p>
            <a:pPr>
              <a:defRPr sz="3600">
                <a:solidFill>
                  <a:srgbClr val="FFFFFF"/>
                </a:solidFill>
              </a:defRPr>
            </a:pPr>
            <a:endParaRPr/>
          </a:p>
        </p:txBody>
      </p:sp>
      <p:sp>
        <p:nvSpPr>
          <p:cNvPr id="680" name="Shape 680"/>
          <p:cNvSpPr/>
          <p:nvPr/>
        </p:nvSpPr>
        <p:spPr>
          <a:xfrm>
            <a:off x="9428866" y="1813067"/>
            <a:ext cx="2751943" cy="1032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2700">
                <a:solidFill>
                  <a:srgbClr val="000000"/>
                </a:solidFill>
              </a:defRPr>
            </a:lvl1pPr>
          </a:lstStyle>
          <a:p>
            <a:pPr algn="ctr"/>
            <a:r>
              <a:rPr dirty="0">
                <a:latin typeface="Verdana"/>
                <a:cs typeface="Verdana"/>
              </a:rPr>
              <a:t>Solar phenomena</a:t>
            </a:r>
          </a:p>
        </p:txBody>
      </p:sp>
      <p:sp>
        <p:nvSpPr>
          <p:cNvPr id="70" name="Shape 562"/>
          <p:cNvSpPr/>
          <p:nvPr/>
        </p:nvSpPr>
        <p:spPr>
          <a:xfrm rot="16200000">
            <a:off x="2500500" y="7713459"/>
            <a:ext cx="888921"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rPr>
                <a:solidFill>
                  <a:srgbClr val="989898"/>
                </a:solidFill>
                <a:latin typeface="Verdana"/>
                <a:cs typeface="Verdana"/>
              </a:rPr>
              <a:t>13.1</a:t>
            </a:r>
          </a:p>
        </p:txBody>
      </p:sp>
      <p:sp>
        <p:nvSpPr>
          <p:cNvPr id="71" name="Shape 563"/>
          <p:cNvSpPr/>
          <p:nvPr/>
        </p:nvSpPr>
        <p:spPr>
          <a:xfrm rot="16200000">
            <a:off x="3354297" y="7627734"/>
            <a:ext cx="668797"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rPr>
                <a:solidFill>
                  <a:srgbClr val="989898"/>
                </a:solidFill>
                <a:latin typeface="Verdana"/>
                <a:cs typeface="Verdana"/>
              </a:rPr>
              <a:t>9.4</a:t>
            </a:r>
          </a:p>
        </p:txBody>
      </p:sp>
      <p:sp>
        <p:nvSpPr>
          <p:cNvPr id="72" name="Shape 564"/>
          <p:cNvSpPr/>
          <p:nvPr/>
        </p:nvSpPr>
        <p:spPr>
          <a:xfrm rot="16200000">
            <a:off x="3987970" y="7713459"/>
            <a:ext cx="888921"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rPr>
                <a:solidFill>
                  <a:srgbClr val="989898"/>
                </a:solidFill>
                <a:latin typeface="Verdana"/>
                <a:cs typeface="Verdana"/>
              </a:rPr>
              <a:t>33.5</a:t>
            </a:r>
          </a:p>
        </p:txBody>
      </p:sp>
      <p:sp>
        <p:nvSpPr>
          <p:cNvPr id="73" name="Shape 565"/>
          <p:cNvSpPr/>
          <p:nvPr/>
        </p:nvSpPr>
        <p:spPr>
          <a:xfrm rot="16200000">
            <a:off x="4731705" y="7713459"/>
            <a:ext cx="888921"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rPr>
                <a:solidFill>
                  <a:srgbClr val="989898"/>
                </a:solidFill>
                <a:latin typeface="Verdana"/>
                <a:cs typeface="Verdana"/>
              </a:rPr>
              <a:t>21.1</a:t>
            </a:r>
          </a:p>
        </p:txBody>
      </p:sp>
      <p:sp>
        <p:nvSpPr>
          <p:cNvPr id="74" name="Shape 566"/>
          <p:cNvSpPr/>
          <p:nvPr/>
        </p:nvSpPr>
        <p:spPr>
          <a:xfrm rot="16200000">
            <a:off x="5747393" y="8232401"/>
            <a:ext cx="1832483"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rPr dirty="0">
                <a:latin typeface="Verdana"/>
                <a:cs typeface="Verdana"/>
              </a:rPr>
              <a:t>19.3-19.5</a:t>
            </a:r>
          </a:p>
        </p:txBody>
      </p:sp>
      <p:sp>
        <p:nvSpPr>
          <p:cNvPr id="75" name="Shape 567"/>
          <p:cNvSpPr/>
          <p:nvPr/>
        </p:nvSpPr>
        <p:spPr>
          <a:xfrm rot="16200000">
            <a:off x="6491128" y="8257801"/>
            <a:ext cx="1832483"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rPr dirty="0">
                <a:latin typeface="Verdana"/>
                <a:cs typeface="Verdana"/>
              </a:rPr>
              <a:t>17.1-17.4</a:t>
            </a:r>
          </a:p>
        </p:txBody>
      </p:sp>
      <p:sp>
        <p:nvSpPr>
          <p:cNvPr id="76" name="Shape 568"/>
          <p:cNvSpPr/>
          <p:nvPr/>
        </p:nvSpPr>
        <p:spPr>
          <a:xfrm rot="16200000">
            <a:off x="7706644" y="7764259"/>
            <a:ext cx="888921"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rPr dirty="0">
                <a:latin typeface="Verdana"/>
                <a:cs typeface="Verdana"/>
              </a:rPr>
              <a:t>30.4</a:t>
            </a:r>
          </a:p>
        </p:txBody>
      </p:sp>
      <p:sp>
        <p:nvSpPr>
          <p:cNvPr id="77" name="Shape 569"/>
          <p:cNvSpPr/>
          <p:nvPr/>
        </p:nvSpPr>
        <p:spPr>
          <a:xfrm rot="16200000">
            <a:off x="5475440" y="7713459"/>
            <a:ext cx="888921" cy="5180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rPr dirty="0">
                <a:solidFill>
                  <a:srgbClr val="989898"/>
                </a:solidFill>
                <a:latin typeface="Verdana"/>
                <a:cs typeface="Verdana"/>
              </a:rPr>
              <a:t>28.4</a:t>
            </a:r>
          </a:p>
        </p:txBody>
      </p:sp>
      <p:sp>
        <p:nvSpPr>
          <p:cNvPr id="78" name="Shape 570"/>
          <p:cNvSpPr/>
          <p:nvPr/>
        </p:nvSpPr>
        <p:spPr>
          <a:xfrm>
            <a:off x="109406" y="7418236"/>
            <a:ext cx="2269620" cy="1032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r">
              <a:defRPr sz="2700">
                <a:solidFill>
                  <a:srgbClr val="000000"/>
                </a:solidFill>
              </a:defRPr>
            </a:lvl1pPr>
          </a:lstStyle>
          <a:p>
            <a:pPr algn="ctr"/>
            <a:r>
              <a:rPr dirty="0">
                <a:latin typeface="Verdana"/>
                <a:cs typeface="Verdana"/>
              </a:rPr>
              <a:t>Wavelength /Å</a:t>
            </a:r>
          </a:p>
        </p:txBody>
      </p:sp>
      <p:sp>
        <p:nvSpPr>
          <p:cNvPr id="79" name="Shape 576"/>
          <p:cNvSpPr/>
          <p:nvPr/>
        </p:nvSpPr>
        <p:spPr>
          <a:xfrm>
            <a:off x="5596293" y="51861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80" name="Shape 577"/>
          <p:cNvSpPr/>
          <p:nvPr/>
        </p:nvSpPr>
        <p:spPr>
          <a:xfrm>
            <a:off x="5596293" y="4464603"/>
            <a:ext cx="723601" cy="723601"/>
          </a:xfrm>
          <a:prstGeom prst="rect">
            <a:avLst/>
          </a:prstGeom>
          <a:no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81" name="Shape 578"/>
          <p:cNvSpPr/>
          <p:nvPr/>
        </p:nvSpPr>
        <p:spPr>
          <a:xfrm>
            <a:off x="6322733" y="5186193"/>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82" name="Shape 579"/>
          <p:cNvSpPr/>
          <p:nvPr/>
        </p:nvSpPr>
        <p:spPr>
          <a:xfrm>
            <a:off x="6322733" y="4464603"/>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83" name="Shape 580"/>
          <p:cNvSpPr/>
          <p:nvPr/>
        </p:nvSpPr>
        <p:spPr>
          <a:xfrm>
            <a:off x="7046094" y="5186193"/>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84" name="Shape 581"/>
          <p:cNvSpPr/>
          <p:nvPr/>
        </p:nvSpPr>
        <p:spPr>
          <a:xfrm>
            <a:off x="7046094" y="4464603"/>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85" name="Shape 582"/>
          <p:cNvSpPr/>
          <p:nvPr/>
        </p:nvSpPr>
        <p:spPr>
          <a:xfrm>
            <a:off x="7759834" y="51861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86" name="Shape 583"/>
          <p:cNvSpPr/>
          <p:nvPr/>
        </p:nvSpPr>
        <p:spPr>
          <a:xfrm>
            <a:off x="7759834" y="44646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87" name="Shape 584"/>
          <p:cNvSpPr/>
          <p:nvPr/>
        </p:nvSpPr>
        <p:spPr>
          <a:xfrm>
            <a:off x="5596293" y="6624972"/>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88" name="Shape 585"/>
          <p:cNvSpPr/>
          <p:nvPr/>
        </p:nvSpPr>
        <p:spPr>
          <a:xfrm>
            <a:off x="5596293" y="5903381"/>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89" name="Shape 586"/>
          <p:cNvSpPr/>
          <p:nvPr/>
        </p:nvSpPr>
        <p:spPr>
          <a:xfrm>
            <a:off x="6322733" y="6624972"/>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90" name="Shape 587"/>
          <p:cNvSpPr/>
          <p:nvPr/>
        </p:nvSpPr>
        <p:spPr>
          <a:xfrm>
            <a:off x="6322733" y="5903381"/>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91" name="Shape 588"/>
          <p:cNvSpPr/>
          <p:nvPr/>
        </p:nvSpPr>
        <p:spPr>
          <a:xfrm>
            <a:off x="7046094" y="6624972"/>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92" name="Shape 589"/>
          <p:cNvSpPr/>
          <p:nvPr/>
        </p:nvSpPr>
        <p:spPr>
          <a:xfrm>
            <a:off x="7046094" y="5903381"/>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93" name="Shape 590"/>
          <p:cNvSpPr/>
          <p:nvPr/>
        </p:nvSpPr>
        <p:spPr>
          <a:xfrm>
            <a:off x="7759834" y="6624972"/>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94" name="Shape 591"/>
          <p:cNvSpPr/>
          <p:nvPr/>
        </p:nvSpPr>
        <p:spPr>
          <a:xfrm>
            <a:off x="7759834" y="5903381"/>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95" name="Shape 592"/>
          <p:cNvSpPr/>
          <p:nvPr/>
        </p:nvSpPr>
        <p:spPr>
          <a:xfrm>
            <a:off x="2716010" y="51861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96" name="Shape 593"/>
          <p:cNvSpPr/>
          <p:nvPr/>
        </p:nvSpPr>
        <p:spPr>
          <a:xfrm>
            <a:off x="2716010" y="4464603"/>
            <a:ext cx="723601" cy="723601"/>
          </a:xfrm>
          <a:prstGeom prst="rect">
            <a:avLst/>
          </a:prstGeom>
          <a:no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97" name="Shape 594"/>
          <p:cNvSpPr/>
          <p:nvPr/>
        </p:nvSpPr>
        <p:spPr>
          <a:xfrm>
            <a:off x="3429750" y="51861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98" name="Shape 595"/>
          <p:cNvSpPr/>
          <p:nvPr/>
        </p:nvSpPr>
        <p:spPr>
          <a:xfrm>
            <a:off x="3429750" y="44646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99" name="Shape 596"/>
          <p:cNvSpPr/>
          <p:nvPr/>
        </p:nvSpPr>
        <p:spPr>
          <a:xfrm>
            <a:off x="4153111" y="51861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00" name="Shape 597"/>
          <p:cNvSpPr/>
          <p:nvPr/>
        </p:nvSpPr>
        <p:spPr>
          <a:xfrm>
            <a:off x="4153111" y="4464603"/>
            <a:ext cx="723601" cy="723601"/>
          </a:xfrm>
          <a:prstGeom prst="rect">
            <a:avLst/>
          </a:prstGeom>
          <a:no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01" name="Shape 598"/>
          <p:cNvSpPr/>
          <p:nvPr/>
        </p:nvSpPr>
        <p:spPr>
          <a:xfrm>
            <a:off x="4866851" y="51861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02" name="Shape 599"/>
          <p:cNvSpPr/>
          <p:nvPr/>
        </p:nvSpPr>
        <p:spPr>
          <a:xfrm>
            <a:off x="4866851" y="4464603"/>
            <a:ext cx="723601" cy="723601"/>
          </a:xfrm>
          <a:prstGeom prst="rect">
            <a:avLst/>
          </a:prstGeom>
          <a:no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03" name="Shape 600"/>
          <p:cNvSpPr/>
          <p:nvPr/>
        </p:nvSpPr>
        <p:spPr>
          <a:xfrm>
            <a:off x="2716010" y="6624972"/>
            <a:ext cx="723601" cy="723601"/>
          </a:xfrm>
          <a:prstGeom prst="rect">
            <a:avLst/>
          </a:prstGeom>
          <a:no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04" name="Shape 601"/>
          <p:cNvSpPr/>
          <p:nvPr/>
        </p:nvSpPr>
        <p:spPr>
          <a:xfrm>
            <a:off x="2716010" y="5903381"/>
            <a:ext cx="723601" cy="723601"/>
          </a:xfrm>
          <a:prstGeom prst="rect">
            <a:avLst/>
          </a:prstGeom>
          <a:no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05" name="Shape 602"/>
          <p:cNvSpPr/>
          <p:nvPr/>
        </p:nvSpPr>
        <p:spPr>
          <a:xfrm>
            <a:off x="3429750" y="6624972"/>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06" name="Shape 603"/>
          <p:cNvSpPr/>
          <p:nvPr/>
        </p:nvSpPr>
        <p:spPr>
          <a:xfrm>
            <a:off x="3429750" y="5903381"/>
            <a:ext cx="723601" cy="723601"/>
          </a:xfrm>
          <a:prstGeom prst="rect">
            <a:avLst/>
          </a:prstGeom>
          <a:no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07" name="Shape 604"/>
          <p:cNvSpPr/>
          <p:nvPr/>
        </p:nvSpPr>
        <p:spPr>
          <a:xfrm>
            <a:off x="4153111" y="6624972"/>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08" name="Shape 605"/>
          <p:cNvSpPr/>
          <p:nvPr/>
        </p:nvSpPr>
        <p:spPr>
          <a:xfrm>
            <a:off x="4153111" y="5903381"/>
            <a:ext cx="723601" cy="723601"/>
          </a:xfrm>
          <a:prstGeom prst="rect">
            <a:avLst/>
          </a:prstGeom>
          <a:no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09" name="Shape 606"/>
          <p:cNvSpPr/>
          <p:nvPr/>
        </p:nvSpPr>
        <p:spPr>
          <a:xfrm>
            <a:off x="4866851" y="6624972"/>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10" name="Shape 607"/>
          <p:cNvSpPr/>
          <p:nvPr/>
        </p:nvSpPr>
        <p:spPr>
          <a:xfrm>
            <a:off x="4866851" y="5903381"/>
            <a:ext cx="723601" cy="723601"/>
          </a:xfrm>
          <a:prstGeom prst="rect">
            <a:avLst/>
          </a:prstGeom>
          <a:no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11" name="Shape 611"/>
          <p:cNvSpPr/>
          <p:nvPr/>
        </p:nvSpPr>
        <p:spPr>
          <a:xfrm>
            <a:off x="5596293" y="3751093"/>
            <a:ext cx="723601" cy="723601"/>
          </a:xfrm>
          <a:prstGeom prst="rect">
            <a:avLst/>
          </a:prstGeom>
          <a:no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12" name="Shape 612"/>
          <p:cNvSpPr/>
          <p:nvPr/>
        </p:nvSpPr>
        <p:spPr>
          <a:xfrm>
            <a:off x="5596293" y="30295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13" name="Shape 613"/>
          <p:cNvSpPr/>
          <p:nvPr/>
        </p:nvSpPr>
        <p:spPr>
          <a:xfrm>
            <a:off x="6322733" y="3751093"/>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14" name="Shape 614"/>
          <p:cNvSpPr/>
          <p:nvPr/>
        </p:nvSpPr>
        <p:spPr>
          <a:xfrm>
            <a:off x="6322733" y="30295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15" name="Shape 615"/>
          <p:cNvSpPr/>
          <p:nvPr/>
        </p:nvSpPr>
        <p:spPr>
          <a:xfrm>
            <a:off x="7046094" y="3751093"/>
            <a:ext cx="723601" cy="723601"/>
          </a:xfrm>
          <a:prstGeom prst="rect">
            <a:avLst/>
          </a:prstGeom>
          <a:gradFill>
            <a:gsLst>
              <a:gs pos="0">
                <a:schemeClr val="accent1">
                  <a:satOff val="5412"/>
                  <a:lumOff val="-30746"/>
                </a:schemeClr>
              </a:gs>
              <a:gs pos="100000">
                <a:srgbClr val="FFFFFF"/>
              </a:gs>
            </a:gsLst>
            <a:lin ang="3540000"/>
          </a:gra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16" name="Shape 616"/>
          <p:cNvSpPr/>
          <p:nvPr/>
        </p:nvSpPr>
        <p:spPr>
          <a:xfrm>
            <a:off x="7046094" y="30295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17" name="Shape 617"/>
          <p:cNvSpPr/>
          <p:nvPr/>
        </p:nvSpPr>
        <p:spPr>
          <a:xfrm>
            <a:off x="7759834" y="37510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18" name="Shape 618"/>
          <p:cNvSpPr/>
          <p:nvPr/>
        </p:nvSpPr>
        <p:spPr>
          <a:xfrm>
            <a:off x="7759834" y="3029503"/>
            <a:ext cx="723601" cy="723601"/>
          </a:xfrm>
          <a:prstGeom prst="rect">
            <a:avLst/>
          </a:prstGeom>
          <a:solidFill>
            <a:schemeClr val="accent1">
              <a:satOff val="5412"/>
              <a:lumOff val="-30746"/>
            </a:schemeClr>
          </a:soli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19" name="Shape 619"/>
          <p:cNvSpPr/>
          <p:nvPr/>
        </p:nvSpPr>
        <p:spPr>
          <a:xfrm>
            <a:off x="2716010" y="37510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20" name="Shape 620"/>
          <p:cNvSpPr/>
          <p:nvPr/>
        </p:nvSpPr>
        <p:spPr>
          <a:xfrm>
            <a:off x="2716010" y="30295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21" name="Shape 621"/>
          <p:cNvSpPr/>
          <p:nvPr/>
        </p:nvSpPr>
        <p:spPr>
          <a:xfrm>
            <a:off x="3429750" y="37510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22" name="Shape 622"/>
          <p:cNvSpPr/>
          <p:nvPr/>
        </p:nvSpPr>
        <p:spPr>
          <a:xfrm>
            <a:off x="3429750" y="30295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23" name="Shape 623"/>
          <p:cNvSpPr/>
          <p:nvPr/>
        </p:nvSpPr>
        <p:spPr>
          <a:xfrm>
            <a:off x="4153111" y="37510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24" name="Shape 624"/>
          <p:cNvSpPr/>
          <p:nvPr/>
        </p:nvSpPr>
        <p:spPr>
          <a:xfrm>
            <a:off x="4153111" y="30295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25" name="Shape 625"/>
          <p:cNvSpPr/>
          <p:nvPr/>
        </p:nvSpPr>
        <p:spPr>
          <a:xfrm>
            <a:off x="4866851" y="375109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26" name="Shape 626"/>
          <p:cNvSpPr/>
          <p:nvPr/>
        </p:nvSpPr>
        <p:spPr>
          <a:xfrm>
            <a:off x="4866851" y="3029503"/>
            <a:ext cx="723601" cy="723601"/>
          </a:xfrm>
          <a:prstGeom prst="rect">
            <a:avLst/>
          </a:prstGeom>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27" name="Shape 615"/>
          <p:cNvSpPr/>
          <p:nvPr/>
        </p:nvSpPr>
        <p:spPr>
          <a:xfrm>
            <a:off x="5599132" y="5897490"/>
            <a:ext cx="723601" cy="723601"/>
          </a:xfrm>
          <a:prstGeom prst="rect">
            <a:avLst/>
          </a:prstGeom>
          <a:no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28" name="Shape 615"/>
          <p:cNvSpPr/>
          <p:nvPr/>
        </p:nvSpPr>
        <p:spPr>
          <a:xfrm>
            <a:off x="6332259" y="5899716"/>
            <a:ext cx="723601" cy="723601"/>
          </a:xfrm>
          <a:prstGeom prst="rect">
            <a:avLst/>
          </a:prstGeom>
          <a:gradFill>
            <a:gsLst>
              <a:gs pos="0">
                <a:schemeClr val="accent1">
                  <a:satOff val="5412"/>
                  <a:lumOff val="-30746"/>
                </a:schemeClr>
              </a:gs>
              <a:gs pos="100000">
                <a:srgbClr val="FFFFFF"/>
              </a:gs>
            </a:gsLst>
            <a:lin ang="3540000"/>
          </a:gra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29" name="Shape 615"/>
          <p:cNvSpPr/>
          <p:nvPr/>
        </p:nvSpPr>
        <p:spPr>
          <a:xfrm>
            <a:off x="7055860" y="5900455"/>
            <a:ext cx="723601" cy="723601"/>
          </a:xfrm>
          <a:prstGeom prst="rect">
            <a:avLst/>
          </a:prstGeom>
          <a:gradFill>
            <a:gsLst>
              <a:gs pos="0">
                <a:schemeClr val="accent1">
                  <a:satOff val="5412"/>
                  <a:lumOff val="-30746"/>
                </a:schemeClr>
              </a:gs>
              <a:gs pos="100000">
                <a:srgbClr val="FFFFFF"/>
              </a:gs>
            </a:gsLst>
            <a:lin ang="3540000"/>
          </a:grad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30" name="Shape 615"/>
          <p:cNvSpPr/>
          <p:nvPr/>
        </p:nvSpPr>
        <p:spPr>
          <a:xfrm>
            <a:off x="6332259" y="3032194"/>
            <a:ext cx="723601" cy="723601"/>
          </a:xfrm>
          <a:prstGeom prst="rect">
            <a:avLst/>
          </a:prstGeom>
          <a:no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
        <p:nvSpPr>
          <p:cNvPr id="131" name="Shape 615"/>
          <p:cNvSpPr/>
          <p:nvPr/>
        </p:nvSpPr>
        <p:spPr>
          <a:xfrm>
            <a:off x="7055628" y="3030313"/>
            <a:ext cx="723601" cy="723601"/>
          </a:xfrm>
          <a:prstGeom prst="rect">
            <a:avLst/>
          </a:prstGeom>
          <a:noFill/>
          <a:ln w="25400">
            <a:solidFill>
              <a:srgbClr val="808785"/>
            </a:solidFill>
            <a:miter lim="400000"/>
          </a:ln>
        </p:spPr>
        <p:txBody>
          <a:bodyPr lIns="50800" tIns="50800" rIns="50800" bIns="50800" anchor="ctr"/>
          <a:lstStyle/>
          <a:p>
            <a:pPr>
              <a:defRPr sz="3600">
                <a:solidFill>
                  <a:srgbClr val="FFFFFF"/>
                </a:solidFill>
              </a:defRPr>
            </a:pPr>
            <a:endParaRPr>
              <a:latin typeface="Verdana"/>
              <a:cs typeface="Verdan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700" name="Shape 700"/>
          <p:cNvSpPr>
            <a:spLocks noGrp="1"/>
          </p:cNvSpPr>
          <p:nvPr>
            <p:ph type="title"/>
          </p:nvPr>
        </p:nvSpPr>
        <p:spPr>
          <a:xfrm>
            <a:off x="-43690" y="-111194"/>
            <a:ext cx="13092180" cy="2438401"/>
          </a:xfrm>
          <a:prstGeom prst="rect">
            <a:avLst/>
          </a:prstGeom>
        </p:spPr>
        <p:txBody>
          <a:bodyPr anchor="ctr"/>
          <a:lstStyle>
            <a:lvl1pPr>
              <a:defRPr sz="6500"/>
            </a:lvl1pPr>
          </a:lstStyle>
          <a:p>
            <a:r>
              <a:rPr sz="5400" dirty="0">
                <a:latin typeface="Verdana"/>
                <a:cs typeface="Verdana"/>
              </a:rPr>
              <a:t>optimal euv imager bandpasses</a:t>
            </a:r>
          </a:p>
        </p:txBody>
      </p:sp>
      <p:sp>
        <p:nvSpPr>
          <p:cNvPr id="701" name="Shape 701"/>
          <p:cNvSpPr/>
          <p:nvPr/>
        </p:nvSpPr>
        <p:spPr>
          <a:xfrm>
            <a:off x="442693" y="2345637"/>
            <a:ext cx="12446807" cy="69813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algn="l">
              <a:lnSpc>
                <a:spcPct val="150000"/>
              </a:lnSpc>
              <a:buSzPct val="100000"/>
              <a:buChar char="•"/>
              <a:defRPr sz="4500"/>
            </a:pPr>
            <a:r>
              <a:rPr sz="3600" dirty="0">
                <a:latin typeface="Verdana"/>
                <a:cs typeface="Verdana"/>
              </a:rPr>
              <a:t>Must show the million degree corona. </a:t>
            </a:r>
          </a:p>
          <a:p>
            <a:pPr marL="571500" lvl="1" indent="-228600" algn="l">
              <a:lnSpc>
                <a:spcPct val="150000"/>
              </a:lnSpc>
              <a:buSzPct val="100000"/>
              <a:buChar char="-"/>
              <a:defRPr sz="4500"/>
            </a:pPr>
            <a:r>
              <a:rPr sz="3600" dirty="0" smtClean="0">
                <a:latin typeface="Verdana"/>
                <a:cs typeface="Verdana"/>
              </a:rPr>
              <a:t>19.5</a:t>
            </a:r>
            <a:r>
              <a:rPr lang="en-US" sz="3600" dirty="0" smtClean="0">
                <a:latin typeface="Verdana"/>
                <a:cs typeface="Verdana"/>
              </a:rPr>
              <a:t> (28.4, 21.1?)</a:t>
            </a:r>
            <a:r>
              <a:rPr sz="3600" dirty="0" smtClean="0">
                <a:latin typeface="Verdana"/>
                <a:cs typeface="Verdana"/>
              </a:rPr>
              <a:t>, </a:t>
            </a:r>
            <a:r>
              <a:rPr sz="3600" dirty="0">
                <a:latin typeface="Verdana"/>
                <a:cs typeface="Verdana"/>
              </a:rPr>
              <a:t>17.4 or 30.4 nm bandpasses</a:t>
            </a:r>
          </a:p>
          <a:p>
            <a:pPr algn="l">
              <a:lnSpc>
                <a:spcPct val="150000"/>
              </a:lnSpc>
              <a:defRPr sz="4900" i="1"/>
            </a:pPr>
            <a:endParaRPr lang="en-US" sz="4000" dirty="0" smtClean="0">
              <a:latin typeface="Verdana"/>
              <a:cs typeface="Verdana"/>
            </a:endParaRPr>
          </a:p>
          <a:p>
            <a:pPr algn="l">
              <a:lnSpc>
                <a:spcPct val="150000"/>
              </a:lnSpc>
              <a:defRPr sz="4900" i="1"/>
            </a:pPr>
            <a:endParaRPr sz="4000" dirty="0">
              <a:latin typeface="Verdana"/>
              <a:cs typeface="Verdana"/>
            </a:endParaRPr>
          </a:p>
          <a:p>
            <a:pPr algn="l">
              <a:lnSpc>
                <a:spcPct val="150000"/>
              </a:lnSpc>
              <a:defRPr sz="4900" i="1"/>
            </a:pPr>
            <a:endParaRPr sz="4000" dirty="0">
              <a:latin typeface="Verdana"/>
              <a:cs typeface="Verdana"/>
            </a:endParaRPr>
          </a:p>
          <a:p>
            <a:pPr algn="l">
              <a:lnSpc>
                <a:spcPct val="150000"/>
              </a:lnSpc>
              <a:defRPr sz="4500"/>
            </a:pPr>
            <a:endParaRPr sz="3600" dirty="0">
              <a:latin typeface="Verdana"/>
              <a:cs typeface="Verdana"/>
            </a:endParaRPr>
          </a:p>
          <a:p>
            <a:pPr marL="228600" indent="-228600" algn="l">
              <a:lnSpc>
                <a:spcPct val="150000"/>
              </a:lnSpc>
              <a:buSzPct val="100000"/>
              <a:buChar char="•"/>
              <a:defRPr sz="4500"/>
            </a:pPr>
            <a:r>
              <a:rPr sz="3600" dirty="0">
                <a:latin typeface="Verdana"/>
                <a:cs typeface="Verdana"/>
              </a:rPr>
              <a:t>Physical restrictions</a:t>
            </a:r>
          </a:p>
          <a:p>
            <a:pPr marL="571500" lvl="1" indent="-228600" algn="l">
              <a:lnSpc>
                <a:spcPct val="150000"/>
              </a:lnSpc>
              <a:buSzPct val="100000"/>
              <a:buChar char="-"/>
              <a:defRPr sz="4500"/>
            </a:pPr>
            <a:r>
              <a:rPr sz="3600" dirty="0">
                <a:latin typeface="Verdana"/>
                <a:cs typeface="Verdana"/>
              </a:rPr>
              <a:t>aperture, focal length, mirror size</a:t>
            </a:r>
          </a:p>
        </p:txBody>
      </p:sp>
      <p:grpSp>
        <p:nvGrpSpPr>
          <p:cNvPr id="704" name="Group 704"/>
          <p:cNvGrpSpPr/>
          <p:nvPr/>
        </p:nvGrpSpPr>
        <p:grpSpPr>
          <a:xfrm>
            <a:off x="1493880" y="4374581"/>
            <a:ext cx="2923512" cy="2923512"/>
            <a:chOff x="0" y="0"/>
            <a:chExt cx="2923511" cy="2923511"/>
          </a:xfrm>
        </p:grpSpPr>
        <p:pic>
          <p:nvPicPr>
            <p:cNvPr id="703" name="latest_512_0193.jpg"/>
            <p:cNvPicPr>
              <a:picLocks noChangeAspect="1"/>
            </p:cNvPicPr>
            <p:nvPr/>
          </p:nvPicPr>
          <p:blipFill>
            <a:blip r:embed="rId4">
              <a:extLst/>
            </a:blip>
            <a:stretch>
              <a:fillRect/>
            </a:stretch>
          </p:blipFill>
          <p:spPr>
            <a:xfrm>
              <a:off x="50800" y="50800"/>
              <a:ext cx="2821912" cy="2821912"/>
            </a:xfrm>
            <a:prstGeom prst="rect">
              <a:avLst/>
            </a:prstGeom>
            <a:ln>
              <a:noFill/>
            </a:ln>
            <a:effectLst/>
          </p:spPr>
        </p:pic>
        <p:pic>
          <p:nvPicPr>
            <p:cNvPr id="702" name="Picture 701"/>
            <p:cNvPicPr>
              <a:picLocks/>
            </p:cNvPicPr>
            <p:nvPr/>
          </p:nvPicPr>
          <p:blipFill>
            <a:blip r:embed="rId5">
              <a:extLst/>
            </a:blip>
            <a:stretch>
              <a:fillRect/>
            </a:stretch>
          </p:blipFill>
          <p:spPr>
            <a:xfrm>
              <a:off x="0" y="0"/>
              <a:ext cx="2923512" cy="2923512"/>
            </a:xfrm>
            <a:prstGeom prst="rect">
              <a:avLst/>
            </a:prstGeom>
            <a:effectLst/>
          </p:spPr>
        </p:pic>
      </p:grpSp>
      <p:grpSp>
        <p:nvGrpSpPr>
          <p:cNvPr id="707" name="Group 707"/>
          <p:cNvGrpSpPr/>
          <p:nvPr/>
        </p:nvGrpSpPr>
        <p:grpSpPr>
          <a:xfrm>
            <a:off x="5040644" y="4374581"/>
            <a:ext cx="2923512" cy="2923512"/>
            <a:chOff x="0" y="0"/>
            <a:chExt cx="2923511" cy="2923511"/>
          </a:xfrm>
        </p:grpSpPr>
        <p:pic>
          <p:nvPicPr>
            <p:cNvPr id="706" name="latest_512_0171.jpg"/>
            <p:cNvPicPr>
              <a:picLocks noChangeAspect="1"/>
            </p:cNvPicPr>
            <p:nvPr/>
          </p:nvPicPr>
          <p:blipFill>
            <a:blip r:embed="rId6">
              <a:extLst/>
            </a:blip>
            <a:stretch>
              <a:fillRect/>
            </a:stretch>
          </p:blipFill>
          <p:spPr>
            <a:xfrm>
              <a:off x="50800" y="50800"/>
              <a:ext cx="2821912" cy="2821912"/>
            </a:xfrm>
            <a:prstGeom prst="rect">
              <a:avLst/>
            </a:prstGeom>
            <a:ln>
              <a:noFill/>
            </a:ln>
            <a:effectLst/>
          </p:spPr>
        </p:pic>
        <p:pic>
          <p:nvPicPr>
            <p:cNvPr id="705" name="Picture 704"/>
            <p:cNvPicPr>
              <a:picLocks/>
            </p:cNvPicPr>
            <p:nvPr/>
          </p:nvPicPr>
          <p:blipFill>
            <a:blip r:embed="rId5">
              <a:extLst/>
            </a:blip>
            <a:stretch>
              <a:fillRect/>
            </a:stretch>
          </p:blipFill>
          <p:spPr>
            <a:xfrm>
              <a:off x="0" y="0"/>
              <a:ext cx="2923512" cy="2923512"/>
            </a:xfrm>
            <a:prstGeom prst="rect">
              <a:avLst/>
            </a:prstGeom>
            <a:effectLst/>
          </p:spPr>
        </p:pic>
      </p:grpSp>
      <p:grpSp>
        <p:nvGrpSpPr>
          <p:cNvPr id="710" name="Group 710"/>
          <p:cNvGrpSpPr/>
          <p:nvPr/>
        </p:nvGrpSpPr>
        <p:grpSpPr>
          <a:xfrm>
            <a:off x="8587408" y="4374581"/>
            <a:ext cx="2923512" cy="2923512"/>
            <a:chOff x="0" y="0"/>
            <a:chExt cx="2923511" cy="2923511"/>
          </a:xfrm>
        </p:grpSpPr>
        <p:pic>
          <p:nvPicPr>
            <p:cNvPr id="709" name="latest_512_0304.jpg"/>
            <p:cNvPicPr>
              <a:picLocks noChangeAspect="1"/>
            </p:cNvPicPr>
            <p:nvPr/>
          </p:nvPicPr>
          <p:blipFill>
            <a:blip r:embed="rId7">
              <a:extLst/>
            </a:blip>
            <a:stretch>
              <a:fillRect/>
            </a:stretch>
          </p:blipFill>
          <p:spPr>
            <a:xfrm>
              <a:off x="50800" y="50800"/>
              <a:ext cx="2821912" cy="2821912"/>
            </a:xfrm>
            <a:prstGeom prst="rect">
              <a:avLst/>
            </a:prstGeom>
            <a:ln>
              <a:noFill/>
            </a:ln>
            <a:effectLst/>
          </p:spPr>
        </p:pic>
        <p:pic>
          <p:nvPicPr>
            <p:cNvPr id="708" name="Picture 707"/>
            <p:cNvPicPr>
              <a:picLocks/>
            </p:cNvPicPr>
            <p:nvPr/>
          </p:nvPicPr>
          <p:blipFill>
            <a:blip r:embed="rId5">
              <a:extLst/>
            </a:blip>
            <a:stretch>
              <a:fillRect/>
            </a:stretch>
          </p:blipFill>
          <p:spPr>
            <a:xfrm>
              <a:off x="0" y="0"/>
              <a:ext cx="2923512" cy="2923512"/>
            </a:xfrm>
            <a:prstGeom prst="rect">
              <a:avLst/>
            </a:prstGeom>
            <a:effectLst/>
          </p:spPr>
        </p:pic>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714" name="Shape 714"/>
          <p:cNvSpPr>
            <a:spLocks noGrp="1"/>
          </p:cNvSpPr>
          <p:nvPr>
            <p:ph type="title"/>
          </p:nvPr>
        </p:nvSpPr>
        <p:spPr>
          <a:xfrm>
            <a:off x="-18290" y="-195861"/>
            <a:ext cx="13092180" cy="2438401"/>
          </a:xfrm>
          <a:prstGeom prst="rect">
            <a:avLst/>
          </a:prstGeom>
        </p:spPr>
        <p:txBody>
          <a:bodyPr anchor="ctr"/>
          <a:lstStyle>
            <a:lvl1pPr>
              <a:defRPr sz="6500"/>
            </a:lvl1pPr>
          </a:lstStyle>
          <a:p>
            <a:r>
              <a:rPr sz="5400" dirty="0">
                <a:latin typeface="Verdana"/>
                <a:cs typeface="Verdana"/>
              </a:rPr>
              <a:t>optimal euv imager bandpasses</a:t>
            </a:r>
          </a:p>
        </p:txBody>
      </p:sp>
      <p:sp>
        <p:nvSpPr>
          <p:cNvPr id="715" name="Shape 715"/>
          <p:cNvSpPr/>
          <p:nvPr/>
        </p:nvSpPr>
        <p:spPr>
          <a:xfrm>
            <a:off x="495228" y="2467202"/>
            <a:ext cx="12014344" cy="65802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sz="5000">
                <a:latin typeface="Gill Sans SemiBold"/>
                <a:ea typeface="Gill Sans SemiBold"/>
                <a:cs typeface="Gill Sans SemiBold"/>
                <a:sym typeface="Gill Sans SemiBold"/>
              </a:defRPr>
            </a:pPr>
            <a:r>
              <a:rPr sz="4400" dirty="0">
                <a:latin typeface="Verdana"/>
                <a:cs typeface="Verdana"/>
              </a:rPr>
              <a:t>30.4 nm </a:t>
            </a:r>
            <a:r>
              <a:rPr sz="4400" dirty="0">
                <a:latin typeface="Verdana"/>
                <a:cs typeface="Verdana"/>
                <a:sym typeface="Gill Sans Light"/>
              </a:rPr>
              <a:t>bandpass</a:t>
            </a:r>
          </a:p>
          <a:p>
            <a:pPr>
              <a:lnSpc>
                <a:spcPct val="120000"/>
              </a:lnSpc>
              <a:defRPr sz="5000"/>
            </a:pPr>
            <a:endParaRPr sz="4400" dirty="0">
              <a:latin typeface="Verdana"/>
              <a:cs typeface="Verdana"/>
              <a:sym typeface="Gill Sans Light"/>
            </a:endParaRPr>
          </a:p>
          <a:p>
            <a:pPr>
              <a:lnSpc>
                <a:spcPct val="120000"/>
              </a:lnSpc>
              <a:defRPr sz="5000"/>
            </a:pPr>
            <a:endParaRPr sz="4400" dirty="0">
              <a:latin typeface="Verdana"/>
              <a:cs typeface="Verdana"/>
              <a:sym typeface="Gill Sans Light"/>
            </a:endParaRPr>
          </a:p>
          <a:p>
            <a:pPr marL="571500" lvl="1" indent="-228600" algn="l">
              <a:lnSpc>
                <a:spcPct val="120000"/>
              </a:lnSpc>
              <a:buSzPct val="100000"/>
              <a:buChar char="•"/>
              <a:defRPr sz="5000"/>
            </a:pPr>
            <a:r>
              <a:rPr lang="en-US" sz="4400" dirty="0" smtClean="0">
                <a:latin typeface="Verdana"/>
                <a:cs typeface="Verdana"/>
              </a:rPr>
              <a:t>Filaments &amp; prominences</a:t>
            </a:r>
          </a:p>
          <a:p>
            <a:pPr marL="571500" lvl="1" indent="-228600" algn="l">
              <a:lnSpc>
                <a:spcPct val="120000"/>
              </a:lnSpc>
              <a:buSzPct val="100000"/>
              <a:buChar char="•"/>
              <a:defRPr sz="5000"/>
            </a:pPr>
            <a:r>
              <a:rPr lang="en-US" sz="4400" dirty="0" smtClean="0">
                <a:latin typeface="Verdana"/>
                <a:cs typeface="Verdana"/>
              </a:rPr>
              <a:t>Lower</a:t>
            </a:r>
            <a:r>
              <a:rPr sz="4400" dirty="0" smtClean="0">
                <a:latin typeface="Verdana"/>
                <a:cs typeface="Verdana"/>
              </a:rPr>
              <a:t> </a:t>
            </a:r>
            <a:r>
              <a:rPr sz="4400" dirty="0">
                <a:latin typeface="Verdana"/>
                <a:cs typeface="Verdana"/>
              </a:rPr>
              <a:t>coronal </a:t>
            </a:r>
            <a:r>
              <a:rPr sz="4400" dirty="0" smtClean="0">
                <a:latin typeface="Verdana"/>
                <a:cs typeface="Verdana"/>
              </a:rPr>
              <a:t>hole</a:t>
            </a:r>
            <a:r>
              <a:rPr lang="en-US" sz="4400" dirty="0">
                <a:latin typeface="Verdana"/>
                <a:cs typeface="Verdana"/>
              </a:rPr>
              <a:t> </a:t>
            </a:r>
            <a:r>
              <a:rPr lang="en-US" sz="4400" dirty="0" smtClean="0">
                <a:latin typeface="Verdana"/>
                <a:cs typeface="Verdana"/>
              </a:rPr>
              <a:t>&amp; active region contrast</a:t>
            </a:r>
            <a:r>
              <a:rPr sz="4400" dirty="0" smtClean="0">
                <a:latin typeface="Verdana"/>
                <a:cs typeface="Verdana"/>
              </a:rPr>
              <a:t>. </a:t>
            </a:r>
            <a:endParaRPr sz="4400" dirty="0">
              <a:latin typeface="Verdana"/>
              <a:cs typeface="Verdana"/>
            </a:endParaRPr>
          </a:p>
          <a:p>
            <a:pPr algn="l">
              <a:lnSpc>
                <a:spcPct val="120000"/>
              </a:lnSpc>
              <a:defRPr sz="5000"/>
            </a:pPr>
            <a:endParaRPr sz="4400" dirty="0">
              <a:latin typeface="Verdana"/>
              <a:cs typeface="Verdana"/>
            </a:endParaRPr>
          </a:p>
          <a:p>
            <a:pPr algn="l">
              <a:lnSpc>
                <a:spcPct val="120000"/>
              </a:lnSpc>
              <a:defRPr sz="5000"/>
            </a:pPr>
            <a:endParaRPr sz="4400" dirty="0">
              <a:latin typeface="Verdana"/>
              <a:cs typeface="Verdana"/>
            </a:endParaRPr>
          </a:p>
        </p:txBody>
      </p:sp>
      <p:grpSp>
        <p:nvGrpSpPr>
          <p:cNvPr id="718" name="Group 718"/>
          <p:cNvGrpSpPr/>
          <p:nvPr/>
        </p:nvGrpSpPr>
        <p:grpSpPr>
          <a:xfrm>
            <a:off x="9621111" y="1992644"/>
            <a:ext cx="2923512" cy="2923512"/>
            <a:chOff x="0" y="0"/>
            <a:chExt cx="2923511" cy="2923511"/>
          </a:xfrm>
        </p:grpSpPr>
        <p:pic>
          <p:nvPicPr>
            <p:cNvPr id="717" name="latest_512_0304.jpg"/>
            <p:cNvPicPr>
              <a:picLocks noChangeAspect="1"/>
            </p:cNvPicPr>
            <p:nvPr/>
          </p:nvPicPr>
          <p:blipFill>
            <a:blip r:embed="rId4">
              <a:extLst/>
            </a:blip>
            <a:stretch>
              <a:fillRect/>
            </a:stretch>
          </p:blipFill>
          <p:spPr>
            <a:xfrm>
              <a:off x="50800" y="50800"/>
              <a:ext cx="2821912" cy="2821912"/>
            </a:xfrm>
            <a:prstGeom prst="rect">
              <a:avLst/>
            </a:prstGeom>
            <a:ln>
              <a:noFill/>
            </a:ln>
            <a:effectLst/>
          </p:spPr>
        </p:pic>
        <p:pic>
          <p:nvPicPr>
            <p:cNvPr id="716" name="Picture 715"/>
            <p:cNvPicPr>
              <a:picLocks/>
            </p:cNvPicPr>
            <p:nvPr/>
          </p:nvPicPr>
          <p:blipFill>
            <a:blip r:embed="rId5">
              <a:extLst/>
            </a:blip>
            <a:stretch>
              <a:fillRect/>
            </a:stretch>
          </p:blipFill>
          <p:spPr>
            <a:xfrm>
              <a:off x="0" y="0"/>
              <a:ext cx="2923512" cy="2923512"/>
            </a:xfrm>
            <a:prstGeom prst="rect">
              <a:avLst/>
            </a:prstGeom>
            <a:effectLst/>
          </p:spPr>
        </p:pic>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730" name="Shape 730"/>
          <p:cNvSpPr>
            <a:spLocks noGrp="1"/>
          </p:cNvSpPr>
          <p:nvPr>
            <p:ph type="title"/>
          </p:nvPr>
        </p:nvSpPr>
        <p:spPr>
          <a:xfrm>
            <a:off x="-119890" y="-195861"/>
            <a:ext cx="13092180" cy="2438401"/>
          </a:xfrm>
          <a:prstGeom prst="rect">
            <a:avLst/>
          </a:prstGeom>
        </p:spPr>
        <p:txBody>
          <a:bodyPr anchor="ctr"/>
          <a:lstStyle>
            <a:lvl1pPr>
              <a:defRPr sz="6500"/>
            </a:lvl1pPr>
          </a:lstStyle>
          <a:p>
            <a:r>
              <a:rPr sz="5400" dirty="0">
                <a:latin typeface="Verdana"/>
                <a:cs typeface="Verdana"/>
              </a:rPr>
              <a:t>optimal euv imager bandpasses</a:t>
            </a:r>
          </a:p>
        </p:txBody>
      </p:sp>
      <p:sp>
        <p:nvSpPr>
          <p:cNvPr id="731" name="Shape 731"/>
          <p:cNvSpPr/>
          <p:nvPr/>
        </p:nvSpPr>
        <p:spPr>
          <a:xfrm>
            <a:off x="495228" y="2467202"/>
            <a:ext cx="12014344" cy="65802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sz="5000">
                <a:latin typeface="Gill Sans SemiBold"/>
                <a:ea typeface="Gill Sans SemiBold"/>
                <a:cs typeface="Gill Sans SemiBold"/>
                <a:sym typeface="Gill Sans SemiBold"/>
              </a:defRPr>
            </a:pPr>
            <a:r>
              <a:rPr sz="4400" dirty="0">
                <a:latin typeface="Verdana"/>
                <a:cs typeface="Verdana"/>
              </a:rPr>
              <a:t>17 nm </a:t>
            </a:r>
            <a:r>
              <a:rPr sz="4400" dirty="0">
                <a:latin typeface="Verdana"/>
                <a:cs typeface="Verdana"/>
                <a:sym typeface="Gill Sans Light"/>
              </a:rPr>
              <a:t>bandpass</a:t>
            </a:r>
          </a:p>
          <a:p>
            <a:pPr>
              <a:lnSpc>
                <a:spcPct val="120000"/>
              </a:lnSpc>
              <a:defRPr sz="5000"/>
            </a:pPr>
            <a:endParaRPr sz="4400" dirty="0">
              <a:latin typeface="Verdana"/>
              <a:cs typeface="Verdana"/>
              <a:sym typeface="Gill Sans Light"/>
            </a:endParaRPr>
          </a:p>
          <a:p>
            <a:pPr marL="571500" lvl="1" indent="-228600" algn="l">
              <a:lnSpc>
                <a:spcPct val="120000"/>
              </a:lnSpc>
              <a:buSzPct val="100000"/>
              <a:buChar char="•"/>
              <a:defRPr sz="5000"/>
            </a:pPr>
            <a:r>
              <a:rPr lang="en-US" sz="4400" dirty="0">
                <a:latin typeface="Verdana"/>
                <a:cs typeface="Verdana"/>
              </a:rPr>
              <a:t>C</a:t>
            </a:r>
            <a:r>
              <a:rPr sz="4400" dirty="0" smtClean="0">
                <a:latin typeface="Verdana"/>
                <a:cs typeface="Verdana"/>
              </a:rPr>
              <a:t>ontains </a:t>
            </a:r>
            <a:r>
              <a:rPr sz="4400" dirty="0">
                <a:latin typeface="Verdana"/>
                <a:cs typeface="Verdana"/>
              </a:rPr>
              <a:t>Fe IX, X and XI</a:t>
            </a:r>
          </a:p>
          <a:p>
            <a:pPr marL="571500" lvl="1" indent="-228600" algn="l">
              <a:lnSpc>
                <a:spcPct val="120000"/>
              </a:lnSpc>
              <a:buSzPct val="100000"/>
              <a:buChar char="•"/>
              <a:defRPr sz="5000"/>
            </a:pPr>
            <a:r>
              <a:rPr lang="en-US" sz="4400" b="1" i="1" dirty="0">
                <a:latin typeface="Verdana"/>
                <a:cs typeface="Verdana"/>
              </a:rPr>
              <a:t>S</a:t>
            </a:r>
            <a:r>
              <a:rPr sz="4400" b="1" i="1" dirty="0" smtClean="0">
                <a:latin typeface="Verdana"/>
                <a:cs typeface="Verdana"/>
              </a:rPr>
              <a:t>trong </a:t>
            </a:r>
            <a:r>
              <a:rPr sz="4400" b="1" i="1" dirty="0">
                <a:latin typeface="Verdana"/>
                <a:cs typeface="Verdana"/>
              </a:rPr>
              <a:t>flux </a:t>
            </a:r>
          </a:p>
          <a:p>
            <a:pPr marL="571500" lvl="1" indent="-228600" algn="l">
              <a:lnSpc>
                <a:spcPct val="120000"/>
              </a:lnSpc>
              <a:buSzPct val="100000"/>
              <a:buChar char="•"/>
              <a:defRPr sz="5000"/>
            </a:pPr>
            <a:r>
              <a:rPr lang="en-US" sz="4400" dirty="0">
                <a:latin typeface="Verdana"/>
                <a:cs typeface="Verdana"/>
              </a:rPr>
              <a:t>H</a:t>
            </a:r>
            <a:r>
              <a:rPr sz="4400" dirty="0" smtClean="0">
                <a:latin typeface="Verdana"/>
                <a:cs typeface="Verdana"/>
              </a:rPr>
              <a:t>omogenous </a:t>
            </a:r>
            <a:r>
              <a:rPr sz="4400" dirty="0">
                <a:latin typeface="Verdana"/>
                <a:cs typeface="Verdana"/>
              </a:rPr>
              <a:t>temperature response peaking at 1 MK</a:t>
            </a:r>
            <a:r>
              <a:rPr sz="4400" dirty="0" smtClean="0">
                <a:latin typeface="Verdana"/>
                <a:cs typeface="Verdana"/>
              </a:rPr>
              <a:t>.</a:t>
            </a:r>
            <a:endParaRPr lang="en-US" sz="4400" dirty="0" smtClean="0">
              <a:latin typeface="Verdana"/>
              <a:cs typeface="Verdana"/>
            </a:endParaRPr>
          </a:p>
          <a:p>
            <a:pPr marL="571500" lvl="1" indent="-228600" algn="l">
              <a:lnSpc>
                <a:spcPct val="120000"/>
              </a:lnSpc>
              <a:buSzPct val="100000"/>
              <a:buChar char="•"/>
              <a:defRPr sz="5000"/>
            </a:pPr>
            <a:r>
              <a:rPr lang="en-US" sz="4400" dirty="0" smtClean="0">
                <a:latin typeface="Verdana"/>
                <a:cs typeface="Verdana"/>
              </a:rPr>
              <a:t>Coronal holes, dimmings, waves, eruptions*    *lower contrast</a:t>
            </a:r>
            <a:endParaRPr sz="4400" dirty="0">
              <a:latin typeface="Verdana"/>
              <a:cs typeface="Verdana"/>
            </a:endParaRPr>
          </a:p>
        </p:txBody>
      </p:sp>
      <p:grpSp>
        <p:nvGrpSpPr>
          <p:cNvPr id="734" name="Group 734"/>
          <p:cNvGrpSpPr/>
          <p:nvPr/>
        </p:nvGrpSpPr>
        <p:grpSpPr>
          <a:xfrm>
            <a:off x="9612645" y="1992644"/>
            <a:ext cx="2923512" cy="2923512"/>
            <a:chOff x="0" y="0"/>
            <a:chExt cx="2923511" cy="2923511"/>
          </a:xfrm>
        </p:grpSpPr>
        <p:pic>
          <p:nvPicPr>
            <p:cNvPr id="733" name="latest_512_0171.jpg"/>
            <p:cNvPicPr>
              <a:picLocks noChangeAspect="1"/>
            </p:cNvPicPr>
            <p:nvPr/>
          </p:nvPicPr>
          <p:blipFill>
            <a:blip r:embed="rId4">
              <a:extLst/>
            </a:blip>
            <a:stretch>
              <a:fillRect/>
            </a:stretch>
          </p:blipFill>
          <p:spPr>
            <a:xfrm>
              <a:off x="50800" y="50800"/>
              <a:ext cx="2821912" cy="2821912"/>
            </a:xfrm>
            <a:prstGeom prst="rect">
              <a:avLst/>
            </a:prstGeom>
            <a:ln>
              <a:noFill/>
            </a:ln>
            <a:effectLst/>
          </p:spPr>
        </p:pic>
        <p:pic>
          <p:nvPicPr>
            <p:cNvPr id="732" name="Picture 731"/>
            <p:cNvPicPr>
              <a:picLocks/>
            </p:cNvPicPr>
            <p:nvPr/>
          </p:nvPicPr>
          <p:blipFill>
            <a:blip r:embed="rId5">
              <a:extLst/>
            </a:blip>
            <a:stretch>
              <a:fillRect/>
            </a:stretch>
          </p:blipFill>
          <p:spPr>
            <a:xfrm>
              <a:off x="0" y="0"/>
              <a:ext cx="2923512" cy="2923512"/>
            </a:xfrm>
            <a:prstGeom prst="rect">
              <a:avLst/>
            </a:prstGeom>
            <a:effectLst/>
          </p:spPr>
        </p:pic>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722" name="Shape 722"/>
          <p:cNvSpPr>
            <a:spLocks noGrp="1"/>
          </p:cNvSpPr>
          <p:nvPr>
            <p:ph type="title"/>
          </p:nvPr>
        </p:nvSpPr>
        <p:spPr>
          <a:xfrm>
            <a:off x="-246890" y="-195861"/>
            <a:ext cx="13092180" cy="2438401"/>
          </a:xfrm>
          <a:prstGeom prst="rect">
            <a:avLst/>
          </a:prstGeom>
        </p:spPr>
        <p:txBody>
          <a:bodyPr anchor="ctr"/>
          <a:lstStyle>
            <a:lvl1pPr>
              <a:defRPr sz="6500"/>
            </a:lvl1pPr>
          </a:lstStyle>
          <a:p>
            <a:r>
              <a:rPr sz="5400">
                <a:latin typeface="Verdana"/>
                <a:cs typeface="Verdana"/>
              </a:rPr>
              <a:t>optimal euv imager bandpasses</a:t>
            </a:r>
          </a:p>
        </p:txBody>
      </p:sp>
      <p:sp>
        <p:nvSpPr>
          <p:cNvPr id="723" name="Shape 723"/>
          <p:cNvSpPr/>
          <p:nvPr/>
        </p:nvSpPr>
        <p:spPr>
          <a:xfrm>
            <a:off x="495228" y="2135831"/>
            <a:ext cx="12014344" cy="72430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lnSpc>
                <a:spcPct val="120000"/>
              </a:lnSpc>
              <a:defRPr sz="5000"/>
            </a:pPr>
            <a:r>
              <a:rPr sz="4400" dirty="0">
                <a:latin typeface="Verdana"/>
                <a:ea typeface="Gill Sans SemiBold"/>
                <a:cs typeface="Verdana"/>
                <a:sym typeface="Gill Sans SemiBold"/>
              </a:rPr>
              <a:t>19.5 nm</a:t>
            </a:r>
            <a:r>
              <a:rPr sz="4400" dirty="0">
                <a:latin typeface="Verdana"/>
                <a:cs typeface="Verdana"/>
              </a:rPr>
              <a:t> bandpass</a:t>
            </a:r>
          </a:p>
          <a:p>
            <a:pPr>
              <a:lnSpc>
                <a:spcPct val="120000"/>
              </a:lnSpc>
              <a:defRPr sz="5000"/>
            </a:pPr>
            <a:endParaRPr sz="4400" dirty="0">
              <a:latin typeface="Verdana"/>
              <a:cs typeface="Verdana"/>
            </a:endParaRPr>
          </a:p>
          <a:p>
            <a:pPr marL="772885" lvl="1" indent="-228600" algn="l">
              <a:lnSpc>
                <a:spcPct val="120000"/>
              </a:lnSpc>
              <a:buSzPct val="100000"/>
              <a:buChar char="•"/>
              <a:defRPr sz="5000"/>
            </a:pPr>
            <a:r>
              <a:rPr lang="en-US" sz="4400" dirty="0">
                <a:latin typeface="Verdana"/>
                <a:cs typeface="Verdana"/>
              </a:rPr>
              <a:t>C</a:t>
            </a:r>
            <a:r>
              <a:rPr sz="4400" dirty="0" smtClean="0">
                <a:latin typeface="Verdana"/>
                <a:cs typeface="Verdana"/>
              </a:rPr>
              <a:t>entered </a:t>
            </a:r>
            <a:r>
              <a:rPr sz="4400" dirty="0">
                <a:latin typeface="Verdana"/>
                <a:cs typeface="Verdana"/>
              </a:rPr>
              <a:t>on Fe XII</a:t>
            </a:r>
          </a:p>
          <a:p>
            <a:pPr marL="772885" lvl="1" indent="-228600" algn="l">
              <a:lnSpc>
                <a:spcPct val="120000"/>
              </a:lnSpc>
              <a:buSzPct val="100000"/>
              <a:buChar char="•"/>
              <a:defRPr sz="5000"/>
            </a:pPr>
            <a:r>
              <a:rPr lang="en-US" sz="4400" dirty="0">
                <a:latin typeface="Verdana"/>
                <a:cs typeface="Verdana"/>
              </a:rPr>
              <a:t>W</a:t>
            </a:r>
            <a:r>
              <a:rPr sz="4400" dirty="0" smtClean="0">
                <a:latin typeface="Verdana"/>
                <a:cs typeface="Verdana"/>
              </a:rPr>
              <a:t>eaker </a:t>
            </a:r>
            <a:r>
              <a:rPr sz="4400" dirty="0">
                <a:latin typeface="Verdana"/>
                <a:cs typeface="Verdana"/>
              </a:rPr>
              <a:t>flux (compared to 17 nm)</a:t>
            </a:r>
          </a:p>
          <a:p>
            <a:pPr marL="772885" lvl="1" indent="-228600" algn="l">
              <a:lnSpc>
                <a:spcPct val="120000"/>
              </a:lnSpc>
              <a:buSzPct val="100000"/>
              <a:buChar char="•"/>
              <a:defRPr sz="5000"/>
            </a:pPr>
            <a:r>
              <a:rPr lang="en-US" sz="4400" dirty="0" smtClean="0">
                <a:latin typeface="Verdana"/>
                <a:cs typeface="Verdana"/>
              </a:rPr>
              <a:t>D</a:t>
            </a:r>
            <a:r>
              <a:rPr sz="4400" dirty="0" smtClean="0">
                <a:latin typeface="Verdana"/>
                <a:cs typeface="Verdana"/>
              </a:rPr>
              <a:t>immings, </a:t>
            </a:r>
            <a:r>
              <a:rPr sz="4400" dirty="0">
                <a:latin typeface="Verdana"/>
                <a:cs typeface="Verdana"/>
              </a:rPr>
              <a:t>waves and coronal holes have better contrast </a:t>
            </a:r>
          </a:p>
          <a:p>
            <a:pPr marL="772885" lvl="1" indent="-228600" algn="l">
              <a:lnSpc>
                <a:spcPct val="120000"/>
              </a:lnSpc>
              <a:buSzPct val="100000"/>
              <a:buChar char="•"/>
              <a:defRPr sz="5000"/>
            </a:pPr>
            <a:r>
              <a:rPr sz="4400" dirty="0">
                <a:latin typeface="Verdana"/>
                <a:cs typeface="Verdana"/>
              </a:rPr>
              <a:t>Solar flares brighter (</a:t>
            </a:r>
            <a:r>
              <a:rPr sz="2800" dirty="0">
                <a:latin typeface="Verdana"/>
                <a:cs typeface="Verdana"/>
              </a:rPr>
              <a:t>presence of the Fe XXIV emission line formed only within flaring plasma at </a:t>
            </a:r>
            <a:endParaRPr lang="en-US" sz="2800" dirty="0" smtClean="0">
              <a:latin typeface="Verdana"/>
              <a:cs typeface="Verdana"/>
            </a:endParaRPr>
          </a:p>
          <a:p>
            <a:pPr marL="544285" lvl="1" indent="0" algn="l">
              <a:lnSpc>
                <a:spcPct val="120000"/>
              </a:lnSpc>
              <a:buSzPct val="100000"/>
              <a:defRPr sz="5000"/>
            </a:pPr>
            <a:r>
              <a:rPr sz="2800" dirty="0" smtClean="0">
                <a:latin typeface="Verdana"/>
                <a:cs typeface="Verdana"/>
              </a:rPr>
              <a:t>T </a:t>
            </a:r>
            <a:r>
              <a:rPr sz="2800" dirty="0">
                <a:latin typeface="Verdana"/>
                <a:cs typeface="Verdana"/>
              </a:rPr>
              <a:t>&gt; 10 MK.</a:t>
            </a:r>
            <a:r>
              <a:rPr sz="4400" dirty="0">
                <a:latin typeface="Verdana"/>
                <a:cs typeface="Verdana"/>
              </a:rPr>
              <a:t>)</a:t>
            </a:r>
          </a:p>
        </p:txBody>
      </p:sp>
      <p:grpSp>
        <p:nvGrpSpPr>
          <p:cNvPr id="726" name="Group 726"/>
          <p:cNvGrpSpPr/>
          <p:nvPr/>
        </p:nvGrpSpPr>
        <p:grpSpPr>
          <a:xfrm>
            <a:off x="9621880" y="1992644"/>
            <a:ext cx="2923512" cy="2923512"/>
            <a:chOff x="0" y="0"/>
            <a:chExt cx="2923511" cy="2923511"/>
          </a:xfrm>
        </p:grpSpPr>
        <p:pic>
          <p:nvPicPr>
            <p:cNvPr id="725" name="latest_512_0193.jpg"/>
            <p:cNvPicPr>
              <a:picLocks noChangeAspect="1"/>
            </p:cNvPicPr>
            <p:nvPr/>
          </p:nvPicPr>
          <p:blipFill>
            <a:blip r:embed="rId4">
              <a:extLst/>
            </a:blip>
            <a:stretch>
              <a:fillRect/>
            </a:stretch>
          </p:blipFill>
          <p:spPr>
            <a:xfrm>
              <a:off x="50800" y="50800"/>
              <a:ext cx="2821912" cy="2821912"/>
            </a:xfrm>
            <a:prstGeom prst="rect">
              <a:avLst/>
            </a:prstGeom>
            <a:ln>
              <a:noFill/>
            </a:ln>
            <a:effectLst/>
          </p:spPr>
        </p:pic>
        <p:pic>
          <p:nvPicPr>
            <p:cNvPr id="724" name="Picture 723"/>
            <p:cNvPicPr>
              <a:picLocks/>
            </p:cNvPicPr>
            <p:nvPr/>
          </p:nvPicPr>
          <p:blipFill>
            <a:blip r:embed="rId5">
              <a:extLst/>
            </a:blip>
            <a:stretch>
              <a:fillRect/>
            </a:stretch>
          </p:blipFill>
          <p:spPr>
            <a:xfrm>
              <a:off x="0" y="0"/>
              <a:ext cx="2923512" cy="2923512"/>
            </a:xfrm>
            <a:prstGeom prst="rect">
              <a:avLst/>
            </a:prstGeom>
            <a:effectLst/>
          </p:spPr>
        </p:pic>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hape 738"/>
          <p:cNvSpPr>
            <a:spLocks noGrp="1"/>
          </p:cNvSpPr>
          <p:nvPr>
            <p:ph type="title"/>
          </p:nvPr>
        </p:nvSpPr>
        <p:spPr>
          <a:prstGeom prst="rect">
            <a:avLst/>
          </a:prstGeom>
        </p:spPr>
        <p:txBody>
          <a:bodyPr/>
          <a:lstStyle/>
          <a:p>
            <a:r>
              <a:rPr>
                <a:latin typeface="Verdana"/>
                <a:cs typeface="Verdana"/>
              </a:rPr>
              <a:t>FOV</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42" name="swap_cr_2152_2153_2154_filtered.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703912" y="78312"/>
            <a:ext cx="9596976" cy="9596976"/>
          </a:xfrm>
          <a:prstGeom prst="rect">
            <a:avLst/>
          </a:prstGeom>
          <a:ln w="12700">
            <a:miter lim="400000"/>
          </a:ln>
        </p:spPr>
      </p:pic>
    </p:spTree>
  </p:cSld>
  <p:clrMapOvr>
    <a:masterClrMapping/>
  </p:clrMapOvr>
  <p:transition xmlns:p14="http://schemas.microsoft.com/office/powerpoint/2010/mai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791" fill="hold"/>
                                        <p:tgtEl>
                                          <p:spTgt spid="7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4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Shape 762"/>
          <p:cNvSpPr>
            <a:spLocks noGrp="1"/>
          </p:cNvSpPr>
          <p:nvPr>
            <p:ph type="title"/>
          </p:nvPr>
        </p:nvSpPr>
        <p:spPr>
          <a:prstGeom prst="rect">
            <a:avLst/>
          </a:prstGeom>
        </p:spPr>
        <p:txBody>
          <a:bodyPr/>
          <a:lstStyle/>
          <a:p>
            <a:r>
              <a:rPr>
                <a:latin typeface="Verdana"/>
                <a:cs typeface="Verdana"/>
              </a:rPr>
              <a:t>Other considerations</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4" name="image4.jpeg" descr="C:\Users\mwest\Desktop\665855main1_20120706-Xflare-670.jpg"/>
          <p:cNvPicPr>
            <a:picLocks noChangeAspect="1"/>
          </p:cNvPicPr>
          <p:nvPr/>
        </p:nvPicPr>
        <p:blipFill>
          <a:blip r:embed="rId3">
            <a:extLst/>
          </a:blip>
          <a:stretch>
            <a:fillRect/>
          </a:stretch>
        </p:blipFill>
        <p:spPr>
          <a:xfrm>
            <a:off x="2943637" y="1786772"/>
            <a:ext cx="7117526" cy="4025761"/>
          </a:xfrm>
          <a:prstGeom prst="rect">
            <a:avLst/>
          </a:prstGeom>
          <a:ln w="12700">
            <a:miter lim="400000"/>
          </a:ln>
        </p:spPr>
      </p:pic>
      <p:pic>
        <p:nvPicPr>
          <p:cNvPr id="765" name="image6.png"/>
          <p:cNvPicPr>
            <a:picLocks noChangeAspect="1"/>
          </p:cNvPicPr>
          <p:nvPr/>
        </p:nvPicPr>
        <p:blipFill>
          <a:blip r:embed="rId4">
            <a:extLst/>
          </a:blip>
          <a:stretch>
            <a:fillRect/>
          </a:stretch>
        </p:blipFill>
        <p:spPr>
          <a:xfrm>
            <a:off x="2897444" y="6066036"/>
            <a:ext cx="7209912" cy="3323118"/>
          </a:xfrm>
          <a:prstGeom prst="rect">
            <a:avLst/>
          </a:prstGeom>
          <a:ln w="12700">
            <a:miter lim="400000"/>
          </a:ln>
        </p:spPr>
      </p:pic>
      <p:sp>
        <p:nvSpPr>
          <p:cNvPr id="766" name="Shape 766"/>
          <p:cNvSpPr/>
          <p:nvPr/>
        </p:nvSpPr>
        <p:spPr>
          <a:xfrm>
            <a:off x="8050279" y="8556714"/>
            <a:ext cx="1855059" cy="8252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defRPr>
            </a:lvl1pPr>
          </a:lstStyle>
          <a:p>
            <a:r>
              <a:rPr>
                <a:latin typeface="Verdana"/>
                <a:cs typeface="Verdana"/>
              </a:rPr>
              <a:t>CMOS</a:t>
            </a:r>
          </a:p>
        </p:txBody>
      </p:sp>
      <p:sp>
        <p:nvSpPr>
          <p:cNvPr id="767" name="Shape 767"/>
          <p:cNvSpPr/>
          <p:nvPr/>
        </p:nvSpPr>
        <p:spPr>
          <a:xfrm>
            <a:off x="8169225" y="5042287"/>
            <a:ext cx="1269754"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rPr>
                <a:latin typeface="Verdana"/>
                <a:cs typeface="Verdana"/>
              </a:rPr>
              <a:t>CCD</a:t>
            </a:r>
          </a:p>
        </p:txBody>
      </p:sp>
      <p:sp>
        <p:nvSpPr>
          <p:cNvPr id="768" name="Shape 768"/>
          <p:cNvSpPr>
            <a:spLocks noGrp="1"/>
          </p:cNvSpPr>
          <p:nvPr>
            <p:ph type="title"/>
          </p:nvPr>
        </p:nvSpPr>
        <p:spPr>
          <a:xfrm>
            <a:off x="355599" y="-314017"/>
            <a:ext cx="12293601" cy="2438401"/>
          </a:xfrm>
          <a:prstGeom prst="rect">
            <a:avLst/>
          </a:prstGeom>
        </p:spPr>
        <p:txBody>
          <a:bodyPr anchor="ctr"/>
          <a:lstStyle/>
          <a:p>
            <a:r>
              <a:rPr lang="en-US" sz="6000" dirty="0" smtClean="0">
                <a:latin typeface="Verdana"/>
                <a:cs typeface="Verdana"/>
              </a:rPr>
              <a:t>Type of detector - blooming</a:t>
            </a:r>
            <a:endParaRPr sz="6000" dirty="0">
              <a:latin typeface="Verdana"/>
              <a:cs typeface="Verdan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a:spLocks noGrp="1"/>
          </p:cNvSpPr>
          <p:nvPr>
            <p:ph type="title"/>
          </p:nvPr>
        </p:nvSpPr>
        <p:spPr>
          <a:xfrm>
            <a:off x="355600" y="3441700"/>
            <a:ext cx="12293600" cy="2438400"/>
          </a:xfrm>
          <a:prstGeom prst="rect">
            <a:avLst/>
          </a:prstGeom>
        </p:spPr>
        <p:txBody>
          <a:bodyPr/>
          <a:lstStyle/>
          <a:p>
            <a:r>
              <a:rPr lang="en-US" dirty="0" smtClean="0">
                <a:latin typeface="Verdana"/>
                <a:cs typeface="Verdana"/>
              </a:rPr>
              <a:t>Current EUV Instrumentation</a:t>
            </a:r>
            <a:endParaRPr dirty="0">
              <a:latin typeface="Verdana"/>
              <a:cs typeface="Verdana"/>
            </a:endParaRPr>
          </a:p>
        </p:txBody>
      </p:sp>
    </p:spTree>
    <p:extLst>
      <p:ext uri="{BB962C8B-B14F-4D97-AF65-F5344CB8AC3E}">
        <p14:creationId xmlns:p14="http://schemas.microsoft.com/office/powerpoint/2010/main" val="7052478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Shape 784"/>
          <p:cNvSpPr>
            <a:spLocks noGrp="1"/>
          </p:cNvSpPr>
          <p:nvPr>
            <p:ph type="title"/>
          </p:nvPr>
        </p:nvSpPr>
        <p:spPr>
          <a:prstGeom prst="rect">
            <a:avLst/>
          </a:prstGeom>
        </p:spPr>
        <p:txBody>
          <a:bodyPr/>
          <a:lstStyle/>
          <a:p>
            <a:r>
              <a:rPr lang="en-US" dirty="0" smtClean="0">
                <a:latin typeface="Verdana"/>
                <a:cs typeface="Verdana"/>
              </a:rPr>
              <a:t>Imager characteristics</a:t>
            </a:r>
            <a:endParaRPr dirty="0">
              <a:latin typeface="Verdana"/>
              <a:cs typeface="Verdana"/>
            </a:endParaRPr>
          </a:p>
        </p:txBody>
      </p:sp>
      <p:graphicFrame>
        <p:nvGraphicFramePr>
          <p:cNvPr id="2" name="Table 1"/>
          <p:cNvGraphicFramePr>
            <a:graphicFrameLocks noGrp="1"/>
          </p:cNvGraphicFramePr>
          <p:nvPr>
            <p:extLst>
              <p:ext uri="{D42A27DB-BD31-4B8C-83A1-F6EECF244321}">
                <p14:modId xmlns:p14="http://schemas.microsoft.com/office/powerpoint/2010/main" val="990266553"/>
              </p:ext>
            </p:extLst>
          </p:nvPr>
        </p:nvGraphicFramePr>
        <p:xfrm>
          <a:off x="203200" y="2794000"/>
          <a:ext cx="12649200" cy="5120640"/>
        </p:xfrm>
        <a:graphic>
          <a:graphicData uri="http://schemas.openxmlformats.org/drawingml/2006/table">
            <a:tbl>
              <a:tblPr firstRow="1" bandRow="1">
                <a:tableStyleId>{5940675A-B579-460E-94D1-54222C63F5DA}</a:tableStyleId>
              </a:tblPr>
              <a:tblGrid>
                <a:gridCol w="3057762"/>
                <a:gridCol w="5375038"/>
                <a:gridCol w="4216400"/>
              </a:tblGrid>
              <a:tr h="370840">
                <a:tc>
                  <a:txBody>
                    <a:bodyPr/>
                    <a:lstStyle/>
                    <a:p>
                      <a:endParaRPr lang="en-US" sz="3600" dirty="0">
                        <a:latin typeface="Verdana"/>
                        <a:cs typeface="Verdana"/>
                      </a:endParaRPr>
                    </a:p>
                  </a:txBody>
                  <a:tcPr/>
                </a:tc>
                <a:tc>
                  <a:txBody>
                    <a:bodyPr/>
                    <a:lstStyle/>
                    <a:p>
                      <a:r>
                        <a:rPr lang="en-US" sz="3600" b="1" dirty="0" smtClean="0">
                          <a:latin typeface="Verdana"/>
                          <a:cs typeface="Verdana"/>
                        </a:rPr>
                        <a:t>L5</a:t>
                      </a:r>
                      <a:endParaRPr lang="en-US" sz="3600" b="1" dirty="0">
                        <a:latin typeface="Verdana"/>
                        <a:cs typeface="Verdana"/>
                      </a:endParaRPr>
                    </a:p>
                  </a:txBody>
                  <a:tcPr/>
                </a:tc>
                <a:tc>
                  <a:txBody>
                    <a:bodyPr/>
                    <a:lstStyle/>
                    <a:p>
                      <a:r>
                        <a:rPr lang="en-US" sz="3600" b="1" dirty="0" smtClean="0">
                          <a:latin typeface="Verdana"/>
                          <a:cs typeface="Verdana"/>
                        </a:rPr>
                        <a:t>L1</a:t>
                      </a:r>
                      <a:endParaRPr lang="en-US" sz="3600" b="1" dirty="0">
                        <a:latin typeface="Verdana"/>
                        <a:cs typeface="Verdana"/>
                      </a:endParaRPr>
                    </a:p>
                  </a:txBody>
                  <a:tcPr/>
                </a:tc>
              </a:tr>
              <a:tr h="370840">
                <a:tc>
                  <a:txBody>
                    <a:bodyPr/>
                    <a:lstStyle/>
                    <a:p>
                      <a:r>
                        <a:rPr lang="en-US" sz="3600" dirty="0" smtClean="0">
                          <a:latin typeface="Verdana"/>
                          <a:cs typeface="Verdana"/>
                        </a:rPr>
                        <a:t>Resolution</a:t>
                      </a:r>
                    </a:p>
                  </a:txBody>
                  <a:tcPr/>
                </a:tc>
                <a:tc>
                  <a:txBody>
                    <a:bodyPr/>
                    <a:lstStyle/>
                    <a:p>
                      <a:r>
                        <a:rPr lang="en-US" sz="3600" dirty="0" smtClean="0">
                          <a:latin typeface="Verdana"/>
                          <a:cs typeface="Verdana"/>
                        </a:rPr>
                        <a:t>3.2 </a:t>
                      </a:r>
                      <a:r>
                        <a:rPr lang="en-US" sz="3600" dirty="0" err="1" smtClean="0">
                          <a:latin typeface="Verdana"/>
                          <a:cs typeface="Verdana"/>
                        </a:rPr>
                        <a:t>arcsec</a:t>
                      </a:r>
                      <a:r>
                        <a:rPr lang="en-US" sz="3600" dirty="0" smtClean="0">
                          <a:latin typeface="Verdana"/>
                          <a:cs typeface="Verdana"/>
                        </a:rPr>
                        <a:t> / </a:t>
                      </a:r>
                      <a:r>
                        <a:rPr lang="en-US" sz="3600" dirty="0" err="1" smtClean="0">
                          <a:latin typeface="Verdana"/>
                          <a:cs typeface="Verdana"/>
                        </a:rPr>
                        <a:t>px</a:t>
                      </a:r>
                      <a:endParaRPr lang="en-US" sz="3600" dirty="0">
                        <a:latin typeface="Verdana"/>
                        <a:cs typeface="Verdana"/>
                      </a:endParaRPr>
                    </a:p>
                  </a:txBody>
                  <a:tcPr/>
                </a:tc>
                <a:tc>
                  <a:txBody>
                    <a:bodyPr/>
                    <a:lstStyle/>
                    <a:p>
                      <a:r>
                        <a:rPr lang="en-US" sz="3600" b="0" i="0" u="none" strike="noStrike" cap="none" spc="0" baseline="0" dirty="0" smtClean="0">
                          <a:ln>
                            <a:noFill/>
                          </a:ln>
                          <a:solidFill>
                            <a:schemeClr val="tx1"/>
                          </a:solidFill>
                          <a:uFillTx/>
                          <a:latin typeface="Verdana"/>
                          <a:ea typeface="+mn-ea"/>
                          <a:cs typeface="Verdana"/>
                          <a:sym typeface="Gill Sans Light"/>
                        </a:rPr>
                        <a:t>≥</a:t>
                      </a:r>
                      <a:r>
                        <a:rPr lang="en-US" sz="3600" dirty="0" smtClean="0">
                          <a:latin typeface="Verdana"/>
                          <a:cs typeface="Verdana"/>
                        </a:rPr>
                        <a:t>3.2</a:t>
                      </a:r>
                      <a:endParaRPr lang="en-US" sz="3600" dirty="0">
                        <a:latin typeface="Verdana"/>
                        <a:cs typeface="Verdana"/>
                      </a:endParaRPr>
                    </a:p>
                  </a:txBody>
                  <a:tcPr/>
                </a:tc>
              </a:tr>
              <a:tr h="370840">
                <a:tc>
                  <a:txBody>
                    <a:bodyPr/>
                    <a:lstStyle/>
                    <a:p>
                      <a:r>
                        <a:rPr lang="en-US" sz="3600" dirty="0" smtClean="0">
                          <a:latin typeface="Verdana"/>
                          <a:cs typeface="Verdana"/>
                        </a:rPr>
                        <a:t>Pixels</a:t>
                      </a:r>
                      <a:endParaRPr lang="en-US" sz="3600" dirty="0">
                        <a:latin typeface="Verdana"/>
                        <a:cs typeface="Verdana"/>
                      </a:endParaRPr>
                    </a:p>
                  </a:txBody>
                  <a:tcPr/>
                </a:tc>
                <a:tc>
                  <a:txBody>
                    <a:bodyPr/>
                    <a:lstStyle/>
                    <a:p>
                      <a:r>
                        <a:rPr lang="en-US" sz="3600" dirty="0" smtClean="0">
                          <a:latin typeface="Verdana"/>
                          <a:cs typeface="Verdana"/>
                        </a:rPr>
                        <a:t>1024</a:t>
                      </a:r>
                      <a:endParaRPr lang="en-US" sz="3600" dirty="0">
                        <a:latin typeface="Verdana"/>
                        <a:cs typeface="Verdana"/>
                      </a:endParaRPr>
                    </a:p>
                  </a:txBody>
                  <a:tcPr/>
                </a:tc>
                <a:tc>
                  <a:txBody>
                    <a:bodyPr/>
                    <a:lstStyle/>
                    <a:p>
                      <a:r>
                        <a:rPr lang="en-US" sz="3600" b="0" i="0" u="none" strike="noStrike" cap="none" spc="0" baseline="0" dirty="0" smtClean="0">
                          <a:ln>
                            <a:noFill/>
                          </a:ln>
                          <a:solidFill>
                            <a:schemeClr val="tx1"/>
                          </a:solidFill>
                          <a:uFillTx/>
                          <a:latin typeface="Verdana"/>
                          <a:ea typeface="+mn-ea"/>
                          <a:cs typeface="Verdana"/>
                          <a:sym typeface="Gill Sans Light"/>
                        </a:rPr>
                        <a:t>≥</a:t>
                      </a:r>
                      <a:r>
                        <a:rPr lang="en-US" sz="3600" dirty="0" smtClean="0">
                          <a:latin typeface="Verdana"/>
                          <a:cs typeface="Verdana"/>
                        </a:rPr>
                        <a:t>1024</a:t>
                      </a:r>
                      <a:endParaRPr lang="en-US" sz="3600" dirty="0">
                        <a:latin typeface="Verdana"/>
                        <a:cs typeface="Verdana"/>
                      </a:endParaRPr>
                    </a:p>
                  </a:txBody>
                  <a:tcPr/>
                </a:tc>
              </a:tr>
              <a:tr h="370840">
                <a:tc>
                  <a:txBody>
                    <a:bodyPr/>
                    <a:lstStyle/>
                    <a:p>
                      <a:r>
                        <a:rPr lang="en-US" sz="3600" dirty="0" smtClean="0">
                          <a:latin typeface="Verdana"/>
                          <a:cs typeface="Verdana"/>
                        </a:rPr>
                        <a:t>FOV</a:t>
                      </a:r>
                      <a:endParaRPr lang="en-US" sz="3600" dirty="0">
                        <a:latin typeface="Verdana"/>
                        <a:cs typeface="Verdana"/>
                      </a:endParaRPr>
                    </a:p>
                  </a:txBody>
                  <a:tcPr/>
                </a:tc>
                <a:tc>
                  <a:txBody>
                    <a:bodyPr/>
                    <a:lstStyle/>
                    <a:p>
                      <a:r>
                        <a:rPr lang="en-US" sz="3600" dirty="0" smtClean="0">
                          <a:latin typeface="Verdana"/>
                          <a:cs typeface="Verdana"/>
                        </a:rPr>
                        <a:t>54 </a:t>
                      </a:r>
                      <a:r>
                        <a:rPr lang="en-US" sz="3600" dirty="0" err="1" smtClean="0">
                          <a:latin typeface="Verdana"/>
                          <a:cs typeface="Verdana"/>
                        </a:rPr>
                        <a:t>arcmin</a:t>
                      </a:r>
                      <a:r>
                        <a:rPr lang="en-US" sz="3600" dirty="0" smtClean="0">
                          <a:latin typeface="Verdana"/>
                          <a:cs typeface="Verdana"/>
                        </a:rPr>
                        <a:t> (SWAP)</a:t>
                      </a:r>
                      <a:endParaRPr lang="en-US" sz="3600" dirty="0">
                        <a:latin typeface="Verdana"/>
                        <a:cs typeface="Verdana"/>
                      </a:endParaRPr>
                    </a:p>
                  </a:txBody>
                  <a:tcPr/>
                </a:tc>
                <a:tc>
                  <a:txBody>
                    <a:bodyPr/>
                    <a:lstStyle/>
                    <a:p>
                      <a:r>
                        <a:rPr lang="en-US" sz="3600" dirty="0" smtClean="0">
                          <a:latin typeface="Verdana"/>
                          <a:cs typeface="Verdana"/>
                        </a:rPr>
                        <a:t>41 </a:t>
                      </a:r>
                      <a:r>
                        <a:rPr lang="en-US" sz="3600" dirty="0" err="1" smtClean="0">
                          <a:latin typeface="Verdana"/>
                          <a:cs typeface="Verdana"/>
                        </a:rPr>
                        <a:t>arcmin</a:t>
                      </a:r>
                      <a:r>
                        <a:rPr lang="en-US" sz="3600" dirty="0" smtClean="0">
                          <a:latin typeface="Verdana"/>
                          <a:cs typeface="Verdana"/>
                        </a:rPr>
                        <a:t> (SDO)</a:t>
                      </a:r>
                      <a:endParaRPr lang="en-US" sz="3600" dirty="0">
                        <a:latin typeface="Verdana"/>
                        <a:cs typeface="Verdana"/>
                      </a:endParaRPr>
                    </a:p>
                  </a:txBody>
                  <a:tcPr/>
                </a:tc>
              </a:tr>
              <a:tr h="370840">
                <a:tc>
                  <a:txBody>
                    <a:bodyPr/>
                    <a:lstStyle/>
                    <a:p>
                      <a:r>
                        <a:rPr lang="en-US" sz="3600" dirty="0" smtClean="0">
                          <a:latin typeface="Verdana"/>
                          <a:cs typeface="Verdana"/>
                        </a:rPr>
                        <a:t>Power</a:t>
                      </a:r>
                      <a:endParaRPr lang="en-US" sz="3600" dirty="0">
                        <a:latin typeface="Verdana"/>
                        <a:cs typeface="Verdana"/>
                      </a:endParaRPr>
                    </a:p>
                  </a:txBody>
                  <a:tcPr/>
                </a:tc>
                <a:tc>
                  <a:txBody>
                    <a:bodyPr/>
                    <a:lstStyle/>
                    <a:p>
                      <a:r>
                        <a:rPr lang="en-US" sz="3600" dirty="0" smtClean="0">
                          <a:latin typeface="Verdana"/>
                          <a:cs typeface="Verdana"/>
                        </a:rPr>
                        <a:t>2.6 W</a:t>
                      </a:r>
                      <a:endParaRPr lang="en-US" sz="3600" dirty="0">
                        <a:latin typeface="Verdana"/>
                        <a:cs typeface="Verdana"/>
                      </a:endParaRPr>
                    </a:p>
                  </a:txBody>
                  <a:tcPr/>
                </a:tc>
                <a:tc>
                  <a:txBody>
                    <a:bodyPr/>
                    <a:lstStyle/>
                    <a:p>
                      <a:endParaRPr lang="en-US" sz="3600" dirty="0">
                        <a:latin typeface="Verdana"/>
                        <a:cs typeface="Verdana"/>
                      </a:endParaRPr>
                    </a:p>
                  </a:txBody>
                  <a:tcPr/>
                </a:tc>
              </a:tr>
              <a:tr h="370840">
                <a:tc>
                  <a:txBody>
                    <a:bodyPr/>
                    <a:lstStyle/>
                    <a:p>
                      <a:r>
                        <a:rPr lang="en-US" sz="3600" dirty="0" smtClean="0">
                          <a:latin typeface="Verdana"/>
                          <a:cs typeface="Verdana"/>
                        </a:rPr>
                        <a:t>Length</a:t>
                      </a:r>
                      <a:endParaRPr lang="en-US" sz="3600" dirty="0">
                        <a:latin typeface="Verdana"/>
                        <a:cs typeface="Verdana"/>
                      </a:endParaRPr>
                    </a:p>
                  </a:txBody>
                  <a:tcPr/>
                </a:tc>
                <a:tc>
                  <a:txBody>
                    <a:bodyPr/>
                    <a:lstStyle/>
                    <a:p>
                      <a:r>
                        <a:rPr lang="en-US" sz="3600" dirty="0" smtClean="0">
                          <a:latin typeface="Verdana"/>
                          <a:cs typeface="Verdana"/>
                        </a:rPr>
                        <a:t>565 mm</a:t>
                      </a:r>
                      <a:endParaRPr lang="en-US" sz="3600" dirty="0">
                        <a:latin typeface="Verdana"/>
                        <a:cs typeface="Verdana"/>
                      </a:endParaRPr>
                    </a:p>
                  </a:txBody>
                  <a:tcPr/>
                </a:tc>
                <a:tc>
                  <a:txBody>
                    <a:bodyPr/>
                    <a:lstStyle/>
                    <a:p>
                      <a:endParaRPr lang="en-US" sz="3600" dirty="0">
                        <a:latin typeface="Verdana"/>
                        <a:cs typeface="Verdana"/>
                      </a:endParaRPr>
                    </a:p>
                  </a:txBody>
                  <a:tcPr/>
                </a:tc>
              </a:tr>
              <a:tr h="370840">
                <a:tc>
                  <a:txBody>
                    <a:bodyPr/>
                    <a:lstStyle/>
                    <a:p>
                      <a:r>
                        <a:rPr lang="en-US" sz="3600" dirty="0" smtClean="0">
                          <a:latin typeface="Verdana"/>
                          <a:cs typeface="Verdana"/>
                        </a:rPr>
                        <a:t>Weight</a:t>
                      </a:r>
                      <a:endParaRPr lang="en-US" sz="3600" dirty="0">
                        <a:latin typeface="Verdana"/>
                        <a:cs typeface="Verdana"/>
                      </a:endParaRPr>
                    </a:p>
                  </a:txBody>
                  <a:tcPr/>
                </a:tc>
                <a:tc>
                  <a:txBody>
                    <a:bodyPr/>
                    <a:lstStyle/>
                    <a:p>
                      <a:r>
                        <a:rPr lang="en-US" sz="3600" dirty="0" smtClean="0">
                          <a:latin typeface="Verdana"/>
                          <a:cs typeface="Verdana"/>
                        </a:rPr>
                        <a:t>11 kg</a:t>
                      </a:r>
                      <a:endParaRPr lang="en-US" sz="3600" dirty="0">
                        <a:latin typeface="Verdana"/>
                        <a:cs typeface="Verdana"/>
                      </a:endParaRPr>
                    </a:p>
                  </a:txBody>
                  <a:tcPr/>
                </a:tc>
                <a:tc>
                  <a:txBody>
                    <a:bodyPr/>
                    <a:lstStyle/>
                    <a:p>
                      <a:endParaRPr lang="en-US" sz="3600" dirty="0">
                        <a:latin typeface="Verdana"/>
                        <a:cs typeface="Verdana"/>
                      </a:endParaRPr>
                    </a:p>
                  </a:txBody>
                  <a:tcPr/>
                </a:tc>
              </a:tr>
              <a:tr h="370840">
                <a:tc>
                  <a:txBody>
                    <a:bodyPr/>
                    <a:lstStyle/>
                    <a:p>
                      <a:r>
                        <a:rPr lang="en-US" sz="3600" dirty="0" smtClean="0">
                          <a:latin typeface="Verdana"/>
                          <a:cs typeface="Verdana"/>
                        </a:rPr>
                        <a:t>Type</a:t>
                      </a:r>
                      <a:endParaRPr lang="en-US" sz="3600" dirty="0">
                        <a:latin typeface="Verdana"/>
                        <a:cs typeface="Verdana"/>
                      </a:endParaRPr>
                    </a:p>
                  </a:txBody>
                  <a:tcPr/>
                </a:tc>
                <a:tc>
                  <a:txBody>
                    <a:bodyPr/>
                    <a:lstStyle/>
                    <a:p>
                      <a:r>
                        <a:rPr lang="en-US" sz="3600" dirty="0" smtClean="0">
                          <a:latin typeface="Verdana"/>
                          <a:cs typeface="Verdana"/>
                        </a:rPr>
                        <a:t>CMOS</a:t>
                      </a:r>
                      <a:endParaRPr lang="en-US" sz="3600" dirty="0">
                        <a:latin typeface="Verdana"/>
                        <a:cs typeface="Verdana"/>
                      </a:endParaRPr>
                    </a:p>
                  </a:txBody>
                  <a:tcPr/>
                </a:tc>
                <a:tc>
                  <a:txBody>
                    <a:bodyPr/>
                    <a:lstStyle/>
                    <a:p>
                      <a:endParaRPr lang="en-US" sz="3600" dirty="0">
                        <a:latin typeface="Verdana"/>
                        <a:cs typeface="Verdana"/>
                      </a:endParaRPr>
                    </a:p>
                  </a:txBody>
                  <a:tcPr/>
                </a:tc>
              </a:tr>
            </a:tbl>
          </a:graphicData>
        </a:graphic>
      </p:graphicFrame>
      <p:sp>
        <p:nvSpPr>
          <p:cNvPr id="3" name="TextBox 2"/>
          <p:cNvSpPr txBox="1"/>
          <p:nvPr/>
        </p:nvSpPr>
        <p:spPr>
          <a:xfrm>
            <a:off x="224492" y="8285866"/>
            <a:ext cx="11975359"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a:r>
              <a:rPr lang="en-US" sz="3600" dirty="0">
                <a:latin typeface="Verdana"/>
                <a:cs typeface="Verdana"/>
              </a:rPr>
              <a:t>Size restrictions can dictate </a:t>
            </a:r>
            <a:r>
              <a:rPr lang="en-US" sz="3600" dirty="0" err="1" smtClean="0">
                <a:latin typeface="Verdana"/>
                <a:cs typeface="Verdana"/>
              </a:rPr>
              <a:t>passband</a:t>
            </a:r>
            <a:endParaRPr lang="en-US" sz="3600" dirty="0" smtClean="0">
              <a:latin typeface="Verdana"/>
              <a:cs typeface="Verdana"/>
            </a:endParaRPr>
          </a:p>
          <a:p>
            <a:pPr algn="l"/>
            <a:r>
              <a:rPr kumimoji="0" lang="en-US" sz="3600" b="0" i="0" u="none" strike="noStrike" cap="none" spc="0" normalizeH="0" baseline="0" dirty="0" smtClean="0">
                <a:ln>
                  <a:noFill/>
                </a:ln>
                <a:solidFill>
                  <a:srgbClr val="535353"/>
                </a:solidFill>
                <a:effectLst/>
                <a:uFillTx/>
                <a:latin typeface="Verdana"/>
                <a:cs typeface="Verdana"/>
                <a:sym typeface="Gill Sans Light"/>
              </a:rPr>
              <a:t>Do we want filter wheels on an operational mission</a:t>
            </a:r>
            <a:endParaRPr kumimoji="0" lang="en-US" sz="3600" b="0" i="0" u="none" strike="noStrike" cap="none" spc="0" normalizeH="0" baseline="0" dirty="0">
              <a:ln>
                <a:noFill/>
              </a:ln>
              <a:solidFill>
                <a:srgbClr val="535353"/>
              </a:solidFill>
              <a:effectLst/>
              <a:uFillTx/>
              <a:latin typeface="Verdana"/>
              <a:cs typeface="Verdana"/>
              <a:sym typeface="Gill Sans Ligh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p:nvPr/>
        </p:nvSpPr>
        <p:spPr>
          <a:xfrm>
            <a:off x="61591" y="5933276"/>
            <a:ext cx="3944821"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600">
                <a:solidFill>
                  <a:srgbClr val="000000"/>
                </a:solidFill>
              </a:defRPr>
            </a:lvl1pPr>
          </a:lstStyle>
          <a:p>
            <a:r>
              <a:t>SDO-AIA (5s)</a:t>
            </a:r>
          </a:p>
        </p:txBody>
      </p:sp>
      <p:sp>
        <p:nvSpPr>
          <p:cNvPr id="275" name="Shape 275"/>
          <p:cNvSpPr>
            <a:spLocks noGrp="1"/>
          </p:cNvSpPr>
          <p:nvPr>
            <p:ph type="title"/>
          </p:nvPr>
        </p:nvSpPr>
        <p:spPr>
          <a:xfrm>
            <a:off x="355600" y="-50300"/>
            <a:ext cx="12293600" cy="2438401"/>
          </a:xfrm>
          <a:prstGeom prst="rect">
            <a:avLst/>
          </a:prstGeom>
        </p:spPr>
        <p:txBody>
          <a:bodyPr/>
          <a:lstStyle/>
          <a:p>
            <a:r>
              <a:t>Cadence</a:t>
            </a:r>
          </a:p>
        </p:txBody>
      </p:sp>
      <p:sp>
        <p:nvSpPr>
          <p:cNvPr id="276" name="Shape 276"/>
          <p:cNvSpPr/>
          <p:nvPr/>
        </p:nvSpPr>
        <p:spPr>
          <a:xfrm>
            <a:off x="262799" y="2396733"/>
            <a:ext cx="5676562" cy="721847"/>
          </a:xfrm>
          <a:prstGeom prst="rect">
            <a:avLst/>
          </a:prstGeom>
          <a:solidFill>
            <a:schemeClr val="accent1">
              <a:satOff val="-5995"/>
              <a:lumOff val="-1100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chemeClr val="accent6">
                    <a:hueOff val="-133704"/>
                    <a:satOff val="8281"/>
                    <a:lumOff val="-27269"/>
                  </a:schemeClr>
                </a:solidFill>
              </a:defRPr>
            </a:lvl1pPr>
          </a:lstStyle>
          <a:p>
            <a:r>
              <a:t>SOHO-EIT (720s)</a:t>
            </a:r>
          </a:p>
        </p:txBody>
      </p:sp>
      <p:sp>
        <p:nvSpPr>
          <p:cNvPr id="277" name="Shape 277"/>
          <p:cNvSpPr/>
          <p:nvPr/>
        </p:nvSpPr>
        <p:spPr>
          <a:xfrm>
            <a:off x="262799" y="4151085"/>
            <a:ext cx="10800002" cy="721847"/>
          </a:xfrm>
          <a:prstGeom prst="rect">
            <a:avLst/>
          </a:prstGeom>
          <a:solidFill>
            <a:schemeClr val="accent1">
              <a:satOff val="-5995"/>
              <a:lumOff val="-1100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t>STEREO-EUVI (120s)</a:t>
            </a:r>
          </a:p>
        </p:txBody>
      </p:sp>
      <p:sp>
        <p:nvSpPr>
          <p:cNvPr id="278" name="Shape 278"/>
          <p:cNvSpPr/>
          <p:nvPr/>
        </p:nvSpPr>
        <p:spPr>
          <a:xfrm>
            <a:off x="262799" y="5028261"/>
            <a:ext cx="9000002" cy="721847"/>
          </a:xfrm>
          <a:prstGeom prst="rect">
            <a:avLst/>
          </a:prstGeom>
          <a:solidFill>
            <a:schemeClr val="accent1">
              <a:satOff val="-5995"/>
              <a:lumOff val="-1100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t>PROBA2-SWAP (100s)</a:t>
            </a:r>
          </a:p>
        </p:txBody>
      </p:sp>
      <p:sp>
        <p:nvSpPr>
          <p:cNvPr id="279" name="Shape 279"/>
          <p:cNvSpPr/>
          <p:nvPr/>
        </p:nvSpPr>
        <p:spPr>
          <a:xfrm>
            <a:off x="262799" y="5933276"/>
            <a:ext cx="450001" cy="721847"/>
          </a:xfrm>
          <a:prstGeom prst="rect">
            <a:avLst/>
          </a:prstGeom>
          <a:solidFill>
            <a:schemeClr val="accent1">
              <a:satOff val="-5995"/>
              <a:lumOff val="-11002"/>
            </a:schemeClr>
          </a:solidFill>
          <a:ln w="12700">
            <a:miter lim="400000"/>
          </a:ln>
        </p:spPr>
        <p:txBody>
          <a:bodyPr lIns="50800" tIns="50800" rIns="50800" bIns="50800" anchor="ctr"/>
          <a:lstStyle/>
          <a:p>
            <a:pPr>
              <a:defRPr sz="3600">
                <a:solidFill>
                  <a:srgbClr val="000000"/>
                </a:solidFill>
              </a:defRPr>
            </a:pPr>
            <a:endParaRPr/>
          </a:p>
        </p:txBody>
      </p:sp>
      <p:sp>
        <p:nvSpPr>
          <p:cNvPr id="280" name="Shape 280"/>
          <p:cNvSpPr/>
          <p:nvPr/>
        </p:nvSpPr>
        <p:spPr>
          <a:xfrm>
            <a:off x="710011" y="7659789"/>
            <a:ext cx="4624177" cy="7218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600">
                <a:solidFill>
                  <a:srgbClr val="000000"/>
                </a:solidFill>
              </a:defRPr>
            </a:lvl1pPr>
          </a:lstStyle>
          <a:p>
            <a:r>
              <a:t>GOES R-SUVI (10s)</a:t>
            </a:r>
          </a:p>
        </p:txBody>
      </p:sp>
      <p:sp>
        <p:nvSpPr>
          <p:cNvPr id="281" name="Shape 281"/>
          <p:cNvSpPr/>
          <p:nvPr/>
        </p:nvSpPr>
        <p:spPr>
          <a:xfrm>
            <a:off x="262799" y="7659789"/>
            <a:ext cx="900001" cy="721846"/>
          </a:xfrm>
          <a:prstGeom prst="rect">
            <a:avLst/>
          </a:prstGeom>
          <a:solidFill>
            <a:schemeClr val="accent1">
              <a:satOff val="-5995"/>
              <a:lumOff val="-11002"/>
            </a:schemeClr>
          </a:solidFill>
          <a:ln w="12700">
            <a:miter lim="400000"/>
          </a:ln>
        </p:spPr>
        <p:txBody>
          <a:bodyPr lIns="50800" tIns="50800" rIns="50800" bIns="50800" anchor="ctr"/>
          <a:lstStyle/>
          <a:p>
            <a:pPr>
              <a:defRPr sz="3600">
                <a:solidFill>
                  <a:srgbClr val="000000"/>
                </a:solidFill>
              </a:defRPr>
            </a:pPr>
            <a:endParaRPr/>
          </a:p>
        </p:txBody>
      </p:sp>
      <p:sp>
        <p:nvSpPr>
          <p:cNvPr id="282" name="Shape 282"/>
          <p:cNvSpPr/>
          <p:nvPr/>
        </p:nvSpPr>
        <p:spPr>
          <a:xfrm>
            <a:off x="262799" y="3273909"/>
            <a:ext cx="900002" cy="721847"/>
          </a:xfrm>
          <a:prstGeom prst="rect">
            <a:avLst/>
          </a:prstGeom>
          <a:solidFill>
            <a:srgbClr val="BCC0BF"/>
          </a:solidFill>
          <a:ln w="12700">
            <a:miter lim="400000"/>
          </a:ln>
        </p:spPr>
        <p:txBody>
          <a:bodyPr lIns="50800" tIns="50800" rIns="50800" bIns="50800" anchor="ctr"/>
          <a:lstStyle/>
          <a:p>
            <a:pPr>
              <a:defRPr sz="3600">
                <a:solidFill>
                  <a:srgbClr val="000000"/>
                </a:solidFill>
              </a:defRPr>
            </a:pPr>
            <a:endParaRPr/>
          </a:p>
        </p:txBody>
      </p:sp>
      <p:sp>
        <p:nvSpPr>
          <p:cNvPr id="283" name="Shape 283"/>
          <p:cNvSpPr/>
          <p:nvPr/>
        </p:nvSpPr>
        <p:spPr>
          <a:xfrm>
            <a:off x="262799" y="6838292"/>
            <a:ext cx="450001" cy="721847"/>
          </a:xfrm>
          <a:prstGeom prst="rect">
            <a:avLst/>
          </a:prstGeom>
          <a:solidFill>
            <a:srgbClr val="BCC0BF"/>
          </a:solidFill>
          <a:ln w="12700">
            <a:miter lim="400000"/>
          </a:ln>
        </p:spPr>
        <p:txBody>
          <a:bodyPr lIns="50800" tIns="50800" rIns="50800" bIns="50800" anchor="ctr"/>
          <a:lstStyle/>
          <a:p>
            <a:pPr>
              <a:defRPr sz="3600">
                <a:solidFill>
                  <a:srgbClr val="000000"/>
                </a:solidFill>
              </a:defRPr>
            </a:pPr>
            <a:endParaRPr/>
          </a:p>
        </p:txBody>
      </p:sp>
      <p:sp>
        <p:nvSpPr>
          <p:cNvPr id="284" name="Shape 284"/>
          <p:cNvSpPr/>
          <p:nvPr/>
        </p:nvSpPr>
        <p:spPr>
          <a:xfrm>
            <a:off x="531710" y="6838292"/>
            <a:ext cx="2125531"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600">
                <a:solidFill>
                  <a:srgbClr val="000000"/>
                </a:solidFill>
              </a:defRPr>
            </a:lvl1pPr>
          </a:lstStyle>
          <a:p>
            <a:r>
              <a:t>HI-C (5s)</a:t>
            </a:r>
          </a:p>
        </p:txBody>
      </p:sp>
      <p:sp>
        <p:nvSpPr>
          <p:cNvPr id="286" name="Shape 286"/>
          <p:cNvSpPr/>
          <p:nvPr/>
        </p:nvSpPr>
        <p:spPr>
          <a:xfrm>
            <a:off x="713363" y="3273909"/>
            <a:ext cx="3336212"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600">
                <a:solidFill>
                  <a:srgbClr val="000000"/>
                </a:solidFill>
              </a:defRPr>
            </a:lvl1pPr>
          </a:lstStyle>
          <a:p>
            <a:r>
              <a:t>TRACE (10s)</a:t>
            </a:r>
          </a:p>
        </p:txBody>
      </p:sp>
      <p:sp>
        <p:nvSpPr>
          <p:cNvPr id="287" name="Shape 287"/>
          <p:cNvSpPr/>
          <p:nvPr/>
        </p:nvSpPr>
        <p:spPr>
          <a:xfrm>
            <a:off x="6365592" y="2396733"/>
            <a:ext cx="6208487" cy="721847"/>
          </a:xfrm>
          <a:prstGeom prst="rect">
            <a:avLst/>
          </a:prstGeom>
          <a:solidFill>
            <a:schemeClr val="accent1">
              <a:satOff val="-5995"/>
              <a:lumOff val="-11002"/>
            </a:schemeClr>
          </a:solidFill>
          <a:ln w="12700">
            <a:miter lim="400000"/>
          </a:ln>
        </p:spPr>
        <p:txBody>
          <a:bodyPr lIns="50800" tIns="50800" rIns="50800" bIns="50800" anchor="ctr"/>
          <a:lstStyle/>
          <a:p>
            <a:pPr algn="l">
              <a:defRPr sz="3600">
                <a:solidFill>
                  <a:schemeClr val="accent6">
                    <a:hueOff val="-133704"/>
                    <a:satOff val="8281"/>
                    <a:lumOff val="-27269"/>
                  </a:schemeClr>
                </a:solidFill>
              </a:defRPr>
            </a:pPr>
            <a:endParaRPr/>
          </a:p>
        </p:txBody>
      </p:sp>
      <p:sp>
        <p:nvSpPr>
          <p:cNvPr id="288" name="Shape 288"/>
          <p:cNvSpPr/>
          <p:nvPr/>
        </p:nvSpPr>
        <p:spPr>
          <a:xfrm>
            <a:off x="5997917" y="2396733"/>
            <a:ext cx="64002" cy="721847"/>
          </a:xfrm>
          <a:prstGeom prst="rect">
            <a:avLst/>
          </a:prstGeom>
          <a:solidFill>
            <a:schemeClr val="accent1">
              <a:satOff val="-5995"/>
              <a:lumOff val="-11002"/>
            </a:schemeClr>
          </a:solidFill>
          <a:ln w="12700">
            <a:miter lim="400000"/>
          </a:ln>
        </p:spPr>
        <p:txBody>
          <a:bodyPr lIns="50800" tIns="50800" rIns="50800" bIns="50800" anchor="ctr"/>
          <a:lstStyle/>
          <a:p>
            <a:pPr algn="l">
              <a:defRPr sz="3600">
                <a:solidFill>
                  <a:schemeClr val="accent6">
                    <a:hueOff val="-133704"/>
                    <a:satOff val="8281"/>
                    <a:lumOff val="-27269"/>
                  </a:schemeClr>
                </a:solidFill>
              </a:defRPr>
            </a:pPr>
            <a:endParaRPr/>
          </a:p>
        </p:txBody>
      </p:sp>
      <p:sp>
        <p:nvSpPr>
          <p:cNvPr id="289" name="Shape 289"/>
          <p:cNvSpPr/>
          <p:nvPr/>
        </p:nvSpPr>
        <p:spPr>
          <a:xfrm>
            <a:off x="6120475" y="2396733"/>
            <a:ext cx="64002" cy="721847"/>
          </a:xfrm>
          <a:prstGeom prst="rect">
            <a:avLst/>
          </a:prstGeom>
          <a:solidFill>
            <a:schemeClr val="accent1">
              <a:satOff val="-5995"/>
              <a:lumOff val="-11002"/>
            </a:schemeClr>
          </a:solidFill>
          <a:ln w="12700">
            <a:miter lim="400000"/>
          </a:ln>
        </p:spPr>
        <p:txBody>
          <a:bodyPr lIns="50800" tIns="50800" rIns="50800" bIns="50800" anchor="ctr"/>
          <a:lstStyle/>
          <a:p>
            <a:pPr algn="l">
              <a:defRPr sz="3600">
                <a:solidFill>
                  <a:schemeClr val="accent6">
                    <a:hueOff val="-133704"/>
                    <a:satOff val="8281"/>
                    <a:lumOff val="-27269"/>
                  </a:schemeClr>
                </a:solidFill>
              </a:defRPr>
            </a:pPr>
            <a:endParaRPr/>
          </a:p>
        </p:txBody>
      </p:sp>
      <p:sp>
        <p:nvSpPr>
          <p:cNvPr id="290" name="Shape 290"/>
          <p:cNvSpPr/>
          <p:nvPr/>
        </p:nvSpPr>
        <p:spPr>
          <a:xfrm>
            <a:off x="6243034" y="2396733"/>
            <a:ext cx="64001" cy="721847"/>
          </a:xfrm>
          <a:prstGeom prst="rect">
            <a:avLst/>
          </a:prstGeom>
          <a:solidFill>
            <a:schemeClr val="accent1">
              <a:satOff val="-5995"/>
              <a:lumOff val="-11002"/>
            </a:schemeClr>
          </a:solidFill>
          <a:ln w="12700">
            <a:miter lim="400000"/>
          </a:ln>
        </p:spPr>
        <p:txBody>
          <a:bodyPr lIns="50800" tIns="50800" rIns="50800" bIns="50800" anchor="ctr"/>
          <a:lstStyle/>
          <a:p>
            <a:pPr algn="l">
              <a:defRPr sz="3600">
                <a:solidFill>
                  <a:schemeClr val="accent6">
                    <a:hueOff val="-133704"/>
                    <a:satOff val="8281"/>
                    <a:lumOff val="-27269"/>
                  </a:schemeClr>
                </a:solidFill>
              </a:defRPr>
            </a:pPr>
            <a:endParaRPr/>
          </a:p>
        </p:txBody>
      </p:sp>
      <p:sp>
        <p:nvSpPr>
          <p:cNvPr id="20" name="Shape 276"/>
          <p:cNvSpPr/>
          <p:nvPr/>
        </p:nvSpPr>
        <p:spPr>
          <a:xfrm>
            <a:off x="262799" y="8472057"/>
            <a:ext cx="5676562" cy="721847"/>
          </a:xfrm>
          <a:prstGeom prst="rect">
            <a:avLst/>
          </a:prstGeom>
          <a:solidFill>
            <a:schemeClr val="accent1">
              <a:satOff val="-5995"/>
              <a:lumOff val="-1100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chemeClr val="accent6">
                    <a:hueOff val="-133704"/>
                    <a:satOff val="8281"/>
                    <a:lumOff val="-27269"/>
                  </a:schemeClr>
                </a:solidFill>
              </a:defRPr>
            </a:lvl1pPr>
          </a:lstStyle>
          <a:p>
            <a:r>
              <a:rPr lang="en-US" dirty="0" smtClean="0"/>
              <a:t>Solar Orbiter </a:t>
            </a:r>
            <a:r>
              <a:rPr dirty="0" smtClean="0"/>
              <a:t>-</a:t>
            </a:r>
            <a:r>
              <a:rPr lang="en-US" dirty="0" smtClean="0"/>
              <a:t> FSI</a:t>
            </a:r>
            <a:r>
              <a:rPr dirty="0" smtClean="0"/>
              <a:t> (</a:t>
            </a:r>
            <a:r>
              <a:rPr lang="en-US" dirty="0" smtClean="0"/>
              <a:t>&lt;600s</a:t>
            </a:r>
            <a:r>
              <a:rPr dirty="0" smtClean="0"/>
              <a:t>)</a:t>
            </a:r>
            <a:endParaRPr dirty="0"/>
          </a:p>
        </p:txBody>
      </p:sp>
      <p:sp>
        <p:nvSpPr>
          <p:cNvPr id="21" name="Shape 287"/>
          <p:cNvSpPr/>
          <p:nvPr/>
        </p:nvSpPr>
        <p:spPr>
          <a:xfrm>
            <a:off x="6365592" y="8472057"/>
            <a:ext cx="6208487" cy="721847"/>
          </a:xfrm>
          <a:prstGeom prst="rect">
            <a:avLst/>
          </a:prstGeom>
          <a:solidFill>
            <a:schemeClr val="accent1">
              <a:satOff val="-5995"/>
              <a:lumOff val="-11002"/>
            </a:schemeClr>
          </a:solidFill>
          <a:ln w="12700">
            <a:miter lim="400000"/>
          </a:ln>
        </p:spPr>
        <p:txBody>
          <a:bodyPr lIns="50800" tIns="50800" rIns="50800" bIns="50800" anchor="ctr"/>
          <a:lstStyle/>
          <a:p>
            <a:pPr algn="l">
              <a:defRPr sz="3600">
                <a:solidFill>
                  <a:schemeClr val="accent6">
                    <a:hueOff val="-133704"/>
                    <a:satOff val="8281"/>
                    <a:lumOff val="-27269"/>
                  </a:schemeClr>
                </a:solidFill>
              </a:defRPr>
            </a:pPr>
            <a:endParaRPr/>
          </a:p>
        </p:txBody>
      </p:sp>
      <p:sp>
        <p:nvSpPr>
          <p:cNvPr id="22" name="Shape 288"/>
          <p:cNvSpPr/>
          <p:nvPr/>
        </p:nvSpPr>
        <p:spPr>
          <a:xfrm>
            <a:off x="5997917" y="8472057"/>
            <a:ext cx="64002" cy="721847"/>
          </a:xfrm>
          <a:prstGeom prst="rect">
            <a:avLst/>
          </a:prstGeom>
          <a:solidFill>
            <a:schemeClr val="accent1">
              <a:satOff val="-5995"/>
              <a:lumOff val="-11002"/>
            </a:schemeClr>
          </a:solidFill>
          <a:ln w="12700">
            <a:miter lim="400000"/>
          </a:ln>
        </p:spPr>
        <p:txBody>
          <a:bodyPr lIns="50800" tIns="50800" rIns="50800" bIns="50800" anchor="ctr"/>
          <a:lstStyle/>
          <a:p>
            <a:pPr algn="l">
              <a:defRPr sz="3600">
                <a:solidFill>
                  <a:schemeClr val="accent6">
                    <a:hueOff val="-133704"/>
                    <a:satOff val="8281"/>
                    <a:lumOff val="-27269"/>
                  </a:schemeClr>
                </a:solidFill>
              </a:defRPr>
            </a:pPr>
            <a:endParaRPr/>
          </a:p>
        </p:txBody>
      </p:sp>
      <p:sp>
        <p:nvSpPr>
          <p:cNvPr id="23" name="Shape 289"/>
          <p:cNvSpPr/>
          <p:nvPr/>
        </p:nvSpPr>
        <p:spPr>
          <a:xfrm>
            <a:off x="6120475" y="8472057"/>
            <a:ext cx="64002" cy="721847"/>
          </a:xfrm>
          <a:prstGeom prst="rect">
            <a:avLst/>
          </a:prstGeom>
          <a:solidFill>
            <a:schemeClr val="accent1">
              <a:satOff val="-5995"/>
              <a:lumOff val="-11002"/>
            </a:schemeClr>
          </a:solidFill>
          <a:ln w="12700">
            <a:miter lim="400000"/>
          </a:ln>
        </p:spPr>
        <p:txBody>
          <a:bodyPr lIns="50800" tIns="50800" rIns="50800" bIns="50800" anchor="ctr"/>
          <a:lstStyle/>
          <a:p>
            <a:pPr algn="l">
              <a:defRPr sz="3600">
                <a:solidFill>
                  <a:schemeClr val="accent6">
                    <a:hueOff val="-133704"/>
                    <a:satOff val="8281"/>
                    <a:lumOff val="-27269"/>
                  </a:schemeClr>
                </a:solidFill>
              </a:defRPr>
            </a:pPr>
            <a:endParaRPr/>
          </a:p>
        </p:txBody>
      </p:sp>
      <p:sp>
        <p:nvSpPr>
          <p:cNvPr id="24" name="Shape 290"/>
          <p:cNvSpPr/>
          <p:nvPr/>
        </p:nvSpPr>
        <p:spPr>
          <a:xfrm>
            <a:off x="6243034" y="8472057"/>
            <a:ext cx="64001" cy="721847"/>
          </a:xfrm>
          <a:prstGeom prst="rect">
            <a:avLst/>
          </a:prstGeom>
          <a:solidFill>
            <a:schemeClr val="accent1">
              <a:satOff val="-5995"/>
              <a:lumOff val="-11002"/>
            </a:schemeClr>
          </a:solidFill>
          <a:ln w="12700">
            <a:miter lim="400000"/>
          </a:ln>
        </p:spPr>
        <p:txBody>
          <a:bodyPr lIns="50800" tIns="50800" rIns="50800" bIns="50800" anchor="ctr"/>
          <a:lstStyle/>
          <a:p>
            <a:pPr algn="l">
              <a:defRPr sz="3600">
                <a:solidFill>
                  <a:schemeClr val="accent6">
                    <a:hueOff val="-133704"/>
                    <a:satOff val="8281"/>
                    <a:lumOff val="-27269"/>
                  </a:schemeClr>
                </a:solidFill>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p:nvPr/>
        </p:nvSpPr>
        <p:spPr>
          <a:xfrm>
            <a:off x="262799" y="7659789"/>
            <a:ext cx="9684001" cy="721846"/>
          </a:xfrm>
          <a:prstGeom prst="rect">
            <a:avLst/>
          </a:prstGeom>
          <a:solidFill>
            <a:schemeClr val="accent1">
              <a:satOff val="-5995"/>
              <a:lumOff val="-11002"/>
            </a:schemeClr>
          </a:solidFill>
          <a:ln w="12700">
            <a:miter lim="400000"/>
          </a:ln>
        </p:spPr>
        <p:txBody>
          <a:bodyPr lIns="50800" tIns="50800" rIns="50800" bIns="50800" anchor="ctr"/>
          <a:lstStyle/>
          <a:p>
            <a:pPr>
              <a:defRPr sz="3600">
                <a:solidFill>
                  <a:srgbClr val="000000"/>
                </a:solidFill>
              </a:defRPr>
            </a:pPr>
            <a:endParaRPr>
              <a:latin typeface="Verdana"/>
              <a:cs typeface="Verdana"/>
            </a:endParaRPr>
          </a:p>
        </p:txBody>
      </p:sp>
      <p:sp>
        <p:nvSpPr>
          <p:cNvPr id="293" name="Shape 293"/>
          <p:cNvSpPr/>
          <p:nvPr/>
        </p:nvSpPr>
        <p:spPr>
          <a:xfrm>
            <a:off x="2398391" y="5933276"/>
            <a:ext cx="3944821"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600">
                <a:solidFill>
                  <a:srgbClr val="000000"/>
                </a:solidFill>
              </a:defRPr>
            </a:lvl1pPr>
          </a:lstStyle>
          <a:p>
            <a:r>
              <a:rPr dirty="0">
                <a:latin typeface="Verdana"/>
                <a:cs typeface="Verdana"/>
              </a:rPr>
              <a:t>SDO-AIA (0.6)</a:t>
            </a:r>
          </a:p>
        </p:txBody>
      </p:sp>
      <p:sp>
        <p:nvSpPr>
          <p:cNvPr id="294" name="Shape 294"/>
          <p:cNvSpPr>
            <a:spLocks noGrp="1"/>
          </p:cNvSpPr>
          <p:nvPr>
            <p:ph type="title"/>
          </p:nvPr>
        </p:nvSpPr>
        <p:spPr>
          <a:xfrm>
            <a:off x="355600" y="-50300"/>
            <a:ext cx="12293600" cy="2438401"/>
          </a:xfrm>
          <a:prstGeom prst="rect">
            <a:avLst/>
          </a:prstGeom>
        </p:spPr>
        <p:txBody>
          <a:bodyPr/>
          <a:lstStyle/>
          <a:p>
            <a:r>
              <a:rPr>
                <a:latin typeface="Verdana"/>
                <a:cs typeface="Verdana"/>
              </a:rPr>
              <a:t>Resolution - arcsec / px</a:t>
            </a:r>
          </a:p>
        </p:txBody>
      </p:sp>
      <p:sp>
        <p:nvSpPr>
          <p:cNvPr id="295" name="Shape 295"/>
          <p:cNvSpPr/>
          <p:nvPr/>
        </p:nvSpPr>
        <p:spPr>
          <a:xfrm>
            <a:off x="262799" y="2396733"/>
            <a:ext cx="10080002" cy="721847"/>
          </a:xfrm>
          <a:prstGeom prst="rect">
            <a:avLst/>
          </a:prstGeom>
          <a:solidFill>
            <a:schemeClr val="accent1">
              <a:satOff val="-5995"/>
              <a:lumOff val="-1100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chemeClr val="accent6">
                    <a:hueOff val="-133704"/>
                    <a:satOff val="8281"/>
                    <a:lumOff val="-27269"/>
                  </a:schemeClr>
                </a:solidFill>
              </a:defRPr>
            </a:lvl1pPr>
          </a:lstStyle>
          <a:p>
            <a:r>
              <a:rPr>
                <a:latin typeface="Verdana"/>
                <a:cs typeface="Verdana"/>
              </a:rPr>
              <a:t>SOHO-EIT (2.6)</a:t>
            </a:r>
          </a:p>
        </p:txBody>
      </p:sp>
      <p:sp>
        <p:nvSpPr>
          <p:cNvPr id="296" name="Shape 296"/>
          <p:cNvSpPr/>
          <p:nvPr/>
        </p:nvSpPr>
        <p:spPr>
          <a:xfrm>
            <a:off x="262799" y="4151085"/>
            <a:ext cx="6192001" cy="721847"/>
          </a:xfrm>
          <a:prstGeom prst="rect">
            <a:avLst/>
          </a:prstGeom>
          <a:solidFill>
            <a:schemeClr val="accent1">
              <a:satOff val="-5995"/>
              <a:lumOff val="-1100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a:latin typeface="Verdana"/>
                <a:cs typeface="Verdana"/>
              </a:rPr>
              <a:t>STEREO-EUVI (1.6)</a:t>
            </a:r>
          </a:p>
        </p:txBody>
      </p:sp>
      <p:sp>
        <p:nvSpPr>
          <p:cNvPr id="297" name="Shape 297"/>
          <p:cNvSpPr/>
          <p:nvPr/>
        </p:nvSpPr>
        <p:spPr>
          <a:xfrm>
            <a:off x="262799" y="5028261"/>
            <a:ext cx="12293601" cy="721847"/>
          </a:xfrm>
          <a:prstGeom prst="rect">
            <a:avLst/>
          </a:prstGeom>
          <a:solidFill>
            <a:schemeClr val="accent1">
              <a:satOff val="-5995"/>
              <a:lumOff val="-1100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a:latin typeface="Verdana"/>
                <a:cs typeface="Verdana"/>
              </a:rPr>
              <a:t>PROBA2-SWAP (3.1)</a:t>
            </a:r>
          </a:p>
        </p:txBody>
      </p:sp>
      <p:sp>
        <p:nvSpPr>
          <p:cNvPr id="298" name="Shape 298"/>
          <p:cNvSpPr/>
          <p:nvPr/>
        </p:nvSpPr>
        <p:spPr>
          <a:xfrm>
            <a:off x="262799" y="5933276"/>
            <a:ext cx="2340001" cy="721847"/>
          </a:xfrm>
          <a:prstGeom prst="rect">
            <a:avLst/>
          </a:prstGeom>
          <a:solidFill>
            <a:schemeClr val="accent1">
              <a:satOff val="-5995"/>
              <a:lumOff val="-11002"/>
            </a:schemeClr>
          </a:solidFill>
          <a:ln w="12700">
            <a:miter lim="400000"/>
          </a:ln>
        </p:spPr>
        <p:txBody>
          <a:bodyPr lIns="50800" tIns="50800" rIns="50800" bIns="50800" anchor="ctr"/>
          <a:lstStyle/>
          <a:p>
            <a:pPr>
              <a:defRPr sz="3600">
                <a:solidFill>
                  <a:srgbClr val="000000"/>
                </a:solidFill>
              </a:defRPr>
            </a:pPr>
            <a:endParaRPr>
              <a:latin typeface="Verdana"/>
              <a:cs typeface="Verdana"/>
            </a:endParaRPr>
          </a:p>
        </p:txBody>
      </p:sp>
      <p:sp>
        <p:nvSpPr>
          <p:cNvPr id="299" name="Shape 299"/>
          <p:cNvSpPr/>
          <p:nvPr/>
        </p:nvSpPr>
        <p:spPr>
          <a:xfrm>
            <a:off x="278211" y="7659789"/>
            <a:ext cx="4624177" cy="7218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a:latin typeface="Verdana"/>
                <a:cs typeface="Verdana"/>
              </a:rPr>
              <a:t>GOES R-SUVI (2.5)</a:t>
            </a:r>
          </a:p>
        </p:txBody>
      </p:sp>
      <p:sp>
        <p:nvSpPr>
          <p:cNvPr id="300" name="Shape 300"/>
          <p:cNvSpPr/>
          <p:nvPr/>
        </p:nvSpPr>
        <p:spPr>
          <a:xfrm>
            <a:off x="262799" y="3273909"/>
            <a:ext cx="1944001" cy="721847"/>
          </a:xfrm>
          <a:prstGeom prst="rect">
            <a:avLst/>
          </a:prstGeom>
          <a:solidFill>
            <a:srgbClr val="BCC0BF"/>
          </a:solidFill>
          <a:ln w="12700">
            <a:miter lim="400000"/>
          </a:ln>
        </p:spPr>
        <p:txBody>
          <a:bodyPr lIns="50800" tIns="50800" rIns="50800" bIns="50800" anchor="ctr"/>
          <a:lstStyle/>
          <a:p>
            <a:pPr>
              <a:defRPr sz="3600">
                <a:solidFill>
                  <a:srgbClr val="000000"/>
                </a:solidFill>
              </a:defRPr>
            </a:pPr>
            <a:endParaRPr>
              <a:latin typeface="Verdana"/>
              <a:cs typeface="Verdana"/>
            </a:endParaRPr>
          </a:p>
        </p:txBody>
      </p:sp>
      <p:sp>
        <p:nvSpPr>
          <p:cNvPr id="301" name="Shape 301"/>
          <p:cNvSpPr/>
          <p:nvPr/>
        </p:nvSpPr>
        <p:spPr>
          <a:xfrm>
            <a:off x="262799" y="6800192"/>
            <a:ext cx="396002" cy="721847"/>
          </a:xfrm>
          <a:prstGeom prst="rect">
            <a:avLst/>
          </a:prstGeom>
          <a:solidFill>
            <a:srgbClr val="BCC0BF"/>
          </a:solidFill>
          <a:ln w="12700">
            <a:miter lim="400000"/>
          </a:ln>
        </p:spPr>
        <p:txBody>
          <a:bodyPr lIns="50800" tIns="50800" rIns="50800" bIns="50800" anchor="ctr"/>
          <a:lstStyle/>
          <a:p>
            <a:pPr>
              <a:defRPr sz="3600">
                <a:solidFill>
                  <a:srgbClr val="000000"/>
                </a:solidFill>
              </a:defRPr>
            </a:pPr>
            <a:endParaRPr>
              <a:latin typeface="Verdana"/>
              <a:cs typeface="Verdana"/>
            </a:endParaRPr>
          </a:p>
        </p:txBody>
      </p:sp>
      <p:sp>
        <p:nvSpPr>
          <p:cNvPr id="302" name="Shape 302"/>
          <p:cNvSpPr/>
          <p:nvPr/>
        </p:nvSpPr>
        <p:spPr>
          <a:xfrm>
            <a:off x="590831" y="6800192"/>
            <a:ext cx="2761969"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600">
                <a:solidFill>
                  <a:srgbClr val="000000"/>
                </a:solidFill>
              </a:defRPr>
            </a:lvl1pPr>
          </a:lstStyle>
          <a:p>
            <a:r>
              <a:rPr dirty="0">
                <a:latin typeface="Verdana"/>
                <a:cs typeface="Verdana"/>
              </a:rPr>
              <a:t>HI-C (0.1)</a:t>
            </a:r>
          </a:p>
        </p:txBody>
      </p:sp>
      <p:sp>
        <p:nvSpPr>
          <p:cNvPr id="304" name="Shape 304"/>
          <p:cNvSpPr/>
          <p:nvPr/>
        </p:nvSpPr>
        <p:spPr>
          <a:xfrm>
            <a:off x="2084963" y="3273909"/>
            <a:ext cx="3336212"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600">
                <a:solidFill>
                  <a:srgbClr val="000000"/>
                </a:solidFill>
              </a:defRPr>
            </a:lvl1pPr>
          </a:lstStyle>
          <a:p>
            <a:r>
              <a:rPr dirty="0">
                <a:latin typeface="Verdana"/>
                <a:cs typeface="Verdana"/>
              </a:rPr>
              <a:t>TRACE (0.5)</a:t>
            </a:r>
          </a:p>
        </p:txBody>
      </p:sp>
      <p:sp>
        <p:nvSpPr>
          <p:cNvPr id="15" name="Shape 276"/>
          <p:cNvSpPr/>
          <p:nvPr/>
        </p:nvSpPr>
        <p:spPr>
          <a:xfrm>
            <a:off x="262799" y="8522857"/>
            <a:ext cx="5676562" cy="721847"/>
          </a:xfrm>
          <a:prstGeom prst="rect">
            <a:avLst/>
          </a:prstGeom>
          <a:solidFill>
            <a:schemeClr val="accent1">
              <a:satOff val="-5995"/>
              <a:lumOff val="-11002"/>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chemeClr val="accent6">
                    <a:hueOff val="-133704"/>
                    <a:satOff val="8281"/>
                    <a:lumOff val="-27269"/>
                  </a:schemeClr>
                </a:solidFill>
              </a:defRPr>
            </a:lvl1pPr>
          </a:lstStyle>
          <a:p>
            <a:endParaRPr sz="2400" dirty="0">
              <a:latin typeface="Verdana"/>
              <a:cs typeface="Verdana"/>
            </a:endParaRPr>
          </a:p>
        </p:txBody>
      </p:sp>
      <p:sp>
        <p:nvSpPr>
          <p:cNvPr id="16" name="Shape 287"/>
          <p:cNvSpPr/>
          <p:nvPr/>
        </p:nvSpPr>
        <p:spPr>
          <a:xfrm>
            <a:off x="6365592" y="8522857"/>
            <a:ext cx="6208487" cy="721847"/>
          </a:xfrm>
          <a:prstGeom prst="rect">
            <a:avLst/>
          </a:prstGeom>
          <a:solidFill>
            <a:schemeClr val="accent1">
              <a:satOff val="-5995"/>
              <a:lumOff val="-11002"/>
            </a:schemeClr>
          </a:solidFill>
          <a:ln w="12700">
            <a:miter lim="400000"/>
          </a:ln>
        </p:spPr>
        <p:txBody>
          <a:bodyPr lIns="50800" tIns="50800" rIns="50800" bIns="50800" anchor="ctr"/>
          <a:lstStyle/>
          <a:p>
            <a:pPr algn="l">
              <a:defRPr sz="3600">
                <a:solidFill>
                  <a:schemeClr val="accent6">
                    <a:hueOff val="-133704"/>
                    <a:satOff val="8281"/>
                    <a:lumOff val="-27269"/>
                  </a:schemeClr>
                </a:solidFill>
              </a:defRPr>
            </a:pPr>
            <a:endParaRPr>
              <a:latin typeface="Verdana"/>
              <a:cs typeface="Verdana"/>
            </a:endParaRPr>
          </a:p>
        </p:txBody>
      </p:sp>
      <p:sp>
        <p:nvSpPr>
          <p:cNvPr id="17" name="Shape 288"/>
          <p:cNvSpPr/>
          <p:nvPr/>
        </p:nvSpPr>
        <p:spPr>
          <a:xfrm>
            <a:off x="5997917" y="8522857"/>
            <a:ext cx="64002" cy="721847"/>
          </a:xfrm>
          <a:prstGeom prst="rect">
            <a:avLst/>
          </a:prstGeom>
          <a:solidFill>
            <a:schemeClr val="accent1">
              <a:satOff val="-5995"/>
              <a:lumOff val="-11002"/>
            </a:schemeClr>
          </a:solidFill>
          <a:ln w="12700">
            <a:miter lim="400000"/>
          </a:ln>
        </p:spPr>
        <p:txBody>
          <a:bodyPr lIns="50800" tIns="50800" rIns="50800" bIns="50800" anchor="ctr"/>
          <a:lstStyle/>
          <a:p>
            <a:pPr algn="l">
              <a:defRPr sz="3600">
                <a:solidFill>
                  <a:schemeClr val="accent6">
                    <a:hueOff val="-133704"/>
                    <a:satOff val="8281"/>
                    <a:lumOff val="-27269"/>
                  </a:schemeClr>
                </a:solidFill>
              </a:defRPr>
            </a:pPr>
            <a:endParaRPr>
              <a:latin typeface="Verdana"/>
              <a:cs typeface="Verdana"/>
            </a:endParaRPr>
          </a:p>
        </p:txBody>
      </p:sp>
      <p:sp>
        <p:nvSpPr>
          <p:cNvPr id="18" name="Shape 289"/>
          <p:cNvSpPr/>
          <p:nvPr/>
        </p:nvSpPr>
        <p:spPr>
          <a:xfrm>
            <a:off x="6120475" y="8522857"/>
            <a:ext cx="64002" cy="721847"/>
          </a:xfrm>
          <a:prstGeom prst="rect">
            <a:avLst/>
          </a:prstGeom>
          <a:solidFill>
            <a:schemeClr val="accent1">
              <a:satOff val="-5995"/>
              <a:lumOff val="-11002"/>
            </a:schemeClr>
          </a:solidFill>
          <a:ln w="12700">
            <a:miter lim="400000"/>
          </a:ln>
        </p:spPr>
        <p:txBody>
          <a:bodyPr lIns="50800" tIns="50800" rIns="50800" bIns="50800" anchor="ctr"/>
          <a:lstStyle/>
          <a:p>
            <a:pPr algn="l">
              <a:defRPr sz="3600">
                <a:solidFill>
                  <a:schemeClr val="accent6">
                    <a:hueOff val="-133704"/>
                    <a:satOff val="8281"/>
                    <a:lumOff val="-27269"/>
                  </a:schemeClr>
                </a:solidFill>
              </a:defRPr>
            </a:pPr>
            <a:endParaRPr>
              <a:latin typeface="Verdana"/>
              <a:cs typeface="Verdana"/>
            </a:endParaRPr>
          </a:p>
        </p:txBody>
      </p:sp>
      <p:sp>
        <p:nvSpPr>
          <p:cNvPr id="19" name="Shape 290"/>
          <p:cNvSpPr/>
          <p:nvPr/>
        </p:nvSpPr>
        <p:spPr>
          <a:xfrm>
            <a:off x="6243034" y="8522857"/>
            <a:ext cx="64001" cy="721847"/>
          </a:xfrm>
          <a:prstGeom prst="rect">
            <a:avLst/>
          </a:prstGeom>
          <a:solidFill>
            <a:schemeClr val="accent1">
              <a:satOff val="-5995"/>
              <a:lumOff val="-11002"/>
            </a:schemeClr>
          </a:solidFill>
          <a:ln w="12700">
            <a:miter lim="400000"/>
          </a:ln>
        </p:spPr>
        <p:txBody>
          <a:bodyPr lIns="50800" tIns="50800" rIns="50800" bIns="50800" anchor="ctr"/>
          <a:lstStyle/>
          <a:p>
            <a:pPr algn="l">
              <a:defRPr sz="3600">
                <a:solidFill>
                  <a:schemeClr val="accent6">
                    <a:hueOff val="-133704"/>
                    <a:satOff val="8281"/>
                    <a:lumOff val="-27269"/>
                  </a:schemeClr>
                </a:solidFill>
              </a:defRPr>
            </a:pPr>
            <a:endParaRPr>
              <a:latin typeface="Verdana"/>
              <a:cs typeface="Verdana"/>
            </a:endParaRPr>
          </a:p>
        </p:txBody>
      </p:sp>
      <p:sp>
        <p:nvSpPr>
          <p:cNvPr id="20" name="Shape 276"/>
          <p:cNvSpPr/>
          <p:nvPr/>
        </p:nvSpPr>
        <p:spPr>
          <a:xfrm>
            <a:off x="278211" y="8522857"/>
            <a:ext cx="7458801" cy="721847"/>
          </a:xfrm>
          <a:prstGeom prst="rect">
            <a:avLst/>
          </a:prstGeom>
          <a:noFill/>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chemeClr val="accent6">
                    <a:hueOff val="-133704"/>
                    <a:satOff val="8281"/>
                    <a:lumOff val="-27269"/>
                  </a:schemeClr>
                </a:solidFill>
              </a:defRPr>
            </a:lvl1pPr>
          </a:lstStyle>
          <a:p>
            <a:r>
              <a:rPr lang="en-US" dirty="0" smtClean="0">
                <a:latin typeface="Verdana"/>
                <a:cs typeface="Verdana"/>
              </a:rPr>
              <a:t>Solar Orbiter </a:t>
            </a:r>
            <a:r>
              <a:rPr dirty="0" smtClean="0">
                <a:latin typeface="Verdana"/>
                <a:cs typeface="Verdana"/>
              </a:rPr>
              <a:t>-</a:t>
            </a:r>
            <a:r>
              <a:rPr lang="en-US" dirty="0" smtClean="0">
                <a:latin typeface="Verdana"/>
                <a:cs typeface="Verdana"/>
              </a:rPr>
              <a:t> FSI</a:t>
            </a:r>
            <a:r>
              <a:rPr dirty="0" smtClean="0">
                <a:latin typeface="Verdana"/>
                <a:cs typeface="Verdana"/>
              </a:rPr>
              <a:t> (</a:t>
            </a:r>
            <a:r>
              <a:rPr lang="en-US" dirty="0">
                <a:latin typeface="Verdana"/>
                <a:cs typeface="Verdana"/>
              </a:rPr>
              <a:t>9</a:t>
            </a:r>
            <a:r>
              <a:rPr dirty="0" smtClean="0">
                <a:latin typeface="Verdana"/>
                <a:cs typeface="Verdana"/>
              </a:rPr>
              <a:t>)</a:t>
            </a:r>
            <a:r>
              <a:rPr lang="en-US" sz="2800" dirty="0">
                <a:latin typeface="Verdana"/>
                <a:cs typeface="Verdana"/>
              </a:rPr>
              <a:t>*</a:t>
            </a:r>
            <a:r>
              <a:rPr lang="en-US" sz="2800" dirty="0" smtClean="0">
                <a:latin typeface="Verdana"/>
                <a:cs typeface="Verdana"/>
              </a:rPr>
              <a:t>Perihelion</a:t>
            </a:r>
            <a:endParaRPr sz="2400" dirty="0">
              <a:latin typeface="Verdana"/>
              <a:cs typeface="Verdan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6" name="Shape 306"/>
          <p:cNvSpPr/>
          <p:nvPr/>
        </p:nvSpPr>
        <p:spPr>
          <a:xfrm>
            <a:off x="1681367" y="-12700"/>
            <a:ext cx="9697235" cy="9698429"/>
          </a:xfrm>
          <a:prstGeom prst="rect">
            <a:avLst/>
          </a:prstGeom>
          <a:solidFill>
            <a:srgbClr val="000000"/>
          </a:solidFill>
          <a:ln w="12700" cap="flat">
            <a:noFill/>
            <a:miter lim="400000"/>
          </a:ln>
          <a:effectLst/>
        </p:spPr>
        <p:txBody>
          <a:bodyPr wrap="square" lIns="50800" tIns="50800" rIns="50800" bIns="50800" numCol="1" anchor="ctr">
            <a:noAutofit/>
          </a:bodyPr>
          <a:lstStyle/>
          <a:p>
            <a:pPr>
              <a:defRPr sz="3600">
                <a:solidFill>
                  <a:srgbClr val="FFFFFF"/>
                </a:solidFill>
              </a:defRPr>
            </a:pPr>
            <a:endParaRPr>
              <a:latin typeface="Verdana"/>
              <a:cs typeface="Verdana"/>
            </a:endParaRPr>
          </a:p>
        </p:txBody>
      </p:sp>
      <p:pic>
        <p:nvPicPr>
          <p:cNvPr id="307" name="pasted-image.tif"/>
          <p:cNvPicPr>
            <a:picLocks noChangeAspect="1"/>
          </p:cNvPicPr>
          <p:nvPr/>
        </p:nvPicPr>
        <p:blipFill>
          <a:blip r:embed="rId3">
            <a:extLst/>
          </a:blip>
          <a:stretch>
            <a:fillRect/>
          </a:stretch>
        </p:blipFill>
        <p:spPr>
          <a:xfrm>
            <a:off x="1982355" y="306783"/>
            <a:ext cx="9059462" cy="9059462"/>
          </a:xfrm>
          <a:prstGeom prst="rect">
            <a:avLst/>
          </a:prstGeom>
          <a:ln w="25400" cap="flat">
            <a:solidFill>
              <a:srgbClr val="FFFFFF"/>
            </a:solidFill>
            <a:prstDash val="solid"/>
            <a:miter lim="400000"/>
          </a:ln>
          <a:effectLst/>
        </p:spPr>
      </p:pic>
      <p:sp>
        <p:nvSpPr>
          <p:cNvPr id="308" name="Shape 308"/>
          <p:cNvSpPr/>
          <p:nvPr/>
        </p:nvSpPr>
        <p:spPr>
          <a:xfrm>
            <a:off x="2073337" y="379866"/>
            <a:ext cx="8913296" cy="8913297"/>
          </a:xfrm>
          <a:prstGeom prst="rect">
            <a:avLst/>
          </a:prstGeom>
          <a:noFill/>
          <a:ln w="25400" cap="flat">
            <a:solidFill>
              <a:srgbClr val="FFFFFF"/>
            </a:solidFill>
            <a:prstDash val="solid"/>
            <a:miter lim="400000"/>
          </a:ln>
          <a:effectLst/>
        </p:spPr>
        <p:txBody>
          <a:bodyPr wrap="square" lIns="50800" tIns="50800" rIns="50800" bIns="50800" numCol="1" anchor="ctr">
            <a:noAutofit/>
          </a:bodyPr>
          <a:lstStyle/>
          <a:p>
            <a:pPr>
              <a:defRPr sz="3600">
                <a:solidFill>
                  <a:srgbClr val="FFFFFF"/>
                </a:solidFill>
              </a:defRPr>
            </a:pPr>
            <a:endParaRPr>
              <a:latin typeface="Verdana"/>
              <a:cs typeface="Verdana"/>
            </a:endParaRPr>
          </a:p>
        </p:txBody>
      </p:sp>
      <p:sp>
        <p:nvSpPr>
          <p:cNvPr id="309" name="Shape 309"/>
          <p:cNvSpPr/>
          <p:nvPr/>
        </p:nvSpPr>
        <p:spPr>
          <a:xfrm>
            <a:off x="2798173" y="1120851"/>
            <a:ext cx="7431327" cy="7431327"/>
          </a:xfrm>
          <a:prstGeom prst="rect">
            <a:avLst/>
          </a:prstGeom>
          <a:noFill/>
          <a:ln w="25400" cap="flat">
            <a:solidFill>
              <a:srgbClr val="FFFFFF"/>
            </a:solidFill>
            <a:prstDash val="solid"/>
            <a:miter lim="400000"/>
          </a:ln>
          <a:effectLst/>
        </p:spPr>
        <p:txBody>
          <a:bodyPr wrap="square" lIns="50800" tIns="50800" rIns="50800" bIns="50800" numCol="1" anchor="ctr">
            <a:noAutofit/>
          </a:bodyPr>
          <a:lstStyle/>
          <a:p>
            <a:pPr>
              <a:defRPr sz="3600">
                <a:solidFill>
                  <a:srgbClr val="FFFFFF"/>
                </a:solidFill>
              </a:defRPr>
            </a:pPr>
            <a:endParaRPr>
              <a:latin typeface="Verdana"/>
              <a:cs typeface="Verdana"/>
            </a:endParaRPr>
          </a:p>
        </p:txBody>
      </p:sp>
      <p:sp>
        <p:nvSpPr>
          <p:cNvPr id="310" name="Shape 310"/>
          <p:cNvSpPr/>
          <p:nvPr/>
        </p:nvSpPr>
        <p:spPr>
          <a:xfrm>
            <a:off x="3142630" y="1407222"/>
            <a:ext cx="6858583" cy="6858584"/>
          </a:xfrm>
          <a:prstGeom prst="rect">
            <a:avLst/>
          </a:prstGeom>
          <a:noFill/>
          <a:ln w="25400" cap="flat">
            <a:solidFill>
              <a:srgbClr val="FFFFFF"/>
            </a:solidFill>
            <a:prstDash val="solid"/>
            <a:miter lim="400000"/>
          </a:ln>
          <a:effectLst/>
        </p:spPr>
        <p:txBody>
          <a:bodyPr wrap="square" lIns="50800" tIns="50800" rIns="50800" bIns="50800" numCol="1" anchor="ctr">
            <a:noAutofit/>
          </a:bodyPr>
          <a:lstStyle/>
          <a:p>
            <a:pPr>
              <a:defRPr sz="3600">
                <a:solidFill>
                  <a:srgbClr val="FFFFFF"/>
                </a:solidFill>
              </a:defRPr>
            </a:pPr>
            <a:endParaRPr>
              <a:latin typeface="Verdana"/>
              <a:cs typeface="Verdana"/>
            </a:endParaRPr>
          </a:p>
        </p:txBody>
      </p:sp>
      <p:sp>
        <p:nvSpPr>
          <p:cNvPr id="313" name="Shape 313"/>
          <p:cNvSpPr/>
          <p:nvPr/>
        </p:nvSpPr>
        <p:spPr>
          <a:xfrm>
            <a:off x="1830030" y="9346066"/>
            <a:ext cx="2637206" cy="3615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FFF"/>
                </a:solidFill>
              </a:defRPr>
            </a:lvl1pPr>
          </a:lstStyle>
          <a:p>
            <a:r>
              <a:rPr dirty="0">
                <a:latin typeface="Verdana"/>
                <a:cs typeface="Verdana"/>
              </a:rPr>
              <a:t>PROBA2 - SWAP</a:t>
            </a:r>
          </a:p>
        </p:txBody>
      </p:sp>
      <p:sp>
        <p:nvSpPr>
          <p:cNvPr id="314" name="Shape 314"/>
          <p:cNvSpPr/>
          <p:nvPr/>
        </p:nvSpPr>
        <p:spPr>
          <a:xfrm>
            <a:off x="2116712" y="8899439"/>
            <a:ext cx="2025830" cy="4167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FFF"/>
                </a:solidFill>
              </a:defRPr>
            </a:lvl1pPr>
          </a:lstStyle>
          <a:p>
            <a:r>
              <a:rPr dirty="0">
                <a:latin typeface="Verdana"/>
                <a:cs typeface="Verdana"/>
              </a:rPr>
              <a:t>GOES-SUVI</a:t>
            </a:r>
          </a:p>
        </p:txBody>
      </p:sp>
      <p:sp>
        <p:nvSpPr>
          <p:cNvPr id="315" name="Shape 315"/>
          <p:cNvSpPr/>
          <p:nvPr/>
        </p:nvSpPr>
        <p:spPr>
          <a:xfrm>
            <a:off x="2801083" y="8230794"/>
            <a:ext cx="1897917" cy="33271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FFF"/>
                </a:solidFill>
              </a:defRPr>
            </a:lvl1pPr>
          </a:lstStyle>
          <a:p>
            <a:r>
              <a:rPr dirty="0">
                <a:latin typeface="Verdana"/>
                <a:cs typeface="Verdana"/>
              </a:rPr>
              <a:t>SOHO-EIT</a:t>
            </a:r>
          </a:p>
        </p:txBody>
      </p:sp>
      <p:sp>
        <p:nvSpPr>
          <p:cNvPr id="316" name="Shape 316"/>
          <p:cNvSpPr/>
          <p:nvPr/>
        </p:nvSpPr>
        <p:spPr>
          <a:xfrm>
            <a:off x="3164698" y="7864865"/>
            <a:ext cx="1940701" cy="4167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FFF"/>
                </a:solidFill>
              </a:defRPr>
            </a:lvl1pPr>
          </a:lstStyle>
          <a:p>
            <a:r>
              <a:rPr dirty="0">
                <a:latin typeface="Verdana"/>
                <a:cs typeface="Verdana"/>
              </a:rPr>
              <a:t>SDO-AIA</a:t>
            </a:r>
          </a:p>
        </p:txBody>
      </p:sp>
      <p:sp>
        <p:nvSpPr>
          <p:cNvPr id="317" name="Shape 317"/>
          <p:cNvSpPr/>
          <p:nvPr/>
        </p:nvSpPr>
        <p:spPr>
          <a:xfrm>
            <a:off x="8585200" y="9324172"/>
            <a:ext cx="2479343" cy="4167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FFF"/>
                </a:solidFill>
              </a:defRPr>
            </a:lvl1pPr>
          </a:lstStyle>
          <a:p>
            <a:r>
              <a:rPr dirty="0">
                <a:latin typeface="Verdana"/>
                <a:cs typeface="Verdana"/>
              </a:rPr>
              <a:t>STEREO - EUVI</a:t>
            </a:r>
          </a:p>
        </p:txBody>
      </p:sp>
      <p:sp>
        <p:nvSpPr>
          <p:cNvPr id="321" name="Shape 321"/>
          <p:cNvSpPr>
            <a:spLocks noGrp="1"/>
          </p:cNvSpPr>
          <p:nvPr>
            <p:ph type="title"/>
          </p:nvPr>
        </p:nvSpPr>
        <p:spPr>
          <a:xfrm>
            <a:off x="355599" y="87908"/>
            <a:ext cx="12293601" cy="1240533"/>
          </a:xfrm>
          <a:prstGeom prst="rect">
            <a:avLst/>
          </a:prstGeom>
        </p:spPr>
        <p:txBody>
          <a:bodyPr/>
          <a:lstStyle>
            <a:lvl1pPr>
              <a:defRPr>
                <a:solidFill>
                  <a:srgbClr val="B4B4B4"/>
                </a:solidFill>
              </a:defRPr>
            </a:lvl1pPr>
          </a:lstStyle>
          <a:p>
            <a:r>
              <a:rPr sz="6600" dirty="0">
                <a:latin typeface="Verdana"/>
                <a:cs typeface="Verdana"/>
              </a:rPr>
              <a:t>Field of view</a:t>
            </a:r>
          </a:p>
        </p:txBody>
      </p:sp>
      <p:sp>
        <p:nvSpPr>
          <p:cNvPr id="18" name="Shape 309"/>
          <p:cNvSpPr/>
          <p:nvPr/>
        </p:nvSpPr>
        <p:spPr>
          <a:xfrm>
            <a:off x="766172" y="-885749"/>
            <a:ext cx="11484000" cy="11469600"/>
          </a:xfrm>
          <a:prstGeom prst="rect">
            <a:avLst/>
          </a:prstGeom>
          <a:noFill/>
          <a:ln w="25400" cap="flat">
            <a:solidFill>
              <a:srgbClr val="D2D2D2"/>
            </a:solidFill>
            <a:prstDash val="dash"/>
            <a:miter lim="400000"/>
          </a:ln>
          <a:effectLst/>
        </p:spPr>
        <p:txBody>
          <a:bodyPr wrap="square" lIns="50800" tIns="50800" rIns="50800" bIns="50800" numCol="1" anchor="ctr">
            <a:noAutofit/>
          </a:bodyPr>
          <a:lstStyle/>
          <a:p>
            <a:pPr>
              <a:defRPr sz="3600">
                <a:solidFill>
                  <a:srgbClr val="FFFFFF"/>
                </a:solidFill>
              </a:defRPr>
            </a:pPr>
            <a:endParaRPr>
              <a:latin typeface="Verdana"/>
              <a:cs typeface="Verdana"/>
            </a:endParaRPr>
          </a:p>
        </p:txBody>
      </p:sp>
      <p:sp>
        <p:nvSpPr>
          <p:cNvPr id="20" name="Shape 317"/>
          <p:cNvSpPr/>
          <p:nvPr/>
        </p:nvSpPr>
        <p:spPr>
          <a:xfrm rot="16200000">
            <a:off x="8881598" y="5815145"/>
            <a:ext cx="7130666" cy="4167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200">
                <a:solidFill>
                  <a:srgbClr val="FFFFFF"/>
                </a:solidFill>
              </a:defRPr>
            </a:lvl1pPr>
          </a:lstStyle>
          <a:p>
            <a:pPr algn="l"/>
            <a:r>
              <a:rPr lang="en-US" dirty="0" smtClean="0">
                <a:latin typeface="Verdana"/>
                <a:cs typeface="Verdana"/>
              </a:rPr>
              <a:t>Solar Orbiter – FSI (Potential at perihelion)</a:t>
            </a:r>
            <a:endParaRPr dirty="0">
              <a:latin typeface="Verdana"/>
              <a:cs typeface="Verdan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a:spLocks noGrp="1"/>
          </p:cNvSpPr>
          <p:nvPr>
            <p:ph type="title"/>
          </p:nvPr>
        </p:nvSpPr>
        <p:spPr>
          <a:xfrm>
            <a:off x="355600" y="3441700"/>
            <a:ext cx="12293600" cy="2438400"/>
          </a:xfrm>
          <a:prstGeom prst="rect">
            <a:avLst/>
          </a:prstGeom>
        </p:spPr>
        <p:txBody>
          <a:bodyPr/>
          <a:lstStyle/>
          <a:p>
            <a:r>
              <a:rPr dirty="0">
                <a:latin typeface="Verdana"/>
                <a:cs typeface="Verdana"/>
              </a:rPr>
              <a:t>considerations when choosing an euv imager</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3-07 at 12.50.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82" y="2043166"/>
            <a:ext cx="8677901" cy="4783866"/>
          </a:xfrm>
          <a:prstGeom prst="rect">
            <a:avLst/>
          </a:prstGeom>
        </p:spPr>
      </p:pic>
      <p:sp>
        <p:nvSpPr>
          <p:cNvPr id="325" name="Shape 325"/>
          <p:cNvSpPr>
            <a:spLocks noGrp="1"/>
          </p:cNvSpPr>
          <p:nvPr>
            <p:ph type="title"/>
          </p:nvPr>
        </p:nvSpPr>
        <p:spPr>
          <a:xfrm>
            <a:off x="355600" y="-50300"/>
            <a:ext cx="12293600" cy="2438401"/>
          </a:xfrm>
          <a:prstGeom prst="rect">
            <a:avLst/>
          </a:prstGeom>
        </p:spPr>
        <p:txBody>
          <a:bodyPr/>
          <a:lstStyle/>
          <a:p>
            <a:r>
              <a:rPr>
                <a:latin typeface="Verdana"/>
                <a:cs typeface="Verdana"/>
              </a:rPr>
              <a:t>Wavelengths</a:t>
            </a:r>
          </a:p>
        </p:txBody>
      </p:sp>
      <p:sp>
        <p:nvSpPr>
          <p:cNvPr id="326" name="Shape 326"/>
          <p:cNvSpPr/>
          <p:nvPr/>
        </p:nvSpPr>
        <p:spPr>
          <a:xfrm>
            <a:off x="312682" y="6865132"/>
            <a:ext cx="12481037" cy="0"/>
          </a:xfrm>
          <a:prstGeom prst="line">
            <a:avLst/>
          </a:prstGeom>
          <a:noFill/>
          <a:ln w="25400" cap="flat">
            <a:solidFill>
              <a:srgbClr val="5A5F5E"/>
            </a:solidFill>
            <a:prstDash val="solid"/>
            <a:miter lim="400000"/>
          </a:ln>
          <a:effectLst/>
        </p:spPr>
        <p:txBody>
          <a:bodyPr wrap="square" lIns="50800" tIns="50800" rIns="50800" bIns="50800" numCol="1" anchor="ctr">
            <a:noAutofit/>
          </a:bodyPr>
          <a:lstStyle/>
          <a:p>
            <a:pPr>
              <a:defRPr sz="3600">
                <a:solidFill>
                  <a:srgbClr val="FFFFFF"/>
                </a:solidFill>
              </a:defRPr>
            </a:pPr>
            <a:endParaRPr>
              <a:latin typeface="Verdana"/>
              <a:cs typeface="Verdana"/>
            </a:endParaRPr>
          </a:p>
        </p:txBody>
      </p:sp>
      <p:sp>
        <p:nvSpPr>
          <p:cNvPr id="327" name="Shape 327"/>
          <p:cNvSpPr/>
          <p:nvPr/>
        </p:nvSpPr>
        <p:spPr>
          <a:xfrm rot="16200000">
            <a:off x="455800" y="7129258"/>
            <a:ext cx="888920"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13.1</a:t>
            </a:r>
          </a:p>
        </p:txBody>
      </p:sp>
      <p:sp>
        <p:nvSpPr>
          <p:cNvPr id="328" name="Shape 328"/>
          <p:cNvSpPr/>
          <p:nvPr/>
        </p:nvSpPr>
        <p:spPr>
          <a:xfrm rot="16200000">
            <a:off x="1309596" y="7043533"/>
            <a:ext cx="668797"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9.4</a:t>
            </a:r>
          </a:p>
        </p:txBody>
      </p:sp>
      <p:sp>
        <p:nvSpPr>
          <p:cNvPr id="329" name="Shape 329"/>
          <p:cNvSpPr/>
          <p:nvPr/>
        </p:nvSpPr>
        <p:spPr>
          <a:xfrm rot="16200000">
            <a:off x="1943269" y="7129258"/>
            <a:ext cx="888920"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33.5</a:t>
            </a:r>
          </a:p>
        </p:txBody>
      </p:sp>
      <p:sp>
        <p:nvSpPr>
          <p:cNvPr id="330" name="Shape 330"/>
          <p:cNvSpPr/>
          <p:nvPr/>
        </p:nvSpPr>
        <p:spPr>
          <a:xfrm rot="16200000">
            <a:off x="2687004" y="7129258"/>
            <a:ext cx="888920"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21.1</a:t>
            </a:r>
          </a:p>
        </p:txBody>
      </p:sp>
      <p:sp>
        <p:nvSpPr>
          <p:cNvPr id="331" name="Shape 331"/>
          <p:cNvSpPr/>
          <p:nvPr/>
        </p:nvSpPr>
        <p:spPr>
          <a:xfrm rot="16200000">
            <a:off x="3702693" y="7648200"/>
            <a:ext cx="1832483"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19.3-19.5</a:t>
            </a:r>
          </a:p>
        </p:txBody>
      </p:sp>
      <p:sp>
        <p:nvSpPr>
          <p:cNvPr id="332" name="Shape 332"/>
          <p:cNvSpPr/>
          <p:nvPr/>
        </p:nvSpPr>
        <p:spPr>
          <a:xfrm rot="16200000">
            <a:off x="4446428" y="7648200"/>
            <a:ext cx="1832483"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17.1-17.4</a:t>
            </a:r>
          </a:p>
        </p:txBody>
      </p:sp>
      <p:sp>
        <p:nvSpPr>
          <p:cNvPr id="333" name="Shape 333"/>
          <p:cNvSpPr/>
          <p:nvPr/>
        </p:nvSpPr>
        <p:spPr>
          <a:xfrm rot="16200000">
            <a:off x="5661944" y="7180058"/>
            <a:ext cx="888921"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30.4</a:t>
            </a:r>
          </a:p>
        </p:txBody>
      </p:sp>
      <p:sp>
        <p:nvSpPr>
          <p:cNvPr id="334" name="Shape 334"/>
          <p:cNvSpPr/>
          <p:nvPr/>
        </p:nvSpPr>
        <p:spPr>
          <a:xfrm rot="16200000">
            <a:off x="6468656" y="7098953"/>
            <a:ext cx="762967"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160</a:t>
            </a:r>
          </a:p>
        </p:txBody>
      </p:sp>
      <p:sp>
        <p:nvSpPr>
          <p:cNvPr id="335" name="Shape 335"/>
          <p:cNvSpPr/>
          <p:nvPr/>
        </p:nvSpPr>
        <p:spPr>
          <a:xfrm rot="16200000">
            <a:off x="7212390" y="7098953"/>
            <a:ext cx="762967"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450</a:t>
            </a:r>
          </a:p>
        </p:txBody>
      </p:sp>
      <p:sp>
        <p:nvSpPr>
          <p:cNvPr id="336" name="Shape 336"/>
          <p:cNvSpPr/>
          <p:nvPr/>
        </p:nvSpPr>
        <p:spPr>
          <a:xfrm rot="16200000">
            <a:off x="7956126" y="7098953"/>
            <a:ext cx="762967"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170</a:t>
            </a:r>
          </a:p>
        </p:txBody>
      </p:sp>
      <p:sp>
        <p:nvSpPr>
          <p:cNvPr id="337" name="Shape 337"/>
          <p:cNvSpPr/>
          <p:nvPr/>
        </p:nvSpPr>
        <p:spPr>
          <a:xfrm rot="16200000">
            <a:off x="3430739" y="7129258"/>
            <a:ext cx="888921"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28.4</a:t>
            </a:r>
          </a:p>
        </p:txBody>
      </p:sp>
      <p:sp>
        <p:nvSpPr>
          <p:cNvPr id="338" name="Shape 338"/>
          <p:cNvSpPr/>
          <p:nvPr/>
        </p:nvSpPr>
        <p:spPr>
          <a:xfrm>
            <a:off x="9190959" y="7030232"/>
            <a:ext cx="3652305" cy="10321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r">
              <a:defRPr sz="2700">
                <a:solidFill>
                  <a:srgbClr val="000000"/>
                </a:solidFill>
              </a:defRPr>
            </a:lvl1pPr>
          </a:lstStyle>
          <a:p>
            <a:r>
              <a:rPr>
                <a:latin typeface="Verdana"/>
                <a:cs typeface="Verdana"/>
              </a:rPr>
              <a:t>Wavelength /Å</a:t>
            </a:r>
          </a:p>
        </p:txBody>
      </p:sp>
      <p:sp>
        <p:nvSpPr>
          <p:cNvPr id="340" name="Shape 340"/>
          <p:cNvSpPr/>
          <p:nvPr/>
        </p:nvSpPr>
        <p:spPr>
          <a:xfrm>
            <a:off x="9107878" y="2235599"/>
            <a:ext cx="3843864"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dirty="0">
                <a:latin typeface="Verdana"/>
                <a:cs typeface="Verdana"/>
              </a:rPr>
              <a:t>SOHO-EIT</a:t>
            </a:r>
          </a:p>
        </p:txBody>
      </p:sp>
      <p:sp>
        <p:nvSpPr>
          <p:cNvPr id="345" name="Shape 345"/>
          <p:cNvSpPr/>
          <p:nvPr/>
        </p:nvSpPr>
        <p:spPr>
          <a:xfrm>
            <a:off x="9107878" y="2977200"/>
            <a:ext cx="3818466" cy="7218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a:latin typeface="Verdana"/>
                <a:cs typeface="Verdana"/>
              </a:rPr>
              <a:t>STEREO-EUVI</a:t>
            </a:r>
          </a:p>
        </p:txBody>
      </p:sp>
      <p:sp>
        <p:nvSpPr>
          <p:cNvPr id="350" name="Shape 350"/>
          <p:cNvSpPr/>
          <p:nvPr/>
        </p:nvSpPr>
        <p:spPr>
          <a:xfrm>
            <a:off x="9107878" y="3718800"/>
            <a:ext cx="3843864"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a:latin typeface="Verdana"/>
                <a:cs typeface="Verdana"/>
              </a:rPr>
              <a:t>PROBA2-SWAP</a:t>
            </a:r>
          </a:p>
        </p:txBody>
      </p:sp>
      <p:sp>
        <p:nvSpPr>
          <p:cNvPr id="352" name="Shape 352"/>
          <p:cNvSpPr/>
          <p:nvPr/>
        </p:nvSpPr>
        <p:spPr>
          <a:xfrm>
            <a:off x="9107878" y="4460400"/>
            <a:ext cx="3818466"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a:latin typeface="Verdana"/>
                <a:cs typeface="Verdana"/>
              </a:rPr>
              <a:t>SDO-AIA</a:t>
            </a:r>
          </a:p>
        </p:txBody>
      </p:sp>
      <p:sp>
        <p:nvSpPr>
          <p:cNvPr id="363" name="Shape 363"/>
          <p:cNvSpPr/>
          <p:nvPr/>
        </p:nvSpPr>
        <p:spPr>
          <a:xfrm>
            <a:off x="9107878" y="5210315"/>
            <a:ext cx="3818465"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dirty="0">
                <a:latin typeface="Verdana"/>
                <a:cs typeface="Verdana"/>
              </a:rPr>
              <a:t>GOES R-SUVI</a:t>
            </a:r>
          </a:p>
        </p:txBody>
      </p:sp>
      <p:sp>
        <p:nvSpPr>
          <p:cNvPr id="47" name="Shape 363"/>
          <p:cNvSpPr/>
          <p:nvPr/>
        </p:nvSpPr>
        <p:spPr>
          <a:xfrm>
            <a:off x="9107878" y="5925005"/>
            <a:ext cx="3818465"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lang="en-US" dirty="0" smtClean="0">
                <a:latin typeface="Verdana"/>
                <a:cs typeface="Verdana"/>
              </a:rPr>
              <a:t>SO-FSI</a:t>
            </a:r>
            <a:endParaRPr dirty="0">
              <a:latin typeface="Verdana"/>
              <a:cs typeface="Verdana"/>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descr="Screen Shot 2017-03-07 at 12.50.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82" y="2043166"/>
            <a:ext cx="8677901" cy="4783866"/>
          </a:xfrm>
          <a:prstGeom prst="rect">
            <a:avLst/>
          </a:prstGeom>
        </p:spPr>
      </p:pic>
      <p:sp>
        <p:nvSpPr>
          <p:cNvPr id="373" name="Shape 373"/>
          <p:cNvSpPr>
            <a:spLocks noGrp="1"/>
          </p:cNvSpPr>
          <p:nvPr>
            <p:ph type="title"/>
          </p:nvPr>
        </p:nvSpPr>
        <p:spPr>
          <a:xfrm>
            <a:off x="355600" y="-50300"/>
            <a:ext cx="12293600" cy="2438401"/>
          </a:xfrm>
          <a:prstGeom prst="rect">
            <a:avLst/>
          </a:prstGeom>
        </p:spPr>
        <p:txBody>
          <a:bodyPr/>
          <a:lstStyle/>
          <a:p>
            <a:r>
              <a:rPr>
                <a:latin typeface="Verdana"/>
                <a:cs typeface="Verdana"/>
              </a:rPr>
              <a:t>Wavelengths</a:t>
            </a:r>
          </a:p>
        </p:txBody>
      </p:sp>
      <p:sp>
        <p:nvSpPr>
          <p:cNvPr id="374" name="Shape 374"/>
          <p:cNvSpPr/>
          <p:nvPr/>
        </p:nvSpPr>
        <p:spPr>
          <a:xfrm>
            <a:off x="310541" y="7839134"/>
            <a:ext cx="12481036" cy="1"/>
          </a:xfrm>
          <a:prstGeom prst="line">
            <a:avLst/>
          </a:prstGeom>
          <a:noFill/>
          <a:ln w="25400" cap="flat">
            <a:solidFill>
              <a:srgbClr val="5A5F5E"/>
            </a:solidFill>
            <a:prstDash val="solid"/>
            <a:miter lim="400000"/>
          </a:ln>
          <a:effectLst/>
        </p:spPr>
        <p:txBody>
          <a:bodyPr wrap="square" lIns="50800" tIns="50800" rIns="50800" bIns="50800" numCol="1" anchor="ctr">
            <a:noAutofit/>
          </a:bodyPr>
          <a:lstStyle/>
          <a:p>
            <a:pPr>
              <a:defRPr sz="3600">
                <a:solidFill>
                  <a:srgbClr val="FFFFFF"/>
                </a:solidFill>
              </a:defRPr>
            </a:pPr>
            <a:endParaRPr>
              <a:latin typeface="Verdana"/>
              <a:cs typeface="Verdana"/>
            </a:endParaRPr>
          </a:p>
        </p:txBody>
      </p:sp>
      <p:sp>
        <p:nvSpPr>
          <p:cNvPr id="375" name="Shape 375"/>
          <p:cNvSpPr/>
          <p:nvPr/>
        </p:nvSpPr>
        <p:spPr>
          <a:xfrm rot="16200000">
            <a:off x="-624" y="8471283"/>
            <a:ext cx="1810673"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10 million</a:t>
            </a:r>
          </a:p>
        </p:txBody>
      </p:sp>
      <p:sp>
        <p:nvSpPr>
          <p:cNvPr id="376" name="Shape 376"/>
          <p:cNvSpPr/>
          <p:nvPr/>
        </p:nvSpPr>
        <p:spPr>
          <a:xfrm rot="16200000">
            <a:off x="853173" y="8385558"/>
            <a:ext cx="1590548"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6 million</a:t>
            </a:r>
          </a:p>
        </p:txBody>
      </p:sp>
      <p:sp>
        <p:nvSpPr>
          <p:cNvPr id="377" name="Shape 377"/>
          <p:cNvSpPr/>
          <p:nvPr/>
        </p:nvSpPr>
        <p:spPr>
          <a:xfrm rot="16200000">
            <a:off x="1423868" y="8501588"/>
            <a:ext cx="1936628"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2.5 million</a:t>
            </a:r>
          </a:p>
        </p:txBody>
      </p:sp>
      <p:sp>
        <p:nvSpPr>
          <p:cNvPr id="378" name="Shape 378"/>
          <p:cNvSpPr/>
          <p:nvPr/>
        </p:nvSpPr>
        <p:spPr>
          <a:xfrm rot="16200000">
            <a:off x="2340643" y="8385558"/>
            <a:ext cx="1590548"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2 million</a:t>
            </a:r>
          </a:p>
        </p:txBody>
      </p:sp>
      <p:sp>
        <p:nvSpPr>
          <p:cNvPr id="379" name="Shape 379"/>
          <p:cNvSpPr/>
          <p:nvPr/>
        </p:nvSpPr>
        <p:spPr>
          <a:xfrm rot="16200000">
            <a:off x="3828113" y="8385558"/>
            <a:ext cx="1590548"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1 million</a:t>
            </a:r>
          </a:p>
        </p:txBody>
      </p:sp>
      <p:sp>
        <p:nvSpPr>
          <p:cNvPr id="380" name="Shape 380"/>
          <p:cNvSpPr/>
          <p:nvPr/>
        </p:nvSpPr>
        <p:spPr>
          <a:xfrm rot="16200000">
            <a:off x="4592474" y="8358769"/>
            <a:ext cx="1549296"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600,000</a:t>
            </a:r>
          </a:p>
        </p:txBody>
      </p:sp>
      <p:sp>
        <p:nvSpPr>
          <p:cNvPr id="381" name="Shape 381"/>
          <p:cNvSpPr/>
          <p:nvPr/>
        </p:nvSpPr>
        <p:spPr>
          <a:xfrm rot="16200000">
            <a:off x="5446272" y="8273044"/>
            <a:ext cx="1329171"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50,000</a:t>
            </a:r>
          </a:p>
        </p:txBody>
      </p:sp>
      <p:sp>
        <p:nvSpPr>
          <p:cNvPr id="382" name="Shape 382"/>
          <p:cNvSpPr/>
          <p:nvPr/>
        </p:nvSpPr>
        <p:spPr>
          <a:xfrm rot="16200000">
            <a:off x="6190007" y="8273044"/>
            <a:ext cx="1329171"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10,000</a:t>
            </a:r>
          </a:p>
        </p:txBody>
      </p:sp>
      <p:sp>
        <p:nvSpPr>
          <p:cNvPr id="383" name="Shape 383"/>
          <p:cNvSpPr/>
          <p:nvPr/>
        </p:nvSpPr>
        <p:spPr>
          <a:xfrm rot="16200000">
            <a:off x="7043803" y="8187319"/>
            <a:ext cx="1109046"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6,000</a:t>
            </a:r>
          </a:p>
        </p:txBody>
      </p:sp>
      <p:sp>
        <p:nvSpPr>
          <p:cNvPr id="384" name="Shape 384"/>
          <p:cNvSpPr/>
          <p:nvPr/>
        </p:nvSpPr>
        <p:spPr>
          <a:xfrm rot="16200000">
            <a:off x="7787538" y="8187319"/>
            <a:ext cx="1109046"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4,500</a:t>
            </a:r>
          </a:p>
        </p:txBody>
      </p:sp>
      <p:sp>
        <p:nvSpPr>
          <p:cNvPr id="385" name="Shape 385"/>
          <p:cNvSpPr/>
          <p:nvPr/>
        </p:nvSpPr>
        <p:spPr>
          <a:xfrm rot="16200000">
            <a:off x="3084379" y="8385558"/>
            <a:ext cx="1590548"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2 million</a:t>
            </a:r>
          </a:p>
        </p:txBody>
      </p:sp>
      <p:sp>
        <p:nvSpPr>
          <p:cNvPr id="386" name="Shape 386"/>
          <p:cNvSpPr/>
          <p:nvPr/>
        </p:nvSpPr>
        <p:spPr>
          <a:xfrm>
            <a:off x="9254138" y="7996042"/>
            <a:ext cx="3551347" cy="7218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r">
              <a:defRPr sz="2700">
                <a:solidFill>
                  <a:srgbClr val="000000"/>
                </a:solidFill>
              </a:defRPr>
            </a:lvl1pPr>
          </a:lstStyle>
          <a:p>
            <a:r>
              <a:rPr>
                <a:latin typeface="Verdana"/>
                <a:cs typeface="Verdana"/>
              </a:rPr>
              <a:t>Temperature /K</a:t>
            </a:r>
          </a:p>
        </p:txBody>
      </p:sp>
      <p:sp>
        <p:nvSpPr>
          <p:cNvPr id="388" name="Shape 388"/>
          <p:cNvSpPr/>
          <p:nvPr/>
        </p:nvSpPr>
        <p:spPr>
          <a:xfrm>
            <a:off x="312682" y="6763532"/>
            <a:ext cx="12481037" cy="0"/>
          </a:xfrm>
          <a:prstGeom prst="line">
            <a:avLst/>
          </a:prstGeom>
          <a:noFill/>
          <a:ln w="25400" cap="flat">
            <a:solidFill>
              <a:srgbClr val="5A5F5E"/>
            </a:solidFill>
            <a:prstDash val="solid"/>
            <a:miter lim="400000"/>
          </a:ln>
          <a:effectLst/>
        </p:spPr>
        <p:txBody>
          <a:bodyPr wrap="square" lIns="50800" tIns="50800" rIns="50800" bIns="50800" numCol="1" anchor="ctr">
            <a:noAutofit/>
          </a:bodyPr>
          <a:lstStyle/>
          <a:p>
            <a:pPr>
              <a:defRPr sz="3600">
                <a:solidFill>
                  <a:srgbClr val="FFFFFF"/>
                </a:solidFill>
              </a:defRPr>
            </a:pPr>
            <a:endParaRPr>
              <a:latin typeface="Verdana"/>
              <a:cs typeface="Verdana"/>
            </a:endParaRPr>
          </a:p>
        </p:txBody>
      </p:sp>
      <p:sp>
        <p:nvSpPr>
          <p:cNvPr id="389" name="Shape 389"/>
          <p:cNvSpPr/>
          <p:nvPr/>
        </p:nvSpPr>
        <p:spPr>
          <a:xfrm rot="16200000">
            <a:off x="455800" y="6926058"/>
            <a:ext cx="888921"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13.1</a:t>
            </a:r>
          </a:p>
        </p:txBody>
      </p:sp>
      <p:sp>
        <p:nvSpPr>
          <p:cNvPr id="390" name="Shape 390"/>
          <p:cNvSpPr/>
          <p:nvPr/>
        </p:nvSpPr>
        <p:spPr>
          <a:xfrm rot="16200000">
            <a:off x="1309596" y="6840333"/>
            <a:ext cx="668797"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9.4</a:t>
            </a:r>
          </a:p>
        </p:txBody>
      </p:sp>
      <p:sp>
        <p:nvSpPr>
          <p:cNvPr id="391" name="Shape 391"/>
          <p:cNvSpPr/>
          <p:nvPr/>
        </p:nvSpPr>
        <p:spPr>
          <a:xfrm rot="16200000">
            <a:off x="1943270" y="6926058"/>
            <a:ext cx="888921"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33.5</a:t>
            </a:r>
          </a:p>
        </p:txBody>
      </p:sp>
      <p:sp>
        <p:nvSpPr>
          <p:cNvPr id="392" name="Shape 392"/>
          <p:cNvSpPr/>
          <p:nvPr/>
        </p:nvSpPr>
        <p:spPr>
          <a:xfrm rot="16200000">
            <a:off x="2687005" y="6926058"/>
            <a:ext cx="888921"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21.1</a:t>
            </a:r>
          </a:p>
        </p:txBody>
      </p:sp>
      <p:sp>
        <p:nvSpPr>
          <p:cNvPr id="393" name="Shape 393"/>
          <p:cNvSpPr/>
          <p:nvPr/>
        </p:nvSpPr>
        <p:spPr>
          <a:xfrm rot="16200000">
            <a:off x="4174473" y="6937001"/>
            <a:ext cx="888921"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dirty="0" smtClean="0">
                <a:latin typeface="Verdana"/>
                <a:cs typeface="Verdana"/>
              </a:rPr>
              <a:t>19.5</a:t>
            </a:r>
            <a:endParaRPr dirty="0">
              <a:latin typeface="Verdana"/>
              <a:cs typeface="Verdana"/>
            </a:endParaRPr>
          </a:p>
        </p:txBody>
      </p:sp>
      <p:sp>
        <p:nvSpPr>
          <p:cNvPr id="394" name="Shape 394"/>
          <p:cNvSpPr/>
          <p:nvPr/>
        </p:nvSpPr>
        <p:spPr>
          <a:xfrm rot="16200000">
            <a:off x="4918207" y="6937001"/>
            <a:ext cx="888921"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dirty="0" smtClean="0">
                <a:latin typeface="Verdana"/>
                <a:cs typeface="Verdana"/>
              </a:rPr>
              <a:t>17.4</a:t>
            </a:r>
            <a:endParaRPr dirty="0">
              <a:latin typeface="Verdana"/>
              <a:cs typeface="Verdana"/>
            </a:endParaRPr>
          </a:p>
        </p:txBody>
      </p:sp>
      <p:sp>
        <p:nvSpPr>
          <p:cNvPr id="395" name="Shape 395"/>
          <p:cNvSpPr/>
          <p:nvPr/>
        </p:nvSpPr>
        <p:spPr>
          <a:xfrm rot="16200000">
            <a:off x="5661945" y="6926058"/>
            <a:ext cx="888921"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30.4</a:t>
            </a:r>
          </a:p>
        </p:txBody>
      </p:sp>
      <p:sp>
        <p:nvSpPr>
          <p:cNvPr id="396" name="Shape 396"/>
          <p:cNvSpPr/>
          <p:nvPr/>
        </p:nvSpPr>
        <p:spPr>
          <a:xfrm rot="16200000">
            <a:off x="6468657" y="6895753"/>
            <a:ext cx="762967"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160</a:t>
            </a:r>
          </a:p>
        </p:txBody>
      </p:sp>
      <p:sp>
        <p:nvSpPr>
          <p:cNvPr id="397" name="Shape 397"/>
          <p:cNvSpPr/>
          <p:nvPr/>
        </p:nvSpPr>
        <p:spPr>
          <a:xfrm rot="16200000">
            <a:off x="7212392" y="6895753"/>
            <a:ext cx="762967"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450</a:t>
            </a:r>
          </a:p>
        </p:txBody>
      </p:sp>
      <p:sp>
        <p:nvSpPr>
          <p:cNvPr id="398" name="Shape 398"/>
          <p:cNvSpPr/>
          <p:nvPr/>
        </p:nvSpPr>
        <p:spPr>
          <a:xfrm rot="16200000">
            <a:off x="7956127" y="6895753"/>
            <a:ext cx="762967"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170</a:t>
            </a:r>
          </a:p>
        </p:txBody>
      </p:sp>
      <p:sp>
        <p:nvSpPr>
          <p:cNvPr id="399" name="Shape 399"/>
          <p:cNvSpPr/>
          <p:nvPr/>
        </p:nvSpPr>
        <p:spPr>
          <a:xfrm rot="16200000">
            <a:off x="3430739" y="6926058"/>
            <a:ext cx="888921" cy="518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700"/>
            </a:lvl1pPr>
          </a:lstStyle>
          <a:p>
            <a:r>
              <a:rPr>
                <a:latin typeface="Verdana"/>
                <a:cs typeface="Verdana"/>
              </a:rPr>
              <a:t>28.4</a:t>
            </a:r>
          </a:p>
        </p:txBody>
      </p:sp>
      <p:sp>
        <p:nvSpPr>
          <p:cNvPr id="400" name="Shape 400"/>
          <p:cNvSpPr/>
          <p:nvPr/>
        </p:nvSpPr>
        <p:spPr>
          <a:xfrm>
            <a:off x="9190959" y="6623832"/>
            <a:ext cx="3652305" cy="10321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r">
              <a:defRPr sz="2700">
                <a:solidFill>
                  <a:srgbClr val="000000"/>
                </a:solidFill>
              </a:defRPr>
            </a:lvl1pPr>
          </a:lstStyle>
          <a:p>
            <a:r>
              <a:rPr dirty="0">
                <a:latin typeface="Verdana"/>
                <a:cs typeface="Verdana"/>
              </a:rPr>
              <a:t>Wavelength /Å</a:t>
            </a:r>
          </a:p>
        </p:txBody>
      </p:sp>
      <p:sp>
        <p:nvSpPr>
          <p:cNvPr id="64" name="Shape 340"/>
          <p:cNvSpPr/>
          <p:nvPr/>
        </p:nvSpPr>
        <p:spPr>
          <a:xfrm>
            <a:off x="9107878" y="2235599"/>
            <a:ext cx="3843864"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dirty="0">
                <a:latin typeface="Verdana"/>
                <a:cs typeface="Verdana"/>
              </a:rPr>
              <a:t>SOHO-EIT</a:t>
            </a:r>
          </a:p>
        </p:txBody>
      </p:sp>
      <p:sp>
        <p:nvSpPr>
          <p:cNvPr id="69" name="Shape 345"/>
          <p:cNvSpPr/>
          <p:nvPr/>
        </p:nvSpPr>
        <p:spPr>
          <a:xfrm>
            <a:off x="9107878" y="2977200"/>
            <a:ext cx="3818466" cy="7218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a:latin typeface="Verdana"/>
                <a:cs typeface="Verdana"/>
              </a:rPr>
              <a:t>STEREO-EUVI</a:t>
            </a:r>
          </a:p>
        </p:txBody>
      </p:sp>
      <p:sp>
        <p:nvSpPr>
          <p:cNvPr id="74" name="Shape 350"/>
          <p:cNvSpPr/>
          <p:nvPr/>
        </p:nvSpPr>
        <p:spPr>
          <a:xfrm>
            <a:off x="9107878" y="3718800"/>
            <a:ext cx="3843864"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a:latin typeface="Verdana"/>
                <a:cs typeface="Verdana"/>
              </a:rPr>
              <a:t>PROBA2-SWAP</a:t>
            </a:r>
          </a:p>
        </p:txBody>
      </p:sp>
      <p:sp>
        <p:nvSpPr>
          <p:cNvPr id="76" name="Shape 352"/>
          <p:cNvSpPr/>
          <p:nvPr/>
        </p:nvSpPr>
        <p:spPr>
          <a:xfrm>
            <a:off x="9107878" y="4460400"/>
            <a:ext cx="3818466"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dirty="0">
                <a:latin typeface="Verdana"/>
                <a:cs typeface="Verdana"/>
              </a:rPr>
              <a:t>SDO-AIA</a:t>
            </a:r>
          </a:p>
        </p:txBody>
      </p:sp>
      <p:sp>
        <p:nvSpPr>
          <p:cNvPr id="87" name="Shape 363"/>
          <p:cNvSpPr/>
          <p:nvPr/>
        </p:nvSpPr>
        <p:spPr>
          <a:xfrm>
            <a:off x="9107878" y="5210315"/>
            <a:ext cx="3818465"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dirty="0">
                <a:latin typeface="Verdana"/>
                <a:cs typeface="Verdana"/>
              </a:rPr>
              <a:t>GOES R-SUVI</a:t>
            </a:r>
          </a:p>
        </p:txBody>
      </p:sp>
      <p:sp>
        <p:nvSpPr>
          <p:cNvPr id="94" name="Shape 363"/>
          <p:cNvSpPr/>
          <p:nvPr/>
        </p:nvSpPr>
        <p:spPr>
          <a:xfrm>
            <a:off x="9107878" y="5925005"/>
            <a:ext cx="3818465"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lang="en-US" dirty="0" smtClean="0">
                <a:latin typeface="Verdana"/>
                <a:cs typeface="Verdana"/>
              </a:rPr>
              <a:t>SO-FSI</a:t>
            </a:r>
            <a:endParaRPr dirty="0">
              <a:latin typeface="Verdana"/>
              <a:cs typeface="Verdan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p:cNvSpPr>
          <p:nvPr>
            <p:ph type="title"/>
          </p:nvPr>
        </p:nvSpPr>
        <p:spPr>
          <a:xfrm>
            <a:off x="355600" y="-50300"/>
            <a:ext cx="12293600" cy="2438401"/>
          </a:xfrm>
          <a:prstGeom prst="rect">
            <a:avLst/>
          </a:prstGeom>
        </p:spPr>
        <p:txBody>
          <a:bodyPr/>
          <a:lstStyle/>
          <a:p>
            <a:r>
              <a:rPr>
                <a:latin typeface="Verdana"/>
                <a:cs typeface="Verdana"/>
              </a:rPr>
              <a:t>Wavelengths</a:t>
            </a:r>
          </a:p>
        </p:txBody>
      </p:sp>
      <p:sp>
        <p:nvSpPr>
          <p:cNvPr id="466" name="Shape 466"/>
          <p:cNvSpPr/>
          <p:nvPr/>
        </p:nvSpPr>
        <p:spPr>
          <a:xfrm rot="17100000">
            <a:off x="-409809" y="7717276"/>
            <a:ext cx="2010541"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2000"/>
            </a:lvl1pPr>
          </a:lstStyle>
          <a:p>
            <a:r>
              <a:rPr>
                <a:latin typeface="Verdana"/>
                <a:cs typeface="Verdana"/>
              </a:rPr>
              <a:t>Flaring regions</a:t>
            </a:r>
          </a:p>
        </p:txBody>
      </p:sp>
      <p:sp>
        <p:nvSpPr>
          <p:cNvPr id="467" name="Shape 467"/>
          <p:cNvSpPr/>
          <p:nvPr/>
        </p:nvSpPr>
        <p:spPr>
          <a:xfrm rot="17100000">
            <a:off x="333926" y="7717276"/>
            <a:ext cx="2010541"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2000"/>
            </a:lvl1pPr>
          </a:lstStyle>
          <a:p>
            <a:r>
              <a:rPr>
                <a:latin typeface="Verdana"/>
                <a:cs typeface="Verdana"/>
              </a:rPr>
              <a:t>Flaring regions</a:t>
            </a:r>
          </a:p>
        </p:txBody>
      </p:sp>
      <p:sp>
        <p:nvSpPr>
          <p:cNvPr id="468" name="Shape 468"/>
          <p:cNvSpPr/>
          <p:nvPr/>
        </p:nvSpPr>
        <p:spPr>
          <a:xfrm rot="17100000">
            <a:off x="1122056" y="7710765"/>
            <a:ext cx="1921750"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2000"/>
            </a:lvl1pPr>
          </a:lstStyle>
          <a:p>
            <a:r>
              <a:rPr>
                <a:latin typeface="Verdana"/>
                <a:cs typeface="Verdana"/>
              </a:rPr>
              <a:t>Active regions</a:t>
            </a:r>
          </a:p>
        </p:txBody>
      </p:sp>
      <p:sp>
        <p:nvSpPr>
          <p:cNvPr id="469" name="Shape 469"/>
          <p:cNvSpPr/>
          <p:nvPr/>
        </p:nvSpPr>
        <p:spPr>
          <a:xfrm rot="17100000">
            <a:off x="1865791" y="7710765"/>
            <a:ext cx="1921750"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2000"/>
            </a:lvl1pPr>
          </a:lstStyle>
          <a:p>
            <a:r>
              <a:rPr>
                <a:latin typeface="Verdana"/>
                <a:cs typeface="Verdana"/>
              </a:rPr>
              <a:t>Active regions</a:t>
            </a:r>
          </a:p>
        </p:txBody>
      </p:sp>
      <p:sp>
        <p:nvSpPr>
          <p:cNvPr id="470" name="Shape 470"/>
          <p:cNvSpPr/>
          <p:nvPr/>
        </p:nvSpPr>
        <p:spPr>
          <a:xfrm rot="17100000">
            <a:off x="3211219" y="7649399"/>
            <a:ext cx="2205832"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a:defRPr sz="2000"/>
            </a:pPr>
            <a:r>
              <a:rPr>
                <a:latin typeface="Verdana"/>
                <a:cs typeface="Verdana"/>
              </a:rPr>
              <a:t>Corona &amp; </a:t>
            </a:r>
          </a:p>
          <a:p>
            <a:pPr algn="r">
              <a:defRPr sz="2000"/>
            </a:pPr>
            <a:r>
              <a:rPr>
                <a:latin typeface="Verdana"/>
                <a:cs typeface="Verdana"/>
              </a:rPr>
              <a:t>hot flare plasma</a:t>
            </a:r>
          </a:p>
        </p:txBody>
      </p:sp>
      <p:sp>
        <p:nvSpPr>
          <p:cNvPr id="471" name="Shape 471"/>
          <p:cNvSpPr/>
          <p:nvPr/>
        </p:nvSpPr>
        <p:spPr>
          <a:xfrm rot="17100000">
            <a:off x="3670433" y="7991455"/>
            <a:ext cx="2774873"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a:defRPr sz="2000"/>
            </a:pPr>
            <a:r>
              <a:rPr dirty="0">
                <a:latin typeface="Verdana"/>
                <a:cs typeface="Verdana"/>
              </a:rPr>
              <a:t>Quiet corona, </a:t>
            </a:r>
            <a:r>
              <a:rPr dirty="0" smtClean="0">
                <a:latin typeface="Verdana"/>
                <a:cs typeface="Verdana"/>
              </a:rPr>
              <a:t>upper </a:t>
            </a:r>
            <a:endParaRPr lang="en-US" dirty="0" smtClean="0">
              <a:latin typeface="Verdana"/>
              <a:cs typeface="Verdana"/>
            </a:endParaRPr>
          </a:p>
          <a:p>
            <a:pPr algn="r">
              <a:defRPr sz="2000"/>
            </a:pPr>
            <a:r>
              <a:rPr dirty="0" smtClean="0">
                <a:latin typeface="Verdana"/>
                <a:cs typeface="Verdana"/>
              </a:rPr>
              <a:t>transition </a:t>
            </a:r>
            <a:r>
              <a:rPr dirty="0">
                <a:latin typeface="Verdana"/>
                <a:cs typeface="Verdana"/>
              </a:rPr>
              <a:t>region</a:t>
            </a:r>
          </a:p>
        </p:txBody>
      </p:sp>
      <p:sp>
        <p:nvSpPr>
          <p:cNvPr id="472" name="Shape 472"/>
          <p:cNvSpPr/>
          <p:nvPr/>
        </p:nvSpPr>
        <p:spPr>
          <a:xfrm rot="17100000">
            <a:off x="4666678" y="7797359"/>
            <a:ext cx="2269852"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a:defRPr sz="2000"/>
            </a:pPr>
            <a:r>
              <a:rPr>
                <a:latin typeface="Verdana"/>
                <a:cs typeface="Verdana"/>
              </a:rPr>
              <a:t>Chromosphere &amp; </a:t>
            </a:r>
          </a:p>
          <a:p>
            <a:pPr algn="r">
              <a:defRPr sz="2000"/>
            </a:pPr>
            <a:r>
              <a:rPr>
                <a:latin typeface="Verdana"/>
                <a:cs typeface="Verdana"/>
              </a:rPr>
              <a:t>transition region</a:t>
            </a:r>
          </a:p>
        </p:txBody>
      </p:sp>
      <p:sp>
        <p:nvSpPr>
          <p:cNvPr id="473" name="Shape 473"/>
          <p:cNvSpPr/>
          <p:nvPr/>
        </p:nvSpPr>
        <p:spPr>
          <a:xfrm rot="17100000">
            <a:off x="5261435" y="7867060"/>
            <a:ext cx="2567810"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a:defRPr sz="2000"/>
            </a:pPr>
            <a:r>
              <a:rPr>
                <a:latin typeface="Verdana"/>
                <a:cs typeface="Verdana"/>
              </a:rPr>
              <a:t>Transition region &amp; </a:t>
            </a:r>
          </a:p>
          <a:p>
            <a:pPr algn="r">
              <a:defRPr sz="2000"/>
            </a:pPr>
            <a:r>
              <a:rPr>
                <a:latin typeface="Verdana"/>
                <a:cs typeface="Verdana"/>
              </a:rPr>
              <a:t>upper photosphere</a:t>
            </a:r>
          </a:p>
        </p:txBody>
      </p:sp>
      <p:sp>
        <p:nvSpPr>
          <p:cNvPr id="474" name="Shape 474"/>
          <p:cNvSpPr/>
          <p:nvPr/>
        </p:nvSpPr>
        <p:spPr>
          <a:xfrm rot="17100000">
            <a:off x="6437717" y="7644164"/>
            <a:ext cx="1702715"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2000"/>
            </a:lvl1pPr>
          </a:lstStyle>
          <a:p>
            <a:r>
              <a:rPr>
                <a:latin typeface="Verdana"/>
                <a:cs typeface="Verdana"/>
              </a:rPr>
              <a:t>Photosphere</a:t>
            </a:r>
          </a:p>
        </p:txBody>
      </p:sp>
      <p:sp>
        <p:nvSpPr>
          <p:cNvPr id="475" name="Shape 475"/>
          <p:cNvSpPr/>
          <p:nvPr/>
        </p:nvSpPr>
        <p:spPr>
          <a:xfrm rot="17100000">
            <a:off x="6965800" y="7798190"/>
            <a:ext cx="2438819"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a:defRPr sz="2000"/>
            </a:pPr>
            <a:r>
              <a:rPr dirty="0">
                <a:latin typeface="Verdana"/>
                <a:cs typeface="Verdana"/>
              </a:rPr>
              <a:t>Temperature </a:t>
            </a:r>
            <a:r>
              <a:rPr dirty="0" smtClean="0">
                <a:latin typeface="Verdana"/>
                <a:cs typeface="Verdana"/>
              </a:rPr>
              <a:t>mi</a:t>
            </a:r>
            <a:r>
              <a:rPr lang="en-US" dirty="0" smtClean="0">
                <a:latin typeface="Verdana"/>
                <a:cs typeface="Verdana"/>
              </a:rPr>
              <a:t>n</a:t>
            </a:r>
            <a:r>
              <a:rPr dirty="0" smtClean="0">
                <a:latin typeface="Verdana"/>
                <a:cs typeface="Verdana"/>
              </a:rPr>
              <a:t>, </a:t>
            </a:r>
            <a:endParaRPr dirty="0">
              <a:latin typeface="Verdana"/>
              <a:cs typeface="Verdana"/>
            </a:endParaRPr>
          </a:p>
          <a:p>
            <a:pPr algn="r">
              <a:defRPr sz="2000"/>
            </a:pPr>
            <a:r>
              <a:rPr dirty="0">
                <a:latin typeface="Verdana"/>
                <a:cs typeface="Verdana"/>
              </a:rPr>
              <a:t>photosphere</a:t>
            </a:r>
          </a:p>
        </p:txBody>
      </p:sp>
      <p:sp>
        <p:nvSpPr>
          <p:cNvPr id="476" name="Shape 476"/>
          <p:cNvSpPr/>
          <p:nvPr/>
        </p:nvSpPr>
        <p:spPr>
          <a:xfrm rot="17100000">
            <a:off x="2609525" y="7710765"/>
            <a:ext cx="1921750"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a:defRPr sz="2000"/>
            </a:lvl1pPr>
          </a:lstStyle>
          <a:p>
            <a:r>
              <a:rPr>
                <a:latin typeface="Verdana"/>
                <a:cs typeface="Verdana"/>
              </a:rPr>
              <a:t>Active regions</a:t>
            </a:r>
          </a:p>
        </p:txBody>
      </p:sp>
      <p:sp>
        <p:nvSpPr>
          <p:cNvPr id="477" name="Shape 477"/>
          <p:cNvSpPr/>
          <p:nvPr/>
        </p:nvSpPr>
        <p:spPr>
          <a:xfrm>
            <a:off x="9190959" y="7081032"/>
            <a:ext cx="3652304" cy="1032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r">
              <a:defRPr sz="2700">
                <a:solidFill>
                  <a:srgbClr val="000000"/>
                </a:solidFill>
              </a:defRPr>
            </a:lvl1pPr>
          </a:lstStyle>
          <a:p>
            <a:r>
              <a:rPr dirty="0">
                <a:latin typeface="Verdana"/>
                <a:cs typeface="Verdana"/>
              </a:rPr>
              <a:t>Regions of interest</a:t>
            </a:r>
          </a:p>
        </p:txBody>
      </p:sp>
      <p:sp>
        <p:nvSpPr>
          <p:cNvPr id="50" name="Shape 340"/>
          <p:cNvSpPr/>
          <p:nvPr/>
        </p:nvSpPr>
        <p:spPr>
          <a:xfrm>
            <a:off x="9107878" y="2235599"/>
            <a:ext cx="3843864"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dirty="0">
                <a:latin typeface="Verdana"/>
                <a:cs typeface="Verdana"/>
              </a:rPr>
              <a:t>SOHO-EIT</a:t>
            </a:r>
          </a:p>
        </p:txBody>
      </p:sp>
      <p:sp>
        <p:nvSpPr>
          <p:cNvPr id="55" name="Shape 345"/>
          <p:cNvSpPr/>
          <p:nvPr/>
        </p:nvSpPr>
        <p:spPr>
          <a:xfrm>
            <a:off x="9107878" y="2977200"/>
            <a:ext cx="3818466" cy="7218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a:latin typeface="Verdana"/>
                <a:cs typeface="Verdana"/>
              </a:rPr>
              <a:t>STEREO-EUVI</a:t>
            </a:r>
          </a:p>
        </p:txBody>
      </p:sp>
      <p:sp>
        <p:nvSpPr>
          <p:cNvPr id="60" name="Shape 350"/>
          <p:cNvSpPr/>
          <p:nvPr/>
        </p:nvSpPr>
        <p:spPr>
          <a:xfrm>
            <a:off x="9107878" y="3718800"/>
            <a:ext cx="3843864"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a:latin typeface="Verdana"/>
                <a:cs typeface="Verdana"/>
              </a:rPr>
              <a:t>PROBA2-SWAP</a:t>
            </a:r>
          </a:p>
        </p:txBody>
      </p:sp>
      <p:sp>
        <p:nvSpPr>
          <p:cNvPr id="62" name="Shape 352"/>
          <p:cNvSpPr/>
          <p:nvPr/>
        </p:nvSpPr>
        <p:spPr>
          <a:xfrm>
            <a:off x="9107878" y="4460400"/>
            <a:ext cx="3818466"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dirty="0">
                <a:latin typeface="Verdana"/>
                <a:cs typeface="Verdana"/>
              </a:rPr>
              <a:t>SDO-AIA</a:t>
            </a:r>
          </a:p>
        </p:txBody>
      </p:sp>
      <p:sp>
        <p:nvSpPr>
          <p:cNvPr id="73" name="Shape 363"/>
          <p:cNvSpPr/>
          <p:nvPr/>
        </p:nvSpPr>
        <p:spPr>
          <a:xfrm>
            <a:off x="9107878" y="5210315"/>
            <a:ext cx="3818465"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dirty="0">
                <a:latin typeface="Verdana"/>
                <a:cs typeface="Verdana"/>
              </a:rPr>
              <a:t>GOES R-SUVI</a:t>
            </a:r>
          </a:p>
        </p:txBody>
      </p:sp>
      <p:sp>
        <p:nvSpPr>
          <p:cNvPr id="80" name="Shape 363"/>
          <p:cNvSpPr/>
          <p:nvPr/>
        </p:nvSpPr>
        <p:spPr>
          <a:xfrm>
            <a:off x="9107878" y="5925005"/>
            <a:ext cx="3818465" cy="7218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sz="3600">
                <a:solidFill>
                  <a:srgbClr val="000000"/>
                </a:solidFill>
              </a:defRPr>
            </a:lvl1pPr>
          </a:lstStyle>
          <a:p>
            <a:r>
              <a:rPr lang="en-US" dirty="0" smtClean="0">
                <a:latin typeface="Verdana"/>
                <a:cs typeface="Verdana"/>
              </a:rPr>
              <a:t>SO-FSI</a:t>
            </a:r>
            <a:endParaRPr dirty="0">
              <a:latin typeface="Verdana"/>
              <a:cs typeface="Verdana"/>
            </a:endParaRPr>
          </a:p>
        </p:txBody>
      </p:sp>
      <p:pic>
        <p:nvPicPr>
          <p:cNvPr id="83" name="Picture 82" descr="Screen Shot 2017-03-07 at 12.50.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82" y="2043166"/>
            <a:ext cx="8677901" cy="4783866"/>
          </a:xfrm>
          <a:prstGeom prst="rect">
            <a:avLst/>
          </a:prstGeom>
        </p:spPr>
      </p:pic>
      <p:sp>
        <p:nvSpPr>
          <p:cNvPr id="465" name="Shape 465"/>
          <p:cNvSpPr/>
          <p:nvPr/>
        </p:nvSpPr>
        <p:spPr>
          <a:xfrm>
            <a:off x="312682" y="6814332"/>
            <a:ext cx="12481036" cy="1"/>
          </a:xfrm>
          <a:prstGeom prst="line">
            <a:avLst/>
          </a:prstGeom>
          <a:ln w="25400">
            <a:solidFill>
              <a:srgbClr val="5A5F5E"/>
            </a:solidFill>
            <a:miter lim="400000"/>
          </a:ln>
        </p:spPr>
        <p:txBody>
          <a:bodyPr lIns="50800" tIns="50800" rIns="50800" bIns="50800" anchor="ctr"/>
          <a:lstStyle/>
          <a:p>
            <a:pPr>
              <a:defRPr sz="3600">
                <a:solidFill>
                  <a:srgbClr val="FFFFFF"/>
                </a:solidFill>
              </a:defRPr>
            </a:pPr>
            <a:endParaRPr>
              <a:latin typeface="Verdana"/>
              <a:cs typeface="Verdana"/>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1980</TotalTime>
  <Words>1388</Words>
  <Application>Microsoft Macintosh PowerPoint</Application>
  <PresentationFormat>Custom</PresentationFormat>
  <Paragraphs>223</Paragraphs>
  <Slides>20</Slides>
  <Notes>20</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Showroom</vt:lpstr>
      <vt:lpstr>EUV Imagers &amp; Space Weather Forecasting</vt:lpstr>
      <vt:lpstr>Current EUV Instrumentation</vt:lpstr>
      <vt:lpstr>Cadence</vt:lpstr>
      <vt:lpstr>Resolution - arcsec / px</vt:lpstr>
      <vt:lpstr>Field of view</vt:lpstr>
      <vt:lpstr>considerations when choosing an euv imager</vt:lpstr>
      <vt:lpstr>Wavelengths</vt:lpstr>
      <vt:lpstr>Wavelengths</vt:lpstr>
      <vt:lpstr>Wavelengths</vt:lpstr>
      <vt:lpstr>Wavelengths</vt:lpstr>
      <vt:lpstr>Wavelengths</vt:lpstr>
      <vt:lpstr>optimal euv imager bandpasses</vt:lpstr>
      <vt:lpstr>optimal euv imager bandpasses</vt:lpstr>
      <vt:lpstr>optimal euv imager bandpasses</vt:lpstr>
      <vt:lpstr>optimal euv imager bandpasses</vt:lpstr>
      <vt:lpstr>FOV</vt:lpstr>
      <vt:lpstr>PowerPoint Presentation</vt:lpstr>
      <vt:lpstr>Other considerations</vt:lpstr>
      <vt:lpstr>Type of detector - blooming</vt:lpstr>
      <vt:lpstr>Imager characteristics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PROBA2 a Space Weather Tool</dc:title>
  <cp:lastModifiedBy>Matthew West</cp:lastModifiedBy>
  <cp:revision>74</cp:revision>
  <dcterms:modified xsi:type="dcterms:W3CDTF">2017-11-23T16:34:48Z</dcterms:modified>
</cp:coreProperties>
</file>