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79" r:id="rId5"/>
    <p:sldId id="259" r:id="rId6"/>
    <p:sldId id="260" r:id="rId7"/>
    <p:sldId id="263" r:id="rId8"/>
    <p:sldId id="267" r:id="rId9"/>
    <p:sldId id="266" r:id="rId10"/>
    <p:sldId id="268" r:id="rId11"/>
    <p:sldId id="272" r:id="rId12"/>
    <p:sldId id="269" r:id="rId13"/>
    <p:sldId id="262" r:id="rId14"/>
    <p:sldId id="273" r:id="rId15"/>
    <p:sldId id="276" r:id="rId16"/>
    <p:sldId id="278" r:id="rId17"/>
    <p:sldId id="270" r:id="rId18"/>
    <p:sldId id="271" r:id="rId19"/>
    <p:sldId id="265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BD5"/>
    <a:srgbClr val="FFEFD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9" autoAdjust="0"/>
    <p:restoredTop sz="94532" autoAdjust="0"/>
  </p:normalViewPr>
  <p:slideViewPr>
    <p:cSldViewPr>
      <p:cViewPr varScale="1">
        <p:scale>
          <a:sx n="74" d="100"/>
          <a:sy n="74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P\Pulpit\Charkow\efficienc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/>
            </a:pPr>
            <a:r>
              <a:rPr lang="en-US" sz="1400" noProof="0" dirty="0" err="1" smtClean="0"/>
              <a:t>Amptek</a:t>
            </a:r>
            <a:r>
              <a:rPr lang="en-US" sz="1400" baseline="0" noProof="0" dirty="0" smtClean="0"/>
              <a:t> XR-100CR Si-PIN detector photoelectric efficiency</a:t>
            </a:r>
            <a:endParaRPr lang="en-US" sz="1400" noProof="0" dirty="0"/>
          </a:p>
        </c:rich>
      </c:tx>
      <c:layout>
        <c:manualLayout>
          <c:xMode val="edge"/>
          <c:yMode val="edge"/>
          <c:x val="0.12941457932399075"/>
          <c:y val="3.8344210792701401E-2"/>
        </c:manualLayout>
      </c:layout>
    </c:title>
    <c:plotArea>
      <c:layout/>
      <c:scatterChart>
        <c:scatterStyle val="lineMarker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Arkusz1!$A$1:$A$194</c:f>
              <c:numCache>
                <c:formatCode>0.00E+00</c:formatCode>
                <c:ptCount val="194"/>
                <c:pt idx="0">
                  <c:v>1.4000000000000005E-2</c:v>
                </c:pt>
                <c:pt idx="1">
                  <c:v>1.4900000000000052E-2</c:v>
                </c:pt>
                <c:pt idx="2">
                  <c:v>1.6000000000000087E-2</c:v>
                </c:pt>
                <c:pt idx="3">
                  <c:v>1.7100000000000091E-2</c:v>
                </c:pt>
                <c:pt idx="4">
                  <c:v>1.8200000000000081E-2</c:v>
                </c:pt>
                <c:pt idx="5">
                  <c:v>1.9099999999999999E-2</c:v>
                </c:pt>
                <c:pt idx="6">
                  <c:v>1.940000000000008E-2</c:v>
                </c:pt>
                <c:pt idx="7">
                  <c:v>1.9500000000000073E-2</c:v>
                </c:pt>
                <c:pt idx="8">
                  <c:v>1.9500000000000073E-2</c:v>
                </c:pt>
                <c:pt idx="9">
                  <c:v>1.9599999999999999E-2</c:v>
                </c:pt>
                <c:pt idx="10">
                  <c:v>1.9900000000000088E-2</c:v>
                </c:pt>
                <c:pt idx="11">
                  <c:v>2.0799999999999999E-2</c:v>
                </c:pt>
                <c:pt idx="12">
                  <c:v>2.2300000000000052E-2</c:v>
                </c:pt>
                <c:pt idx="13">
                  <c:v>2.3800000000000012E-2</c:v>
                </c:pt>
                <c:pt idx="14">
                  <c:v>2.5500000000000002E-2</c:v>
                </c:pt>
                <c:pt idx="15">
                  <c:v>2.5800000000000108E-2</c:v>
                </c:pt>
                <c:pt idx="16">
                  <c:v>2.6200000000000112E-2</c:v>
                </c:pt>
                <c:pt idx="17">
                  <c:v>2.6300000000000056E-2</c:v>
                </c:pt>
                <c:pt idx="18">
                  <c:v>2.6400000000000132E-2</c:v>
                </c:pt>
                <c:pt idx="19">
                  <c:v>2.6800000000000143E-2</c:v>
                </c:pt>
                <c:pt idx="20">
                  <c:v>2.7200000000000113E-2</c:v>
                </c:pt>
                <c:pt idx="21">
                  <c:v>2.9100000000000011E-2</c:v>
                </c:pt>
                <c:pt idx="22">
                  <c:v>3.1100000000000089E-2</c:v>
                </c:pt>
                <c:pt idx="23">
                  <c:v>3.3200000000000042E-2</c:v>
                </c:pt>
                <c:pt idx="24">
                  <c:v>3.5500000000000011E-2</c:v>
                </c:pt>
                <c:pt idx="25">
                  <c:v>3.8000000000000082E-2</c:v>
                </c:pt>
                <c:pt idx="26">
                  <c:v>4.0600000000000004E-2</c:v>
                </c:pt>
                <c:pt idx="27">
                  <c:v>4.3400000000000022E-2</c:v>
                </c:pt>
                <c:pt idx="28">
                  <c:v>4.6400000000000004E-2</c:v>
                </c:pt>
                <c:pt idx="29">
                  <c:v>4.9600000000000033E-2</c:v>
                </c:pt>
                <c:pt idx="30">
                  <c:v>5.3000000000000033E-2</c:v>
                </c:pt>
                <c:pt idx="31">
                  <c:v>5.6700000000000132E-2</c:v>
                </c:pt>
                <c:pt idx="32">
                  <c:v>6.0600000000000084E-2</c:v>
                </c:pt>
                <c:pt idx="33">
                  <c:v>6.4800000000000288E-2</c:v>
                </c:pt>
                <c:pt idx="34">
                  <c:v>6.9200000000000123E-2</c:v>
                </c:pt>
                <c:pt idx="35">
                  <c:v>7.4000000000000274E-2</c:v>
                </c:pt>
                <c:pt idx="36">
                  <c:v>7.9100000000000253E-2</c:v>
                </c:pt>
                <c:pt idx="37">
                  <c:v>8.460000000000048E-2</c:v>
                </c:pt>
                <c:pt idx="38">
                  <c:v>9.0400000000000022E-2</c:v>
                </c:pt>
                <c:pt idx="39">
                  <c:v>9.6700000000000244E-2</c:v>
                </c:pt>
                <c:pt idx="40">
                  <c:v>9.7200000000000022E-2</c:v>
                </c:pt>
                <c:pt idx="41">
                  <c:v>9.8700000000000579E-2</c:v>
                </c:pt>
                <c:pt idx="42">
                  <c:v>9.9100000000000382E-2</c:v>
                </c:pt>
                <c:pt idx="43">
                  <c:v>9.970000000000051E-2</c:v>
                </c:pt>
                <c:pt idx="44">
                  <c:v>0.10100000000000002</c:v>
                </c:pt>
                <c:pt idx="45">
                  <c:v>0.10299999999999998</c:v>
                </c:pt>
                <c:pt idx="46">
                  <c:v>0.10900000000000012</c:v>
                </c:pt>
                <c:pt idx="47">
                  <c:v>0.11000000000000019</c:v>
                </c:pt>
                <c:pt idx="48">
                  <c:v>0.11100000000000021</c:v>
                </c:pt>
                <c:pt idx="49">
                  <c:v>0.11200000000000021</c:v>
                </c:pt>
                <c:pt idx="50">
                  <c:v>0.11300000000000021</c:v>
                </c:pt>
                <c:pt idx="51">
                  <c:v>0.11799999999999999</c:v>
                </c:pt>
                <c:pt idx="52">
                  <c:v>0.126</c:v>
                </c:pt>
                <c:pt idx="53">
                  <c:v>0.13500000000000001</c:v>
                </c:pt>
                <c:pt idx="54">
                  <c:v>0.14400000000000004</c:v>
                </c:pt>
                <c:pt idx="55">
                  <c:v>0.14600000000000021</c:v>
                </c:pt>
                <c:pt idx="56">
                  <c:v>0.14800000000000021</c:v>
                </c:pt>
                <c:pt idx="57">
                  <c:v>0.14900000000000024</c:v>
                </c:pt>
                <c:pt idx="58">
                  <c:v>0.14900000000000024</c:v>
                </c:pt>
                <c:pt idx="59">
                  <c:v>0.15200000000000041</c:v>
                </c:pt>
                <c:pt idx="60">
                  <c:v>0.15400000000000041</c:v>
                </c:pt>
                <c:pt idx="61">
                  <c:v>0.16500000000000051</c:v>
                </c:pt>
                <c:pt idx="62">
                  <c:v>0.17600000000000021</c:v>
                </c:pt>
                <c:pt idx="63">
                  <c:v>0.18800000000000044</c:v>
                </c:pt>
                <c:pt idx="64">
                  <c:v>0.20100000000000001</c:v>
                </c:pt>
                <c:pt idx="65">
                  <c:v>0.21500000000000041</c:v>
                </c:pt>
                <c:pt idx="66">
                  <c:v>0.23</c:v>
                </c:pt>
                <c:pt idx="67">
                  <c:v>0.24600000000000041</c:v>
                </c:pt>
                <c:pt idx="68">
                  <c:v>0.26300000000000001</c:v>
                </c:pt>
                <c:pt idx="69">
                  <c:v>0.27800000000000002</c:v>
                </c:pt>
                <c:pt idx="70">
                  <c:v>0.28100000000000008</c:v>
                </c:pt>
                <c:pt idx="71">
                  <c:v>0.28200000000000008</c:v>
                </c:pt>
                <c:pt idx="72">
                  <c:v>0.28400000000000031</c:v>
                </c:pt>
                <c:pt idx="73">
                  <c:v>0.28500000000000031</c:v>
                </c:pt>
                <c:pt idx="74">
                  <c:v>0.28900000000000031</c:v>
                </c:pt>
                <c:pt idx="75">
                  <c:v>0.30100000000000032</c:v>
                </c:pt>
                <c:pt idx="76">
                  <c:v>0.32100000000000123</c:v>
                </c:pt>
                <c:pt idx="77">
                  <c:v>0.34300000000000136</c:v>
                </c:pt>
                <c:pt idx="78">
                  <c:v>0.36700000000000038</c:v>
                </c:pt>
                <c:pt idx="79">
                  <c:v>0.39200000000000146</c:v>
                </c:pt>
                <c:pt idx="80">
                  <c:v>0.39400000000000146</c:v>
                </c:pt>
                <c:pt idx="81">
                  <c:v>0.4</c:v>
                </c:pt>
                <c:pt idx="82">
                  <c:v>0.40100000000000002</c:v>
                </c:pt>
                <c:pt idx="83">
                  <c:v>0.40400000000000008</c:v>
                </c:pt>
                <c:pt idx="84">
                  <c:v>0.41000000000000031</c:v>
                </c:pt>
                <c:pt idx="85">
                  <c:v>0.42000000000000032</c:v>
                </c:pt>
                <c:pt idx="86">
                  <c:v>0.44800000000000095</c:v>
                </c:pt>
                <c:pt idx="87">
                  <c:v>0.47900000000000031</c:v>
                </c:pt>
                <c:pt idx="88">
                  <c:v>0.51200000000000001</c:v>
                </c:pt>
                <c:pt idx="89">
                  <c:v>0.54800000000000004</c:v>
                </c:pt>
                <c:pt idx="90">
                  <c:v>0.58600000000000063</c:v>
                </c:pt>
                <c:pt idx="91">
                  <c:v>0.62600000000000244</c:v>
                </c:pt>
                <c:pt idx="92">
                  <c:v>0.66900000000000293</c:v>
                </c:pt>
                <c:pt idx="93">
                  <c:v>0.71500000000000064</c:v>
                </c:pt>
                <c:pt idx="94">
                  <c:v>0.76500000000000246</c:v>
                </c:pt>
                <c:pt idx="95">
                  <c:v>0.81799999999999995</c:v>
                </c:pt>
                <c:pt idx="96">
                  <c:v>0.87400000000000222</c:v>
                </c:pt>
                <c:pt idx="97">
                  <c:v>0.93400000000000005</c:v>
                </c:pt>
                <c:pt idx="98">
                  <c:v>0.999</c:v>
                </c:pt>
                <c:pt idx="99">
                  <c:v>1.07</c:v>
                </c:pt>
                <c:pt idx="100">
                  <c:v>1.139999999999995</c:v>
                </c:pt>
                <c:pt idx="101">
                  <c:v>1.22</c:v>
                </c:pt>
                <c:pt idx="102">
                  <c:v>1.3</c:v>
                </c:pt>
                <c:pt idx="103">
                  <c:v>1.3900000000000001</c:v>
                </c:pt>
                <c:pt idx="104">
                  <c:v>1.49</c:v>
                </c:pt>
                <c:pt idx="105">
                  <c:v>1.59</c:v>
                </c:pt>
                <c:pt idx="106">
                  <c:v>1.7000000000000033</c:v>
                </c:pt>
                <c:pt idx="107">
                  <c:v>1.8</c:v>
                </c:pt>
                <c:pt idx="108">
                  <c:v>1.82</c:v>
                </c:pt>
                <c:pt idx="109">
                  <c:v>1.83</c:v>
                </c:pt>
                <c:pt idx="110">
                  <c:v>1.84</c:v>
                </c:pt>
                <c:pt idx="111">
                  <c:v>1.85</c:v>
                </c:pt>
                <c:pt idx="112">
                  <c:v>1.8800000000000001</c:v>
                </c:pt>
                <c:pt idx="113">
                  <c:v>1.9500000000000011</c:v>
                </c:pt>
                <c:pt idx="114">
                  <c:v>2.08</c:v>
                </c:pt>
                <c:pt idx="115">
                  <c:v>2.2200000000000002</c:v>
                </c:pt>
                <c:pt idx="116">
                  <c:v>2.38</c:v>
                </c:pt>
                <c:pt idx="117">
                  <c:v>2.54</c:v>
                </c:pt>
                <c:pt idx="118">
                  <c:v>2.72</c:v>
                </c:pt>
                <c:pt idx="119">
                  <c:v>2.9</c:v>
                </c:pt>
                <c:pt idx="120">
                  <c:v>3.11</c:v>
                </c:pt>
                <c:pt idx="121">
                  <c:v>3.32</c:v>
                </c:pt>
                <c:pt idx="122">
                  <c:v>3.55</c:v>
                </c:pt>
                <c:pt idx="123">
                  <c:v>3.79</c:v>
                </c:pt>
                <c:pt idx="124">
                  <c:v>4.0599999999999996</c:v>
                </c:pt>
                <c:pt idx="125">
                  <c:v>4.33</c:v>
                </c:pt>
                <c:pt idx="126">
                  <c:v>4.63</c:v>
                </c:pt>
                <c:pt idx="127">
                  <c:v>4.95</c:v>
                </c:pt>
                <c:pt idx="128">
                  <c:v>5.3</c:v>
                </c:pt>
                <c:pt idx="129">
                  <c:v>5.6599999999999975</c:v>
                </c:pt>
                <c:pt idx="130">
                  <c:v>6.05</c:v>
                </c:pt>
                <c:pt idx="131">
                  <c:v>6.4700000000000024</c:v>
                </c:pt>
                <c:pt idx="132">
                  <c:v>6.92</c:v>
                </c:pt>
                <c:pt idx="133">
                  <c:v>7.39</c:v>
                </c:pt>
                <c:pt idx="134">
                  <c:v>7.9</c:v>
                </c:pt>
                <c:pt idx="135">
                  <c:v>8.4500000000000028</c:v>
                </c:pt>
                <c:pt idx="136">
                  <c:v>9.0300000000000011</c:v>
                </c:pt>
                <c:pt idx="137">
                  <c:v>9.65</c:v>
                </c:pt>
                <c:pt idx="138">
                  <c:v>10.3</c:v>
                </c:pt>
                <c:pt idx="139">
                  <c:v>11</c:v>
                </c:pt>
                <c:pt idx="140">
                  <c:v>11.8</c:v>
                </c:pt>
                <c:pt idx="141">
                  <c:v>12.6</c:v>
                </c:pt>
                <c:pt idx="142">
                  <c:v>13.5</c:v>
                </c:pt>
                <c:pt idx="143">
                  <c:v>14.4</c:v>
                </c:pt>
                <c:pt idx="144">
                  <c:v>15.4</c:v>
                </c:pt>
                <c:pt idx="145">
                  <c:v>16.5</c:v>
                </c:pt>
                <c:pt idx="146">
                  <c:v>17.600000000000001</c:v>
                </c:pt>
                <c:pt idx="147">
                  <c:v>18.8</c:v>
                </c:pt>
                <c:pt idx="148">
                  <c:v>20.100000000000001</c:v>
                </c:pt>
                <c:pt idx="149">
                  <c:v>21.5</c:v>
                </c:pt>
                <c:pt idx="150">
                  <c:v>23</c:v>
                </c:pt>
                <c:pt idx="151">
                  <c:v>24.6</c:v>
                </c:pt>
                <c:pt idx="152">
                  <c:v>26.3</c:v>
                </c:pt>
                <c:pt idx="153">
                  <c:v>28.1</c:v>
                </c:pt>
                <c:pt idx="154">
                  <c:v>30</c:v>
                </c:pt>
                <c:pt idx="155">
                  <c:v>32.1</c:v>
                </c:pt>
                <c:pt idx="156">
                  <c:v>34.300000000000004</c:v>
                </c:pt>
                <c:pt idx="157">
                  <c:v>36.700000000000003</c:v>
                </c:pt>
                <c:pt idx="158">
                  <c:v>39.200000000000003</c:v>
                </c:pt>
                <c:pt idx="159">
                  <c:v>41.9</c:v>
                </c:pt>
                <c:pt idx="160">
                  <c:v>44.8</c:v>
                </c:pt>
                <c:pt idx="161">
                  <c:v>47.9</c:v>
                </c:pt>
                <c:pt idx="162">
                  <c:v>51.2</c:v>
                </c:pt>
                <c:pt idx="163">
                  <c:v>54.7</c:v>
                </c:pt>
                <c:pt idx="164">
                  <c:v>58.5</c:v>
                </c:pt>
                <c:pt idx="165">
                  <c:v>62.5</c:v>
                </c:pt>
                <c:pt idx="166">
                  <c:v>66.8</c:v>
                </c:pt>
                <c:pt idx="167">
                  <c:v>71.5</c:v>
                </c:pt>
                <c:pt idx="168">
                  <c:v>76.400000000000006</c:v>
                </c:pt>
                <c:pt idx="169">
                  <c:v>81.7</c:v>
                </c:pt>
                <c:pt idx="170">
                  <c:v>87.3</c:v>
                </c:pt>
                <c:pt idx="171">
                  <c:v>93.3</c:v>
                </c:pt>
                <c:pt idx="172">
                  <c:v>99.8</c:v>
                </c:pt>
                <c:pt idx="173">
                  <c:v>107</c:v>
                </c:pt>
                <c:pt idx="174">
                  <c:v>114</c:v>
                </c:pt>
                <c:pt idx="175">
                  <c:v>122</c:v>
                </c:pt>
                <c:pt idx="176">
                  <c:v>130</c:v>
                </c:pt>
                <c:pt idx="177">
                  <c:v>139</c:v>
                </c:pt>
                <c:pt idx="178">
                  <c:v>149</c:v>
                </c:pt>
                <c:pt idx="179">
                  <c:v>159</c:v>
                </c:pt>
                <c:pt idx="180">
                  <c:v>170</c:v>
                </c:pt>
                <c:pt idx="181">
                  <c:v>182</c:v>
                </c:pt>
                <c:pt idx="182">
                  <c:v>194</c:v>
                </c:pt>
                <c:pt idx="183">
                  <c:v>208</c:v>
                </c:pt>
                <c:pt idx="184">
                  <c:v>222</c:v>
                </c:pt>
                <c:pt idx="185">
                  <c:v>237</c:v>
                </c:pt>
                <c:pt idx="186">
                  <c:v>254</c:v>
                </c:pt>
                <c:pt idx="187">
                  <c:v>271</c:v>
                </c:pt>
                <c:pt idx="188">
                  <c:v>290</c:v>
                </c:pt>
                <c:pt idx="189">
                  <c:v>310</c:v>
                </c:pt>
                <c:pt idx="190">
                  <c:v>332</c:v>
                </c:pt>
                <c:pt idx="191">
                  <c:v>354</c:v>
                </c:pt>
                <c:pt idx="192">
                  <c:v>379</c:v>
                </c:pt>
                <c:pt idx="193">
                  <c:v>405</c:v>
                </c:pt>
              </c:numCache>
            </c:numRef>
          </c:xVal>
          <c:yVal>
            <c:numRef>
              <c:f>Arkusz1!$E$1:$E$194</c:f>
              <c:numCache>
                <c:formatCode>0.00E+00</c:formatCode>
                <c:ptCount val="194"/>
                <c:pt idx="0">
                  <c:v>3.9200000000006497E-142</c:v>
                </c:pt>
                <c:pt idx="1">
                  <c:v>3.9100000000006208E-137</c:v>
                </c:pt>
                <c:pt idx="2">
                  <c:v>8.6800000000013173E-131</c:v>
                </c:pt>
                <c:pt idx="3">
                  <c:v>1.9100000000002724E-123</c:v>
                </c:pt>
                <c:pt idx="4">
                  <c:v>1.9400000000002625E-115</c:v>
                </c:pt>
                <c:pt idx="5">
                  <c:v>1.6500000000002127E-109</c:v>
                </c:pt>
                <c:pt idx="6">
                  <c:v>1.4100000000001738E-107</c:v>
                </c:pt>
                <c:pt idx="7">
                  <c:v>4.4700000000005724E-107</c:v>
                </c:pt>
                <c:pt idx="8">
                  <c:v>4.6100000000005669E-107</c:v>
                </c:pt>
                <c:pt idx="9">
                  <c:v>1.5400000000001936E-107</c:v>
                </c:pt>
                <c:pt idx="10">
                  <c:v>9.1400000000011136E-106</c:v>
                </c:pt>
                <c:pt idx="11">
                  <c:v>5.3000000000006198E-100</c:v>
                </c:pt>
                <c:pt idx="12">
                  <c:v>7.000000000000756E-92</c:v>
                </c:pt>
                <c:pt idx="13">
                  <c:v>5.0400000000004837E-84</c:v>
                </c:pt>
                <c:pt idx="14">
                  <c:v>1.5700000000001368E-76</c:v>
                </c:pt>
                <c:pt idx="15">
                  <c:v>3.4600000000002985E-75</c:v>
                </c:pt>
                <c:pt idx="16">
                  <c:v>1.3400000000001137E-73</c:v>
                </c:pt>
                <c:pt idx="17">
                  <c:v>3.5600000000002982E-73</c:v>
                </c:pt>
                <c:pt idx="18">
                  <c:v>1.5400000000001288E-72</c:v>
                </c:pt>
                <c:pt idx="19">
                  <c:v>5.9500000000004912E-71</c:v>
                </c:pt>
                <c:pt idx="20">
                  <c:v>1.8300000000001484E-69</c:v>
                </c:pt>
                <c:pt idx="21">
                  <c:v>7.3400000000005214E-63</c:v>
                </c:pt>
                <c:pt idx="22">
                  <c:v>9.7200000000005775E-57</c:v>
                </c:pt>
                <c:pt idx="23">
                  <c:v>4.2500000000002227E-51</c:v>
                </c:pt>
                <c:pt idx="24">
                  <c:v>6.3900000000003024E-46</c:v>
                </c:pt>
                <c:pt idx="25">
                  <c:v>3.5200000000001566E-41</c:v>
                </c:pt>
                <c:pt idx="26">
                  <c:v>7.3800000000002928E-37</c:v>
                </c:pt>
                <c:pt idx="27">
                  <c:v>6.2200000000002216E-33</c:v>
                </c:pt>
                <c:pt idx="28">
                  <c:v>2.2200000000000789E-29</c:v>
                </c:pt>
                <c:pt idx="29">
                  <c:v>3.5900000000001046E-26</c:v>
                </c:pt>
                <c:pt idx="30">
                  <c:v>2.770000000000073E-23</c:v>
                </c:pt>
                <c:pt idx="31">
                  <c:v>1.0900000000000269E-20</c:v>
                </c:pt>
                <c:pt idx="32">
                  <c:v>2.3000000000000455E-18</c:v>
                </c:pt>
                <c:pt idx="33">
                  <c:v>2.7700000000000549E-16</c:v>
                </c:pt>
                <c:pt idx="34">
                  <c:v>1.980000000000032E-14</c:v>
                </c:pt>
                <c:pt idx="35">
                  <c:v>8.9400000000001103E-13</c:v>
                </c:pt>
                <c:pt idx="36">
                  <c:v>2.6400000000000353E-11</c:v>
                </c:pt>
                <c:pt idx="37">
                  <c:v>5.3300000000000612E-10</c:v>
                </c:pt>
                <c:pt idx="38">
                  <c:v>7.6500000000000668E-9</c:v>
                </c:pt>
                <c:pt idx="39">
                  <c:v>8.0700000000000954E-8</c:v>
                </c:pt>
                <c:pt idx="40">
                  <c:v>9.6100000000000867E-8</c:v>
                </c:pt>
                <c:pt idx="41">
                  <c:v>1.5300000000000162E-7</c:v>
                </c:pt>
                <c:pt idx="42">
                  <c:v>1.7300000000000199E-7</c:v>
                </c:pt>
                <c:pt idx="43">
                  <c:v>5.820000000000044E-9</c:v>
                </c:pt>
                <c:pt idx="44">
                  <c:v>9.0600000000000891E-9</c:v>
                </c:pt>
                <c:pt idx="45">
                  <c:v>1.7100000000000203E-8</c:v>
                </c:pt>
                <c:pt idx="46">
                  <c:v>6.6000000000000604E-8</c:v>
                </c:pt>
                <c:pt idx="47">
                  <c:v>9.6700000000000939E-8</c:v>
                </c:pt>
                <c:pt idx="48">
                  <c:v>1.0600000000000121E-7</c:v>
                </c:pt>
                <c:pt idx="49">
                  <c:v>1.8100000000003755E-174</c:v>
                </c:pt>
                <c:pt idx="50">
                  <c:v>3.4800000000006946E-169</c:v>
                </c:pt>
                <c:pt idx="51">
                  <c:v>4.6700000000008534E-155</c:v>
                </c:pt>
                <c:pt idx="52">
                  <c:v>6.2000000000009801E-135</c:v>
                </c:pt>
                <c:pt idx="53">
                  <c:v>5.1300000000007132E-117</c:v>
                </c:pt>
                <c:pt idx="54">
                  <c:v>1.4900000000001778E-102</c:v>
                </c:pt>
                <c:pt idx="55">
                  <c:v>2.9700000000003456E-100</c:v>
                </c:pt>
                <c:pt idx="56">
                  <c:v>8.7000000000009801E-97</c:v>
                </c:pt>
                <c:pt idx="57">
                  <c:v>7.3200000000008141E-96</c:v>
                </c:pt>
                <c:pt idx="58">
                  <c:v>1.2600000000001379E-94</c:v>
                </c:pt>
                <c:pt idx="59">
                  <c:v>3.7200000000003991E-91</c:v>
                </c:pt>
                <c:pt idx="60">
                  <c:v>3.1600000000003128E-87</c:v>
                </c:pt>
                <c:pt idx="61">
                  <c:v>6.8500000000005873E-75</c:v>
                </c:pt>
                <c:pt idx="62">
                  <c:v>4.1100000000002878E-64</c:v>
                </c:pt>
                <c:pt idx="63">
                  <c:v>9.5000000000005512E-55</c:v>
                </c:pt>
                <c:pt idx="64">
                  <c:v>1.2000000000000572E-46</c:v>
                </c:pt>
                <c:pt idx="65">
                  <c:v>1.1400000000000497E-39</c:v>
                </c:pt>
                <c:pt idx="66">
                  <c:v>1.1200000000000426E-33</c:v>
                </c:pt>
                <c:pt idx="67">
                  <c:v>1.510000000000047E-28</c:v>
                </c:pt>
                <c:pt idx="68">
                  <c:v>3.5800000000001001E-24</c:v>
                </c:pt>
                <c:pt idx="69">
                  <c:v>1.8800000000000462E-20</c:v>
                </c:pt>
                <c:pt idx="70">
                  <c:v>3.0700000000000615E-18</c:v>
                </c:pt>
                <c:pt idx="71">
                  <c:v>3.5400000000000751E-18</c:v>
                </c:pt>
                <c:pt idx="72">
                  <c:v>4.0200000000000703E-18</c:v>
                </c:pt>
                <c:pt idx="73">
                  <c:v>4.6900000000000991E-20</c:v>
                </c:pt>
                <c:pt idx="74">
                  <c:v>8.7000000000001829E-20</c:v>
                </c:pt>
                <c:pt idx="75">
                  <c:v>4.1900000000000794E-19</c:v>
                </c:pt>
                <c:pt idx="76">
                  <c:v>3.3900000000000595E-16</c:v>
                </c:pt>
                <c:pt idx="77">
                  <c:v>1.000000000000014E-13</c:v>
                </c:pt>
                <c:pt idx="78">
                  <c:v>1.2500000000000162E-11</c:v>
                </c:pt>
                <c:pt idx="79">
                  <c:v>7.4600000000000849E-10</c:v>
                </c:pt>
                <c:pt idx="80">
                  <c:v>8.6100000000000788E-10</c:v>
                </c:pt>
                <c:pt idx="81">
                  <c:v>1.8500000000000201E-9</c:v>
                </c:pt>
                <c:pt idx="82">
                  <c:v>2.2700000000000242E-9</c:v>
                </c:pt>
                <c:pt idx="83">
                  <c:v>3.0900000000000292E-9</c:v>
                </c:pt>
                <c:pt idx="84">
                  <c:v>6.660000000000051E-9</c:v>
                </c:pt>
                <c:pt idx="85">
                  <c:v>2.3500000000000174E-8</c:v>
                </c:pt>
                <c:pt idx="86">
                  <c:v>4.2800000000000468E-7</c:v>
                </c:pt>
                <c:pt idx="87">
                  <c:v>4.9300000000000477E-6</c:v>
                </c:pt>
                <c:pt idx="88">
                  <c:v>3.8300000000000247E-5</c:v>
                </c:pt>
                <c:pt idx="89">
                  <c:v>2.1300000000000117E-4</c:v>
                </c:pt>
                <c:pt idx="90">
                  <c:v>8.9600000000000725E-4</c:v>
                </c:pt>
                <c:pt idx="91">
                  <c:v>2.9700000000000052E-3</c:v>
                </c:pt>
                <c:pt idx="92">
                  <c:v>8.0600000000000463E-3</c:v>
                </c:pt>
                <c:pt idx="93">
                  <c:v>1.8499999999999999E-2</c:v>
                </c:pt>
                <c:pt idx="94">
                  <c:v>3.6900000000000092E-2</c:v>
                </c:pt>
                <c:pt idx="95">
                  <c:v>6.5300000000000233E-2</c:v>
                </c:pt>
                <c:pt idx="96">
                  <c:v>0.10500000000000002</c:v>
                </c:pt>
                <c:pt idx="97">
                  <c:v>0.15600000000000044</c:v>
                </c:pt>
                <c:pt idx="98">
                  <c:v>0.21500000000000041</c:v>
                </c:pt>
                <c:pt idx="99">
                  <c:v>0.28400000000000031</c:v>
                </c:pt>
                <c:pt idx="100">
                  <c:v>0.35600000000000032</c:v>
                </c:pt>
                <c:pt idx="101">
                  <c:v>0.43000000000000038</c:v>
                </c:pt>
                <c:pt idx="102">
                  <c:v>0.501</c:v>
                </c:pt>
                <c:pt idx="103">
                  <c:v>0.56699999999999995</c:v>
                </c:pt>
                <c:pt idx="104">
                  <c:v>0.62900000000000245</c:v>
                </c:pt>
                <c:pt idx="105">
                  <c:v>0.68400000000000216</c:v>
                </c:pt>
                <c:pt idx="106">
                  <c:v>0.73200000000000065</c:v>
                </c:pt>
                <c:pt idx="107">
                  <c:v>0.76800000000000246</c:v>
                </c:pt>
                <c:pt idx="108">
                  <c:v>0.77500000000000091</c:v>
                </c:pt>
                <c:pt idx="109">
                  <c:v>0.77700000000000091</c:v>
                </c:pt>
                <c:pt idx="110">
                  <c:v>0.77900000000000091</c:v>
                </c:pt>
                <c:pt idx="111">
                  <c:v>0.70400000000000063</c:v>
                </c:pt>
                <c:pt idx="112">
                  <c:v>0.71300000000000063</c:v>
                </c:pt>
                <c:pt idx="113">
                  <c:v>0.73700000000000065</c:v>
                </c:pt>
                <c:pt idx="114">
                  <c:v>0.77600000000000091</c:v>
                </c:pt>
                <c:pt idx="115">
                  <c:v>0.81200000000000061</c:v>
                </c:pt>
                <c:pt idx="116">
                  <c:v>0.84300000000000064</c:v>
                </c:pt>
                <c:pt idx="117">
                  <c:v>0.86800000000000221</c:v>
                </c:pt>
                <c:pt idx="118">
                  <c:v>0.8900000000000019</c:v>
                </c:pt>
                <c:pt idx="119">
                  <c:v>0.90800000000000003</c:v>
                </c:pt>
                <c:pt idx="120">
                  <c:v>0.92400000000000004</c:v>
                </c:pt>
                <c:pt idx="121">
                  <c:v>0.93700000000000061</c:v>
                </c:pt>
                <c:pt idx="122">
                  <c:v>0.94799999999999995</c:v>
                </c:pt>
                <c:pt idx="123">
                  <c:v>0.95700000000000063</c:v>
                </c:pt>
                <c:pt idx="124">
                  <c:v>0.96500000000000064</c:v>
                </c:pt>
                <c:pt idx="125">
                  <c:v>0.97100000000000053</c:v>
                </c:pt>
                <c:pt idx="126">
                  <c:v>0.97600000000000053</c:v>
                </c:pt>
                <c:pt idx="127">
                  <c:v>0.98</c:v>
                </c:pt>
                <c:pt idx="128">
                  <c:v>0.98399999999999999</c:v>
                </c:pt>
                <c:pt idx="129">
                  <c:v>0.98699999999999999</c:v>
                </c:pt>
                <c:pt idx="130">
                  <c:v>0.98899999999999999</c:v>
                </c:pt>
                <c:pt idx="131">
                  <c:v>0.99099999999999999</c:v>
                </c:pt>
                <c:pt idx="132">
                  <c:v>0.99199999999999999</c:v>
                </c:pt>
                <c:pt idx="133">
                  <c:v>0.99399999999999999</c:v>
                </c:pt>
                <c:pt idx="134">
                  <c:v>0.99399999999999999</c:v>
                </c:pt>
                <c:pt idx="135">
                  <c:v>0.99399999999999999</c:v>
                </c:pt>
                <c:pt idx="136">
                  <c:v>0.99</c:v>
                </c:pt>
                <c:pt idx="137">
                  <c:v>0.98099999999999998</c:v>
                </c:pt>
                <c:pt idx="138">
                  <c:v>0.96400000000000063</c:v>
                </c:pt>
                <c:pt idx="139">
                  <c:v>0.93500000000000005</c:v>
                </c:pt>
                <c:pt idx="140">
                  <c:v>0.8940000000000019</c:v>
                </c:pt>
                <c:pt idx="141">
                  <c:v>0.84100000000000064</c:v>
                </c:pt>
                <c:pt idx="142">
                  <c:v>0.77800000000000091</c:v>
                </c:pt>
                <c:pt idx="143">
                  <c:v>0.70800000000000063</c:v>
                </c:pt>
                <c:pt idx="144">
                  <c:v>0.63400000000000245</c:v>
                </c:pt>
                <c:pt idx="145">
                  <c:v>0.56100000000000005</c:v>
                </c:pt>
                <c:pt idx="146">
                  <c:v>0.48900000000000032</c:v>
                </c:pt>
                <c:pt idx="147">
                  <c:v>0.42200000000000032</c:v>
                </c:pt>
                <c:pt idx="148">
                  <c:v>0.36100000000000032</c:v>
                </c:pt>
                <c:pt idx="149">
                  <c:v>0.30700000000000038</c:v>
                </c:pt>
                <c:pt idx="150">
                  <c:v>0.25900000000000001</c:v>
                </c:pt>
                <c:pt idx="151">
                  <c:v>0.21700000000000041</c:v>
                </c:pt>
                <c:pt idx="152">
                  <c:v>0.18100000000000024</c:v>
                </c:pt>
                <c:pt idx="153">
                  <c:v>0.15000000000000024</c:v>
                </c:pt>
                <c:pt idx="154">
                  <c:v>0.12400000000000012</c:v>
                </c:pt>
                <c:pt idx="155">
                  <c:v>0.10199999999999998</c:v>
                </c:pt>
                <c:pt idx="156">
                  <c:v>8.3200000000000066E-2</c:v>
                </c:pt>
                <c:pt idx="157">
                  <c:v>6.8099999999999994E-2</c:v>
                </c:pt>
                <c:pt idx="158">
                  <c:v>5.5700000000000256E-2</c:v>
                </c:pt>
                <c:pt idx="159">
                  <c:v>4.5200000000000004E-2</c:v>
                </c:pt>
                <c:pt idx="160">
                  <c:v>3.6700000000000052E-2</c:v>
                </c:pt>
                <c:pt idx="161">
                  <c:v>2.9800000000000104E-2</c:v>
                </c:pt>
                <c:pt idx="162">
                  <c:v>2.410000000000001E-2</c:v>
                </c:pt>
                <c:pt idx="163">
                  <c:v>1.9500000000000073E-2</c:v>
                </c:pt>
                <c:pt idx="164">
                  <c:v>1.5800000000000074E-2</c:v>
                </c:pt>
                <c:pt idx="165">
                  <c:v>1.2800000000000058E-2</c:v>
                </c:pt>
                <c:pt idx="166">
                  <c:v>1.0400000000000045E-2</c:v>
                </c:pt>
                <c:pt idx="167">
                  <c:v>8.3800000000000575E-3</c:v>
                </c:pt>
                <c:pt idx="168">
                  <c:v>6.7800000000000351E-3</c:v>
                </c:pt>
                <c:pt idx="169">
                  <c:v>5.4800000000000343E-3</c:v>
                </c:pt>
                <c:pt idx="170">
                  <c:v>4.4300000000000294E-3</c:v>
                </c:pt>
                <c:pt idx="171">
                  <c:v>3.5800000000000194E-3</c:v>
                </c:pt>
                <c:pt idx="172">
                  <c:v>2.9000000000000093E-3</c:v>
                </c:pt>
                <c:pt idx="173">
                  <c:v>2.3400000000000079E-3</c:v>
                </c:pt>
                <c:pt idx="174">
                  <c:v>1.8900000000000115E-3</c:v>
                </c:pt>
                <c:pt idx="175">
                  <c:v>1.5299999999999999E-3</c:v>
                </c:pt>
                <c:pt idx="176">
                  <c:v>1.2400000000000059E-3</c:v>
                </c:pt>
                <c:pt idx="177">
                  <c:v>1.0000000000000041E-3</c:v>
                </c:pt>
                <c:pt idx="178">
                  <c:v>8.0900000000000383E-4</c:v>
                </c:pt>
                <c:pt idx="179">
                  <c:v>6.5400000000000419E-4</c:v>
                </c:pt>
                <c:pt idx="180">
                  <c:v>5.2900000000000332E-4</c:v>
                </c:pt>
                <c:pt idx="181">
                  <c:v>4.2700000000000355E-4</c:v>
                </c:pt>
                <c:pt idx="182">
                  <c:v>3.4500000000000161E-4</c:v>
                </c:pt>
                <c:pt idx="183">
                  <c:v>2.7900000000000207E-4</c:v>
                </c:pt>
                <c:pt idx="184">
                  <c:v>2.26000000000002E-4</c:v>
                </c:pt>
                <c:pt idx="185">
                  <c:v>1.8200000000000131E-4</c:v>
                </c:pt>
                <c:pt idx="186">
                  <c:v>1.4700000000000084E-4</c:v>
                </c:pt>
                <c:pt idx="187">
                  <c:v>1.190000000000011E-4</c:v>
                </c:pt>
                <c:pt idx="188">
                  <c:v>9.6300000000000579E-5</c:v>
                </c:pt>
                <c:pt idx="189">
                  <c:v>7.7900000000000579E-5</c:v>
                </c:pt>
                <c:pt idx="190">
                  <c:v>6.2900000000000512E-5</c:v>
                </c:pt>
                <c:pt idx="191">
                  <c:v>5.0900000000000383E-5</c:v>
                </c:pt>
                <c:pt idx="192">
                  <c:v>4.1100000000000145E-5</c:v>
                </c:pt>
                <c:pt idx="193">
                  <c:v>3.3200000000000251E-5</c:v>
                </c:pt>
              </c:numCache>
            </c:numRef>
          </c:yVal>
        </c:ser>
        <c:axId val="70460544"/>
        <c:axId val="70462464"/>
      </c:scatterChart>
      <c:valAx>
        <c:axId val="70460544"/>
        <c:scaling>
          <c:logBase val="10"/>
          <c:orientation val="minMax"/>
          <c:max val="200"/>
          <c:min val="0.1"/>
        </c:scaling>
        <c:axPos val="b"/>
        <c:majorGridlines>
          <c:spPr>
            <a:ln>
              <a:solidFill>
                <a:schemeClr val="tx1"/>
              </a:solidFill>
            </a:ln>
          </c:spPr>
        </c:majorGridlines>
        <c:min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pl-PL" sz="1200"/>
                  <a:t>Energy [keV]</a:t>
                </a:r>
              </a:p>
            </c:rich>
          </c:tx>
          <c:layout/>
        </c:title>
        <c:numFmt formatCode="#,##0.00" sourceLinked="0"/>
        <c:majorTickMark val="in"/>
        <c:minorTickMark val="in"/>
        <c:tickLblPos val="nextTo"/>
        <c:crossAx val="70462464"/>
        <c:crosses val="autoZero"/>
        <c:crossBetween val="midCat"/>
        <c:majorUnit val="10"/>
        <c:minorUnit val="10"/>
      </c:valAx>
      <c:valAx>
        <c:axId val="70462464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Efficiency</a:t>
                </a:r>
              </a:p>
            </c:rich>
          </c:tx>
          <c:layout/>
        </c:title>
        <c:numFmt formatCode="#,##0.00" sourceLinked="0"/>
        <c:tickLblPos val="nextTo"/>
        <c:crossAx val="70460544"/>
        <c:crossesAt val="0.1"/>
        <c:crossBetween val="midCat"/>
      </c:valAx>
      <c:spPr>
        <a:noFill/>
      </c:spPr>
    </c:plotArea>
    <c:plotVisOnly val="1"/>
    <c:dispBlanksAs val="gap"/>
  </c:chart>
  <c:spPr>
    <a:noFill/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827A-883D-4FB1-95E5-A56F3035648B}" type="datetimeFigureOut">
              <a:rPr lang="pl-PL" smtClean="0"/>
              <a:pPr/>
              <a:t>2012-05-03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BCD2-42A7-4807-8665-E88ACFD3EB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827A-883D-4FB1-95E5-A56F3035648B}" type="datetimeFigureOut">
              <a:rPr lang="pl-PL" smtClean="0"/>
              <a:pPr/>
              <a:t>2012-05-03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BCD2-42A7-4807-8665-E88ACFD3EB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827A-883D-4FB1-95E5-A56F3035648B}" type="datetimeFigureOut">
              <a:rPr lang="pl-PL" smtClean="0"/>
              <a:pPr/>
              <a:t>2012-05-03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BCD2-42A7-4807-8665-E88ACFD3EB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827A-883D-4FB1-95E5-A56F3035648B}" type="datetimeFigureOut">
              <a:rPr lang="pl-PL" smtClean="0"/>
              <a:pPr/>
              <a:t>2012-05-03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BCD2-42A7-4807-8665-E88ACFD3EB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827A-883D-4FB1-95E5-A56F3035648B}" type="datetimeFigureOut">
              <a:rPr lang="pl-PL" smtClean="0"/>
              <a:pPr/>
              <a:t>2012-05-03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BCD2-42A7-4807-8665-E88ACFD3EB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827A-883D-4FB1-95E5-A56F3035648B}" type="datetimeFigureOut">
              <a:rPr lang="pl-PL" smtClean="0"/>
              <a:pPr/>
              <a:t>2012-05-03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BCD2-42A7-4807-8665-E88ACFD3EB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827A-883D-4FB1-95E5-A56F3035648B}" type="datetimeFigureOut">
              <a:rPr lang="pl-PL" smtClean="0"/>
              <a:pPr/>
              <a:t>2012-05-03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BCD2-42A7-4807-8665-E88ACFD3EB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827A-883D-4FB1-95E5-A56F3035648B}" type="datetimeFigureOut">
              <a:rPr lang="pl-PL" smtClean="0"/>
              <a:pPr/>
              <a:t>2012-05-03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BCD2-42A7-4807-8665-E88ACFD3EB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827A-883D-4FB1-95E5-A56F3035648B}" type="datetimeFigureOut">
              <a:rPr lang="pl-PL" smtClean="0"/>
              <a:pPr/>
              <a:t>2012-05-03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BCD2-42A7-4807-8665-E88ACFD3EB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827A-883D-4FB1-95E5-A56F3035648B}" type="datetimeFigureOut">
              <a:rPr lang="pl-PL" smtClean="0"/>
              <a:pPr/>
              <a:t>2012-05-03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BCD2-42A7-4807-8665-E88ACFD3EB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827A-883D-4FB1-95E5-A56F3035648B}" type="datetimeFigureOut">
              <a:rPr lang="pl-PL" smtClean="0"/>
              <a:pPr/>
              <a:t>2012-05-03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BCD2-42A7-4807-8665-E88ACFD3EB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6827A-883D-4FB1-95E5-A56F3035648B}" type="datetimeFigureOut">
              <a:rPr lang="pl-PL" smtClean="0"/>
              <a:pPr/>
              <a:t>2012-05-03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3BCD2-42A7-4807-8665-E88ACFD3EB1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2436208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Energetic particle environment as seen by </a:t>
            </a:r>
            <a:r>
              <a:rPr lang="en-US" sz="3200" b="1" dirty="0" err="1" smtClean="0"/>
              <a:t>SphinX</a:t>
            </a:r>
            <a:endParaRPr lang="pl-PL" sz="3200" b="1" dirty="0" smtClean="0"/>
          </a:p>
          <a:p>
            <a:pPr algn="ctr"/>
            <a:endParaRPr lang="pl-PL" sz="3200" dirty="0" smtClean="0"/>
          </a:p>
          <a:p>
            <a:pPr algn="ctr"/>
            <a:r>
              <a:rPr lang="en-US" sz="1400" b="1" dirty="0" smtClean="0"/>
              <a:t>P. Podgorski</a:t>
            </a:r>
            <a:r>
              <a:rPr lang="en-US" sz="1400" b="1" baseline="30000" dirty="0" smtClean="0"/>
              <a:t>1</a:t>
            </a:r>
            <a:r>
              <a:rPr lang="en-US" sz="1400" b="1" dirty="0" smtClean="0"/>
              <a:t>, O. V. Dudnik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, S. Gburek</a:t>
            </a:r>
            <a:r>
              <a:rPr lang="en-US" sz="1400" b="1" baseline="30000" dirty="0" smtClean="0"/>
              <a:t>1</a:t>
            </a:r>
            <a:r>
              <a:rPr lang="en-US" sz="1400" b="1" dirty="0" smtClean="0"/>
              <a:t>, M. Kowalinski</a:t>
            </a:r>
            <a:r>
              <a:rPr lang="en-US" sz="1400" b="1" baseline="30000" dirty="0" smtClean="0"/>
              <a:t>1</a:t>
            </a:r>
            <a:r>
              <a:rPr lang="en-US" sz="1400" b="1" dirty="0" smtClean="0"/>
              <a:t>, J. Sylwester</a:t>
            </a:r>
            <a:r>
              <a:rPr lang="en-US" sz="1400" b="1" baseline="30000" dirty="0" smtClean="0"/>
              <a:t>1</a:t>
            </a:r>
            <a:r>
              <a:rPr lang="en-US" sz="1400" b="1" dirty="0" smtClean="0"/>
              <a:t>, M. Siarkowski</a:t>
            </a:r>
            <a:r>
              <a:rPr lang="en-US" sz="1400" b="1" baseline="30000" dirty="0" smtClean="0"/>
              <a:t>1</a:t>
            </a:r>
            <a:r>
              <a:rPr lang="en-US" sz="1400" b="1" dirty="0" smtClean="0"/>
              <a:t>, S. Plocieniak</a:t>
            </a:r>
            <a:r>
              <a:rPr lang="en-US" sz="1400" b="1" baseline="30000" dirty="0" smtClean="0"/>
              <a:t>1</a:t>
            </a:r>
            <a:r>
              <a:rPr lang="en-US" sz="1400" b="1" dirty="0" smtClean="0"/>
              <a:t> , </a:t>
            </a:r>
            <a:r>
              <a:rPr lang="pl-PL" sz="1400" b="1" dirty="0" smtClean="0"/>
              <a:t>J</a:t>
            </a:r>
            <a:r>
              <a:rPr lang="en-US" sz="1400" b="1" dirty="0" smtClean="0"/>
              <a:t>. </a:t>
            </a:r>
            <a:r>
              <a:rPr lang="pl-PL" sz="1400" b="1" dirty="0" smtClean="0"/>
              <a:t>Bakala</a:t>
            </a:r>
            <a:r>
              <a:rPr lang="en-US" sz="1400" b="1" baseline="30000" dirty="0" smtClean="0"/>
              <a:t>1</a:t>
            </a:r>
          </a:p>
          <a:p>
            <a:pPr algn="ctr"/>
            <a:r>
              <a:rPr lang="en-US" sz="1400" baseline="30000" dirty="0" smtClean="0"/>
              <a:t>1</a:t>
            </a:r>
            <a:r>
              <a:rPr lang="en-US" sz="1400" dirty="0" smtClean="0"/>
              <a:t>Space Research Centre, Polish Academy of Sciences, 51-622 </a:t>
            </a:r>
            <a:r>
              <a:rPr lang="en-US" sz="1400" dirty="0" err="1" smtClean="0"/>
              <a:t>Wrocław</a:t>
            </a:r>
            <a:r>
              <a:rPr lang="en-US" sz="1400" dirty="0" smtClean="0"/>
              <a:t>, </a:t>
            </a:r>
            <a:r>
              <a:rPr lang="en-US" sz="1400" dirty="0" err="1" smtClean="0"/>
              <a:t>ul</a:t>
            </a:r>
            <a:r>
              <a:rPr lang="en-US" sz="1400" dirty="0" smtClean="0"/>
              <a:t>. </a:t>
            </a:r>
            <a:r>
              <a:rPr lang="en-US" sz="1400" dirty="0" err="1" smtClean="0"/>
              <a:t>Kopernika</a:t>
            </a:r>
            <a:r>
              <a:rPr lang="en-US" sz="1400" dirty="0" smtClean="0"/>
              <a:t> 11, Poland</a:t>
            </a:r>
          </a:p>
          <a:p>
            <a:pPr algn="ctr"/>
            <a:r>
              <a:rPr lang="en-US" sz="1400" baseline="30000" dirty="0" smtClean="0"/>
              <a:t>2</a:t>
            </a:r>
            <a:r>
              <a:rPr lang="en-US" sz="1400" dirty="0" smtClean="0"/>
              <a:t>V.N. </a:t>
            </a:r>
            <a:r>
              <a:rPr lang="en-US" sz="1400" dirty="0" err="1" smtClean="0"/>
              <a:t>Karazin</a:t>
            </a:r>
            <a:r>
              <a:rPr lang="en-US" sz="1400" dirty="0" smtClean="0"/>
              <a:t> </a:t>
            </a:r>
            <a:r>
              <a:rPr lang="en-US" sz="1400" dirty="0" err="1" smtClean="0"/>
              <a:t>Kharkiv</a:t>
            </a:r>
            <a:r>
              <a:rPr lang="en-US" sz="1400" dirty="0" smtClean="0"/>
              <a:t> National University, </a:t>
            </a:r>
            <a:r>
              <a:rPr lang="en-US" sz="1400" dirty="0" err="1" smtClean="0"/>
              <a:t>Svobody</a:t>
            </a:r>
            <a:r>
              <a:rPr lang="en-US" sz="1400" dirty="0" smtClean="0"/>
              <a:t> Square 4, 61077, </a:t>
            </a:r>
            <a:r>
              <a:rPr lang="en-US" sz="1400" dirty="0" err="1" smtClean="0"/>
              <a:t>Kharkiv</a:t>
            </a:r>
            <a:r>
              <a:rPr lang="en-US" sz="1400" dirty="0" smtClean="0"/>
              <a:t>, Ukraine</a:t>
            </a:r>
          </a:p>
          <a:p>
            <a:pPr algn="ctr"/>
            <a:endParaRPr lang="pl-PL" dirty="0"/>
          </a:p>
        </p:txBody>
      </p:sp>
      <p:pic>
        <p:nvPicPr>
          <p:cNvPr id="3" name="Picture 13" descr="Sphinx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3726" y="71414"/>
            <a:ext cx="9620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7"/>
          <p:cNvSpPr>
            <a:spLocks noChangeArrowheads="1"/>
          </p:cNvSpPr>
          <p:nvPr/>
        </p:nvSpPr>
        <p:spPr bwMode="auto">
          <a:xfrm rot="5400000">
            <a:off x="7338574" y="354753"/>
            <a:ext cx="72487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000" b="1" dirty="0" smtClean="0">
                <a:latin typeface="Times New Roman" pitchFamily="18" charset="0"/>
              </a:rPr>
              <a:t>S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olar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7715323" y="928646"/>
            <a:ext cx="114486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600" b="1" dirty="0">
                <a:latin typeface="Times New Roman" pitchFamily="18" charset="0"/>
              </a:rPr>
              <a:t>ph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otometer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 rot="16200000">
            <a:off x="8401029" y="385603"/>
            <a:ext cx="96693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600" b="1" dirty="0">
                <a:latin typeface="Times New Roman" pitchFamily="18" charset="0"/>
              </a:rPr>
              <a:t>in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</a:rPr>
              <a:t>X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-rays</a:t>
            </a:r>
          </a:p>
        </p:txBody>
      </p:sp>
      <p:pic>
        <p:nvPicPr>
          <p:cNvPr id="8" name="Picture 2" descr="C:\Documents and Settings\PP\Pulpit\Charkow\etalon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71414"/>
            <a:ext cx="928694" cy="926135"/>
          </a:xfrm>
          <a:prstGeom prst="rect">
            <a:avLst/>
          </a:prstGeom>
          <a:noFill/>
        </p:spPr>
      </p:pic>
      <p:pic>
        <p:nvPicPr>
          <p:cNvPr id="9" name="Picture 3" descr="C:\Documents and Settings\PP\Pulpit\Charkow\Logo_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71415"/>
            <a:ext cx="1532081" cy="928693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0" y="655024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Science &amp; Space Weather Opportunities for PROBA2, May 04, 2012, Royal Observatory of Belgium, Brussels</a:t>
            </a:r>
            <a:endParaRPr lang="pl-PL" sz="1400" dirty="0"/>
          </a:p>
        </p:txBody>
      </p:sp>
      <p:cxnSp>
        <p:nvCxnSpPr>
          <p:cNvPr id="11" name="Łącznik prosty 10"/>
          <p:cNvCxnSpPr/>
          <p:nvPr/>
        </p:nvCxnSpPr>
        <p:spPr>
          <a:xfrm>
            <a:off x="0" y="6570684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/>
          <p:cNvSpPr/>
          <p:nvPr/>
        </p:nvSpPr>
        <p:spPr>
          <a:xfrm>
            <a:off x="214282" y="571480"/>
            <a:ext cx="8786874" cy="58579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 smtClean="0"/>
              <a:t>SphinX</a:t>
            </a:r>
            <a:r>
              <a:rPr lang="pl-PL" sz="2400" dirty="0" smtClean="0"/>
              <a:t> D2 </a:t>
            </a:r>
            <a:r>
              <a:rPr lang="pl-PL" sz="2400" dirty="0" err="1" smtClean="0"/>
              <a:t>particle</a:t>
            </a:r>
            <a:r>
              <a:rPr lang="pl-PL" sz="2400" dirty="0" smtClean="0"/>
              <a:t> </a:t>
            </a:r>
            <a:r>
              <a:rPr lang="pl-PL" sz="2400" dirty="0" err="1" smtClean="0"/>
              <a:t>signal</a:t>
            </a:r>
            <a:endParaRPr lang="en-US" sz="2400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427016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Documents and Settings\PP\Pulpit\Charkow\D2_BG_Tem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358246" cy="574436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ole tekstowe 9"/>
          <p:cNvSpPr txBox="1"/>
          <p:nvPr/>
        </p:nvSpPr>
        <p:spPr>
          <a:xfrm>
            <a:off x="1000100" y="714356"/>
            <a:ext cx="3429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 smtClean="0"/>
              <a:t>Overall</a:t>
            </a:r>
            <a:r>
              <a:rPr lang="pl-PL" sz="1200" dirty="0" smtClean="0"/>
              <a:t> </a:t>
            </a:r>
            <a:r>
              <a:rPr lang="pl-PL" sz="1200" dirty="0" err="1" smtClean="0"/>
              <a:t>SphinX</a:t>
            </a:r>
            <a:r>
              <a:rPr lang="pl-PL" sz="1200" dirty="0" smtClean="0"/>
              <a:t> D2 </a:t>
            </a:r>
            <a:r>
              <a:rPr lang="pl-PL" sz="1200" dirty="0" err="1" smtClean="0"/>
              <a:t>particle</a:t>
            </a:r>
            <a:r>
              <a:rPr lang="pl-PL" sz="1200" dirty="0" smtClean="0"/>
              <a:t> </a:t>
            </a:r>
            <a:r>
              <a:rPr lang="pl-PL" sz="1200" dirty="0" err="1" smtClean="0"/>
              <a:t>signal</a:t>
            </a:r>
            <a:r>
              <a:rPr lang="pl-PL" sz="1200" dirty="0" smtClean="0"/>
              <a:t>:</a:t>
            </a:r>
            <a:endParaRPr lang="pl-PL" sz="12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071538" y="2071678"/>
            <a:ext cx="34290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dirty="0" err="1" smtClean="0"/>
              <a:t>SphinX</a:t>
            </a:r>
            <a:r>
              <a:rPr lang="pl-PL" sz="1200" dirty="0" smtClean="0"/>
              <a:t> D2 </a:t>
            </a:r>
            <a:r>
              <a:rPr lang="pl-PL" sz="1200" dirty="0" err="1" smtClean="0"/>
              <a:t>particle</a:t>
            </a:r>
            <a:r>
              <a:rPr lang="pl-PL" sz="1200" dirty="0" smtClean="0"/>
              <a:t> </a:t>
            </a:r>
            <a:r>
              <a:rPr lang="pl-PL" sz="1200" dirty="0" err="1" smtClean="0"/>
              <a:t>signal</a:t>
            </a:r>
            <a:r>
              <a:rPr lang="pl-PL" sz="1200" dirty="0" smtClean="0"/>
              <a:t> – </a:t>
            </a:r>
            <a:r>
              <a:rPr lang="pl-PL" sz="1200" dirty="0" err="1" smtClean="0"/>
              <a:t>background</a:t>
            </a:r>
            <a:r>
              <a:rPr lang="pl-PL" sz="1200" dirty="0" smtClean="0"/>
              <a:t> </a:t>
            </a:r>
            <a:r>
              <a:rPr lang="pl-PL" sz="1200" dirty="0" err="1" smtClean="0"/>
              <a:t>level</a:t>
            </a:r>
            <a:r>
              <a:rPr lang="pl-PL" sz="1200" dirty="0" smtClean="0"/>
              <a:t>:</a:t>
            </a:r>
            <a:endParaRPr lang="pl-PL" sz="12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714612" y="3429000"/>
            <a:ext cx="34290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dirty="0" err="1" smtClean="0"/>
              <a:t>SphinX</a:t>
            </a:r>
            <a:r>
              <a:rPr lang="pl-PL" sz="1200" dirty="0" smtClean="0"/>
              <a:t> D2 </a:t>
            </a:r>
            <a:r>
              <a:rPr lang="pl-PL" sz="1200" dirty="0" err="1" smtClean="0"/>
              <a:t>detector</a:t>
            </a:r>
            <a:r>
              <a:rPr lang="pl-PL" sz="1200" dirty="0" smtClean="0"/>
              <a:t> </a:t>
            </a:r>
            <a:r>
              <a:rPr lang="pl-PL" sz="1200" dirty="0" err="1" smtClean="0"/>
              <a:t>temperature</a:t>
            </a:r>
            <a:r>
              <a:rPr lang="pl-PL" sz="1200" dirty="0" smtClean="0"/>
              <a:t>:</a:t>
            </a:r>
            <a:endParaRPr lang="pl-PL" sz="12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714612" y="4714884"/>
            <a:ext cx="34290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dirty="0" err="1" smtClean="0"/>
              <a:t>Correction</a:t>
            </a:r>
            <a:r>
              <a:rPr lang="pl-PL" sz="1200" dirty="0" smtClean="0"/>
              <a:t> for </a:t>
            </a:r>
            <a:r>
              <a:rPr lang="pl-PL" sz="1200" dirty="0" err="1" smtClean="0"/>
              <a:t>background</a:t>
            </a:r>
            <a:r>
              <a:rPr lang="pl-PL" sz="1200" dirty="0" smtClean="0"/>
              <a:t> </a:t>
            </a:r>
            <a:r>
              <a:rPr lang="pl-PL" sz="1200" dirty="0" err="1" smtClean="0"/>
              <a:t>level</a:t>
            </a:r>
            <a:r>
              <a:rPr lang="pl-PL" sz="1200" dirty="0" smtClean="0"/>
              <a:t>:</a:t>
            </a:r>
            <a:endParaRPr lang="pl-PL" sz="1200" dirty="0"/>
          </a:p>
        </p:txBody>
      </p:sp>
      <p:sp>
        <p:nvSpPr>
          <p:cNvPr id="18" name="pole tekstowe 17"/>
          <p:cNvSpPr txBox="1"/>
          <p:nvPr/>
        </p:nvSpPr>
        <p:spPr>
          <a:xfrm rot="16200000">
            <a:off x="243947" y="4958831"/>
            <a:ext cx="7143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[c/s]</a:t>
            </a:r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 rot="16200000">
            <a:off x="184651" y="3744415"/>
            <a:ext cx="5714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[</a:t>
            </a:r>
            <a:r>
              <a:rPr lang="pl-PL" baseline="30000" dirty="0" smtClean="0"/>
              <a:t>O</a:t>
            </a:r>
            <a:r>
              <a:rPr lang="pl-PL" dirty="0" smtClean="0"/>
              <a:t>C]</a:t>
            </a:r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 rot="16200000">
            <a:off x="256089" y="2529938"/>
            <a:ext cx="7143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[c/s]</a:t>
            </a:r>
            <a:endParaRPr lang="pl-PL" dirty="0"/>
          </a:p>
        </p:txBody>
      </p:sp>
      <p:sp>
        <p:nvSpPr>
          <p:cNvPr id="22" name="pole tekstowe 21"/>
          <p:cNvSpPr txBox="1"/>
          <p:nvPr/>
        </p:nvSpPr>
        <p:spPr>
          <a:xfrm rot="16200000">
            <a:off x="101070" y="1101210"/>
            <a:ext cx="7143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[c/s]</a:t>
            </a:r>
            <a:endParaRPr lang="pl-PL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0" y="655024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Science &amp; Space Weather Opportunities for PROBA2, May 04, 2012, Royal Observatory of Belgium, Brussels</a:t>
            </a:r>
            <a:endParaRPr lang="pl-PL" sz="1400" dirty="0"/>
          </a:p>
        </p:txBody>
      </p:sp>
      <p:cxnSp>
        <p:nvCxnSpPr>
          <p:cNvPr id="24" name="Łącznik prosty 23"/>
          <p:cNvCxnSpPr/>
          <p:nvPr/>
        </p:nvCxnSpPr>
        <p:spPr>
          <a:xfrm>
            <a:off x="0" y="6570684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 smtClean="0"/>
              <a:t>Reconstruction</a:t>
            </a:r>
            <a:r>
              <a:rPr lang="pl-PL" sz="2400" dirty="0" smtClean="0"/>
              <a:t> of </a:t>
            </a:r>
            <a:r>
              <a:rPr lang="pl-PL" sz="2400" dirty="0" err="1" smtClean="0"/>
              <a:t>Earth’s</a:t>
            </a:r>
            <a:r>
              <a:rPr lang="pl-PL" sz="2400" dirty="0" smtClean="0"/>
              <a:t> </a:t>
            </a:r>
            <a:r>
              <a:rPr lang="pl-PL" sz="2400" dirty="0" err="1" smtClean="0"/>
              <a:t>particle</a:t>
            </a:r>
            <a:r>
              <a:rPr lang="pl-PL" sz="2400" dirty="0" smtClean="0"/>
              <a:t> environment</a:t>
            </a:r>
            <a:endParaRPr lang="en-US" sz="2400" dirty="0"/>
          </a:p>
        </p:txBody>
      </p:sp>
      <p:cxnSp>
        <p:nvCxnSpPr>
          <p:cNvPr id="3" name="Łącznik prosty 2"/>
          <p:cNvCxnSpPr/>
          <p:nvPr/>
        </p:nvCxnSpPr>
        <p:spPr>
          <a:xfrm>
            <a:off x="0" y="427016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Documents and Settings\PP\Pulpit\Charkow\SphinX_D2_av_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52127" cy="457203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0" y="514351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Count rate distribution in geographic coordinates obtained from </a:t>
            </a:r>
            <a:r>
              <a:rPr lang="en-US" dirty="0" err="1" smtClean="0"/>
              <a:t>SphinX</a:t>
            </a:r>
            <a:r>
              <a:rPr lang="en-US" dirty="0" smtClean="0"/>
              <a:t> D2 detector (basic mode) after back</a:t>
            </a:r>
            <a:r>
              <a:rPr lang="pl-PL" dirty="0" smtClean="0"/>
              <a:t>g</a:t>
            </a:r>
            <a:r>
              <a:rPr lang="en-US" dirty="0" smtClean="0"/>
              <a:t>round level correction. The map is averaged over whole observation period from February 20 to November 29, 2009.</a:t>
            </a:r>
            <a:endParaRPr lang="pl-PL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0" y="655024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Science &amp; Space Weather Opportunities for PROBA2, May 04, 2012, Royal Observatory of Belgium, Brussels</a:t>
            </a:r>
            <a:endParaRPr lang="pl-PL" sz="1400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0" y="6570684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1714480" y="500042"/>
            <a:ext cx="6286544" cy="5500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Picture 2" descr="C:\Documents and Settings\PP\Pulpit\Bruksela2\histo_map_01h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69" y="571480"/>
            <a:ext cx="5743883" cy="2428892"/>
          </a:xfrm>
          <a:prstGeom prst="rect">
            <a:avLst/>
          </a:prstGeom>
          <a:noFill/>
        </p:spPr>
      </p:pic>
      <p:pic>
        <p:nvPicPr>
          <p:cNvPr id="3" name="Picture 2" descr="C:\Documents and Settings\PP\Pulpit\Bruksela2\histo_map_01hc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71668" y="3085678"/>
            <a:ext cx="5766737" cy="2700776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929058" y="5715016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Longitude</a:t>
            </a:r>
            <a:endParaRPr lang="en-US" dirty="0"/>
          </a:p>
        </p:txBody>
      </p:sp>
      <p:sp>
        <p:nvSpPr>
          <p:cNvPr id="7" name="pole tekstowe 6"/>
          <p:cNvSpPr txBox="1"/>
          <p:nvPr/>
        </p:nvSpPr>
        <p:spPr>
          <a:xfrm rot="16200000">
            <a:off x="975395" y="4239524"/>
            <a:ext cx="2071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Latitude</a:t>
            </a:r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581259" y="2285992"/>
            <a:ext cx="919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FF0000"/>
                </a:solidFill>
              </a:rPr>
              <a:t>SAA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653093" y="2285992"/>
            <a:ext cx="847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B050"/>
                </a:solidFill>
              </a:rPr>
              <a:t>RB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143240" y="629287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D1/D2 </a:t>
            </a:r>
            <a:r>
              <a:rPr lang="en-US" sz="1600" dirty="0" smtClean="0"/>
              <a:t>count</a:t>
            </a:r>
            <a:r>
              <a:rPr lang="pl-PL" sz="1600" dirty="0" smtClean="0"/>
              <a:t> </a:t>
            </a:r>
            <a:r>
              <a:rPr lang="en-US" sz="1600" dirty="0" smtClean="0"/>
              <a:t>rate </a:t>
            </a:r>
            <a:r>
              <a:rPr lang="en-US" sz="1600" dirty="0" smtClean="0"/>
              <a:t>ratio </a:t>
            </a:r>
            <a:endParaRPr lang="pl-PL" sz="1600" dirty="0" smtClean="0"/>
          </a:p>
          <a:p>
            <a:pPr algn="ctr"/>
            <a:r>
              <a:rPr lang="en-US" sz="1600" dirty="0" smtClean="0"/>
              <a:t>(normalized to respective detector area</a:t>
            </a:r>
            <a:r>
              <a:rPr lang="pl-PL" sz="1600" dirty="0" smtClean="0"/>
              <a:t>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786050" y="3947702"/>
            <a:ext cx="42862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Geographic coordinates of D1/D2 </a:t>
            </a:r>
            <a:r>
              <a:rPr lang="en-US" sz="1600" dirty="0" smtClean="0"/>
              <a:t>count</a:t>
            </a:r>
            <a:r>
              <a:rPr lang="pl-PL" sz="1600" dirty="0" smtClean="0"/>
              <a:t> </a:t>
            </a:r>
            <a:r>
              <a:rPr lang="en-US" sz="1600" dirty="0" smtClean="0"/>
              <a:t>rate </a:t>
            </a:r>
            <a:r>
              <a:rPr lang="en-US" sz="1600" dirty="0" smtClean="0"/>
              <a:t>ratio</a:t>
            </a:r>
            <a:endParaRPr lang="en-US" sz="16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SphinX</a:t>
            </a:r>
            <a:r>
              <a:rPr lang="en-US" sz="2400" dirty="0" smtClean="0"/>
              <a:t> sensitivity to particles</a:t>
            </a:r>
            <a:endParaRPr lang="en-US" sz="2400" dirty="0"/>
          </a:p>
        </p:txBody>
      </p:sp>
      <p:cxnSp>
        <p:nvCxnSpPr>
          <p:cNvPr id="14" name="Łącznik prosty 13"/>
          <p:cNvCxnSpPr/>
          <p:nvPr/>
        </p:nvCxnSpPr>
        <p:spPr>
          <a:xfrm>
            <a:off x="0" y="427016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 rot="16200000">
            <a:off x="812187" y="1688087"/>
            <a:ext cx="2286017" cy="338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 smtClean="0"/>
              <a:t>Number</a:t>
            </a:r>
            <a:r>
              <a:rPr lang="pl-PL" sz="1600" dirty="0" smtClean="0"/>
              <a:t> of </a:t>
            </a:r>
            <a:r>
              <a:rPr lang="pl-PL" sz="1600" dirty="0" err="1" smtClean="0"/>
              <a:t>events</a:t>
            </a:r>
            <a:endParaRPr lang="pl-PL" sz="16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0" y="655024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Science &amp; Space Weather Opportunities for PROBA2, May 04, 2012, Royal Observatory of Belgium, Brussels</a:t>
            </a:r>
            <a:endParaRPr lang="pl-PL" sz="1400" dirty="0"/>
          </a:p>
        </p:txBody>
      </p:sp>
      <p:cxnSp>
        <p:nvCxnSpPr>
          <p:cNvPr id="19" name="Łącznik prosty 18"/>
          <p:cNvCxnSpPr/>
          <p:nvPr/>
        </p:nvCxnSpPr>
        <p:spPr>
          <a:xfrm>
            <a:off x="0" y="6570684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0" y="5993003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[O. V. </a:t>
            </a:r>
            <a:r>
              <a:rPr lang="en-US" sz="900" b="1" dirty="0" err="1" smtClean="0"/>
              <a:t>Dudnik</a:t>
            </a:r>
            <a:r>
              <a:rPr lang="en-US" sz="900" b="1" dirty="0" smtClean="0"/>
              <a:t> et al. </a:t>
            </a:r>
          </a:p>
          <a:p>
            <a:r>
              <a:rPr lang="en-US" sz="900" b="1" dirty="0" smtClean="0"/>
              <a:t>X-RAY SPECTROPHOTOMETER SPHINX AND PARTICLE SPECTROMETER STEP-F OF THE SATELLITE EXPERIMENT CORONAS-PHOTON – PRELIMINARY RESULTS OF JOINT DATA ANALYSIS</a:t>
            </a:r>
            <a:r>
              <a:rPr lang="pl-PL" sz="900" b="1" dirty="0" smtClean="0"/>
              <a:t>,</a:t>
            </a:r>
          </a:p>
          <a:p>
            <a:r>
              <a:rPr lang="pl-PL" sz="900" b="1" dirty="0" err="1" smtClean="0"/>
              <a:t>Solar</a:t>
            </a:r>
            <a:r>
              <a:rPr lang="pl-PL" sz="900" b="1" dirty="0" smtClean="0"/>
              <a:t> System </a:t>
            </a:r>
            <a:r>
              <a:rPr lang="pl-PL" sz="900" b="1" dirty="0" err="1" smtClean="0"/>
              <a:t>Research</a:t>
            </a:r>
            <a:r>
              <a:rPr lang="pl-PL" sz="900" b="1" dirty="0" smtClean="0"/>
              <a:t>, 2012, Vol. 46, No. 2, pp. 160–169]</a:t>
            </a:r>
            <a:endParaRPr lang="en-US" sz="9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:\jb\Coronas_Photon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500042"/>
            <a:ext cx="9108343" cy="607223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4786314" y="4832347"/>
            <a:ext cx="4357686" cy="73866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tIns="0" bIns="0" rtlCol="0">
            <a:spAutoFit/>
          </a:bodyPr>
          <a:lstStyle/>
          <a:p>
            <a:r>
              <a:rPr lang="en-US" sz="2000" dirty="0" smtClean="0"/>
              <a:t>STEP-F</a:t>
            </a:r>
          </a:p>
          <a:p>
            <a:r>
              <a:rPr lang="en-US" sz="1400" dirty="0" smtClean="0"/>
              <a:t>Satellite Telescope for measuring electrons and protons</a:t>
            </a:r>
          </a:p>
          <a:p>
            <a:r>
              <a:rPr lang="en-US" sz="1400" dirty="0" smtClean="0"/>
              <a:t>V.N. </a:t>
            </a:r>
            <a:r>
              <a:rPr lang="en-US" sz="1400" dirty="0" err="1" smtClean="0"/>
              <a:t>Karazin</a:t>
            </a:r>
            <a:r>
              <a:rPr lang="en-US" sz="1400" dirty="0" smtClean="0"/>
              <a:t> </a:t>
            </a:r>
            <a:r>
              <a:rPr lang="en-US" sz="1400" dirty="0" err="1" smtClean="0"/>
              <a:t>Kharkiv</a:t>
            </a:r>
            <a:r>
              <a:rPr lang="en-US" sz="1400" dirty="0" smtClean="0"/>
              <a:t> National University, Ukraine</a:t>
            </a:r>
            <a:endParaRPr lang="en-US" sz="1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000628" y="571480"/>
            <a:ext cx="4071966" cy="73866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tIns="0" bIns="0" rtlCol="0">
            <a:spAutoFit/>
          </a:bodyPr>
          <a:lstStyle/>
          <a:p>
            <a:r>
              <a:rPr lang="pl-PL" sz="2000" dirty="0" err="1" smtClean="0"/>
              <a:t>SphinX</a:t>
            </a:r>
            <a:r>
              <a:rPr lang="pl-PL" sz="2000" dirty="0" smtClean="0"/>
              <a:t>  </a:t>
            </a:r>
            <a:r>
              <a:rPr lang="pl-PL" sz="1200" dirty="0" smtClean="0"/>
              <a:t> </a:t>
            </a:r>
            <a:r>
              <a:rPr lang="en-US" sz="1400" dirty="0" smtClean="0"/>
              <a:t>(incorporated within TESIS complex)</a:t>
            </a:r>
          </a:p>
          <a:p>
            <a:r>
              <a:rPr lang="en-US" sz="1400" dirty="0" smtClean="0"/>
              <a:t>Solar photometer in X-rays</a:t>
            </a:r>
          </a:p>
          <a:p>
            <a:r>
              <a:rPr lang="en-US" sz="1400" dirty="0" smtClean="0"/>
              <a:t>Space Research Centre, Polish Academy of Sciences</a:t>
            </a:r>
            <a:endParaRPr lang="en-US" sz="1400" dirty="0"/>
          </a:p>
        </p:txBody>
      </p:sp>
      <p:cxnSp>
        <p:nvCxnSpPr>
          <p:cNvPr id="5" name="Łącznik prosty ze strzałką 4"/>
          <p:cNvCxnSpPr/>
          <p:nvPr/>
        </p:nvCxnSpPr>
        <p:spPr>
          <a:xfrm rot="10800000" flipV="1">
            <a:off x="4214810" y="1000108"/>
            <a:ext cx="785818" cy="2857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 rot="10800000">
            <a:off x="4857752" y="4071942"/>
            <a:ext cx="857256" cy="78581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142844" y="642918"/>
            <a:ext cx="3000396" cy="307777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tIns="0" bIns="0" rtlCol="0">
            <a:spAutoFit/>
          </a:bodyPr>
          <a:lstStyle/>
          <a:p>
            <a:r>
              <a:rPr lang="pl-PL" sz="2000" dirty="0" err="1" smtClean="0"/>
              <a:t>CORONAS-Photon</a:t>
            </a:r>
            <a:r>
              <a:rPr lang="pl-PL" sz="2000" dirty="0" smtClean="0"/>
              <a:t> </a:t>
            </a:r>
            <a:r>
              <a:rPr lang="pl-PL" sz="2000" dirty="0" err="1" smtClean="0"/>
              <a:t>satellite</a:t>
            </a:r>
            <a:endParaRPr lang="en-US" sz="1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SphinX</a:t>
            </a:r>
            <a:r>
              <a:rPr lang="en-US" sz="2400" dirty="0" smtClean="0"/>
              <a:t> </a:t>
            </a:r>
            <a:r>
              <a:rPr lang="pl-PL" sz="2400" dirty="0" smtClean="0"/>
              <a:t>– </a:t>
            </a:r>
            <a:r>
              <a:rPr lang="pl-PL" sz="2400" dirty="0" err="1" smtClean="0"/>
              <a:t>STEP-F</a:t>
            </a:r>
            <a:r>
              <a:rPr lang="pl-PL" sz="2400" dirty="0" smtClean="0"/>
              <a:t> joint data </a:t>
            </a:r>
            <a:r>
              <a:rPr lang="pl-PL" sz="2400" dirty="0" err="1" smtClean="0"/>
              <a:t>analysis</a:t>
            </a:r>
            <a:endParaRPr lang="en-US" sz="2400" dirty="0"/>
          </a:p>
        </p:txBody>
      </p:sp>
      <p:cxnSp>
        <p:nvCxnSpPr>
          <p:cNvPr id="9" name="Łącznik prosty 8"/>
          <p:cNvCxnSpPr/>
          <p:nvPr/>
        </p:nvCxnSpPr>
        <p:spPr>
          <a:xfrm>
            <a:off x="0" y="427016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0" y="655024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Science &amp; Space Weather Opportunities for PROBA2, May 04, 2012, Royal Observatory of Belgium, Brussels</a:t>
            </a:r>
            <a:endParaRPr lang="pl-PL" sz="1400" dirty="0"/>
          </a:p>
        </p:txBody>
      </p:sp>
      <p:cxnSp>
        <p:nvCxnSpPr>
          <p:cNvPr id="11" name="Łącznik prosty 10"/>
          <p:cNvCxnSpPr/>
          <p:nvPr/>
        </p:nvCxnSpPr>
        <p:spPr>
          <a:xfrm>
            <a:off x="0" y="6570684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500042"/>
            <a:ext cx="85725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STEP-F is</a:t>
            </a:r>
            <a:r>
              <a:rPr lang="pl-PL" dirty="0" smtClean="0"/>
              <a:t> a</a:t>
            </a:r>
            <a:r>
              <a:rPr lang="en-US" dirty="0" smtClean="0"/>
              <a:t> telescope for measuring electron and proton fluxes aboard CORONAS-Photon satellite. </a:t>
            </a:r>
            <a:endParaRPr lang="pl-PL" dirty="0" smtClean="0"/>
          </a:p>
          <a:p>
            <a:endParaRPr lang="pl-PL" dirty="0" smtClean="0"/>
          </a:p>
          <a:p>
            <a:r>
              <a:rPr lang="en-US" sz="1600" dirty="0" smtClean="0"/>
              <a:t>The STEP-F instrument provides registration of</a:t>
            </a:r>
            <a:r>
              <a:rPr lang="pl-PL" sz="16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err="1" smtClean="0"/>
              <a:t>electron</a:t>
            </a:r>
            <a:r>
              <a:rPr lang="pl-PL" sz="1600" dirty="0" smtClean="0"/>
              <a:t> </a:t>
            </a:r>
            <a:r>
              <a:rPr lang="pl-PL" sz="1600" dirty="0" err="1" smtClean="0"/>
              <a:t>fluxes</a:t>
            </a:r>
            <a:r>
              <a:rPr lang="pl-PL" sz="1600" dirty="0" smtClean="0"/>
              <a:t> and energy spectra </a:t>
            </a:r>
            <a:r>
              <a:rPr lang="pl-PL" sz="1600" dirty="0" err="1" smtClean="0"/>
              <a:t>in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energy </a:t>
            </a:r>
            <a:r>
              <a:rPr lang="pl-PL" sz="1600" dirty="0" err="1" smtClean="0"/>
              <a:t>range</a:t>
            </a:r>
            <a:r>
              <a:rPr lang="pl-PL" sz="1600" dirty="0" smtClean="0"/>
              <a:t> </a:t>
            </a:r>
            <a:r>
              <a:rPr lang="pl-PL" sz="1600" dirty="0" err="1" smtClean="0"/>
              <a:t>Ee</a:t>
            </a:r>
            <a:r>
              <a:rPr lang="pl-PL" sz="1600" dirty="0" smtClean="0"/>
              <a:t> = 0.18 – 2.3 </a:t>
            </a:r>
            <a:r>
              <a:rPr lang="pl-PL" sz="1600" dirty="0" err="1" smtClean="0"/>
              <a:t>MeV</a:t>
            </a:r>
            <a:r>
              <a:rPr lang="pl-PL" sz="1600" dirty="0" smtClean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err="1" smtClean="0"/>
              <a:t>electron</a:t>
            </a:r>
            <a:r>
              <a:rPr lang="pl-PL" sz="1600" dirty="0" smtClean="0"/>
              <a:t> </a:t>
            </a:r>
            <a:r>
              <a:rPr lang="pl-PL" sz="1600" dirty="0" err="1" smtClean="0"/>
              <a:t>fluxes</a:t>
            </a:r>
            <a:r>
              <a:rPr lang="pl-PL" sz="1600" dirty="0" smtClean="0"/>
              <a:t> </a:t>
            </a:r>
            <a:r>
              <a:rPr lang="pl-PL" sz="1600" dirty="0" err="1" smtClean="0"/>
              <a:t>in</a:t>
            </a:r>
            <a:r>
              <a:rPr lang="pl-PL" sz="1600" dirty="0" smtClean="0"/>
              <a:t> </a:t>
            </a:r>
            <a:r>
              <a:rPr lang="pl-PL" sz="1600" dirty="0" err="1" smtClean="0"/>
              <a:t>integral</a:t>
            </a:r>
            <a:r>
              <a:rPr lang="pl-PL" sz="1600" dirty="0" smtClean="0"/>
              <a:t> </a:t>
            </a:r>
            <a:r>
              <a:rPr lang="pl-PL" sz="1600" dirty="0" err="1" smtClean="0"/>
              <a:t>range</a:t>
            </a:r>
            <a:r>
              <a:rPr lang="pl-PL" sz="1600" dirty="0" smtClean="0"/>
              <a:t> </a:t>
            </a:r>
            <a:r>
              <a:rPr lang="pl-PL" sz="1600" dirty="0" err="1" smtClean="0"/>
              <a:t>Ee</a:t>
            </a:r>
            <a:r>
              <a:rPr lang="pl-PL" sz="1600" dirty="0" smtClean="0"/>
              <a:t> &gt; 2.3 </a:t>
            </a:r>
            <a:r>
              <a:rPr lang="pl-PL" sz="1600" dirty="0" err="1" smtClean="0"/>
              <a:t>MeV</a:t>
            </a:r>
            <a:r>
              <a:rPr lang="pl-PL" sz="1600" dirty="0" smtClean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proton </a:t>
            </a:r>
            <a:r>
              <a:rPr lang="pl-PL" sz="1600" dirty="0" err="1" smtClean="0"/>
              <a:t>fluxes</a:t>
            </a:r>
            <a:r>
              <a:rPr lang="pl-PL" sz="1600" dirty="0" smtClean="0"/>
              <a:t> and energy spectra </a:t>
            </a:r>
            <a:r>
              <a:rPr lang="pl-PL" sz="1600" dirty="0" err="1" smtClean="0"/>
              <a:t>in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energy </a:t>
            </a:r>
            <a:r>
              <a:rPr lang="pl-PL" sz="1600" dirty="0" err="1" smtClean="0"/>
              <a:t>range</a:t>
            </a:r>
            <a:r>
              <a:rPr lang="pl-PL" sz="1600" dirty="0" smtClean="0"/>
              <a:t> </a:t>
            </a:r>
            <a:r>
              <a:rPr lang="pl-PL" sz="1600" dirty="0" err="1" smtClean="0"/>
              <a:t>Ep</a:t>
            </a:r>
            <a:r>
              <a:rPr lang="pl-PL" sz="1600" dirty="0" smtClean="0"/>
              <a:t> = 3.5 - 55.2 </a:t>
            </a:r>
            <a:r>
              <a:rPr lang="pl-PL" sz="1600" dirty="0" err="1" smtClean="0"/>
              <a:t>MeV</a:t>
            </a:r>
            <a:r>
              <a:rPr lang="pl-PL" sz="1600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proton </a:t>
            </a:r>
            <a:r>
              <a:rPr lang="pl-PL" sz="1600" dirty="0" err="1" smtClean="0"/>
              <a:t>fluxes</a:t>
            </a:r>
            <a:r>
              <a:rPr lang="pl-PL" sz="1600" dirty="0" smtClean="0"/>
              <a:t> </a:t>
            </a:r>
            <a:r>
              <a:rPr lang="pl-PL" sz="1600" dirty="0" err="1" smtClean="0"/>
              <a:t>in</a:t>
            </a:r>
            <a:r>
              <a:rPr lang="pl-PL" sz="1600" dirty="0" smtClean="0"/>
              <a:t> </a:t>
            </a:r>
            <a:r>
              <a:rPr lang="pl-PL" sz="1600" dirty="0" err="1" smtClean="0"/>
              <a:t>integral</a:t>
            </a:r>
            <a:r>
              <a:rPr lang="pl-PL" sz="1600" dirty="0" smtClean="0"/>
              <a:t> </a:t>
            </a:r>
            <a:r>
              <a:rPr lang="pl-PL" sz="1600" dirty="0" err="1" smtClean="0"/>
              <a:t>range</a:t>
            </a:r>
            <a:r>
              <a:rPr lang="pl-PL" sz="1600" dirty="0" smtClean="0"/>
              <a:t> </a:t>
            </a:r>
            <a:r>
              <a:rPr lang="pl-PL" sz="1600" dirty="0" err="1" smtClean="0"/>
              <a:t>Ep</a:t>
            </a:r>
            <a:r>
              <a:rPr lang="pl-PL" sz="1600" dirty="0" smtClean="0"/>
              <a:t> &gt; 55.2 </a:t>
            </a:r>
            <a:r>
              <a:rPr lang="pl-PL" sz="1600" dirty="0" err="1" smtClean="0"/>
              <a:t>MeV</a:t>
            </a:r>
            <a:r>
              <a:rPr lang="pl-PL" sz="1600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err="1" smtClean="0"/>
              <a:t>alpha-particle</a:t>
            </a:r>
            <a:r>
              <a:rPr lang="pl-PL" sz="1600" dirty="0" smtClean="0"/>
              <a:t> </a:t>
            </a:r>
            <a:r>
              <a:rPr lang="pl-PL" sz="1600" dirty="0" err="1" smtClean="0"/>
              <a:t>fluxes</a:t>
            </a:r>
            <a:r>
              <a:rPr lang="pl-PL" sz="1600" dirty="0" smtClean="0"/>
              <a:t> and energy spectra </a:t>
            </a:r>
            <a:r>
              <a:rPr lang="pl-PL" sz="1600" dirty="0" err="1" smtClean="0"/>
              <a:t>in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energy </a:t>
            </a:r>
            <a:r>
              <a:rPr lang="pl-PL" sz="1600" dirty="0" err="1" smtClean="0"/>
              <a:t>range</a:t>
            </a:r>
            <a:r>
              <a:rPr lang="pl-PL" sz="1600" dirty="0" smtClean="0"/>
              <a:t> E</a:t>
            </a:r>
            <a:r>
              <a:rPr lang="az-Cyrl-AZ" sz="1600" dirty="0" smtClean="0"/>
              <a:t>а = 15.9 - 160.0 </a:t>
            </a:r>
            <a:r>
              <a:rPr lang="pl-PL" sz="1600" dirty="0" err="1" smtClean="0"/>
              <a:t>MeV</a:t>
            </a:r>
            <a:r>
              <a:rPr lang="pl-PL" sz="1600" dirty="0" smtClean="0"/>
              <a:t>.</a:t>
            </a:r>
            <a:endParaRPr lang="pl-PL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8710694" cy="318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SphinX</a:t>
            </a:r>
            <a:r>
              <a:rPr lang="en-US" sz="2400" dirty="0" smtClean="0"/>
              <a:t> </a:t>
            </a:r>
            <a:r>
              <a:rPr lang="pl-PL" sz="2400" dirty="0" smtClean="0"/>
              <a:t>– </a:t>
            </a:r>
            <a:r>
              <a:rPr lang="pl-PL" sz="2400" dirty="0" err="1" smtClean="0"/>
              <a:t>STEP-F</a:t>
            </a:r>
            <a:r>
              <a:rPr lang="pl-PL" sz="2400" dirty="0" smtClean="0"/>
              <a:t> joint data </a:t>
            </a:r>
            <a:r>
              <a:rPr lang="pl-PL" sz="2400" dirty="0" err="1" smtClean="0"/>
              <a:t>analysis</a:t>
            </a:r>
            <a:endParaRPr lang="en-US" sz="2400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0" y="427016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42844" y="2916792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Registration</a:t>
            </a:r>
            <a:r>
              <a:rPr lang="pl-PL" dirty="0" smtClean="0"/>
              <a:t> </a:t>
            </a:r>
            <a:r>
              <a:rPr lang="pl-PL" dirty="0" err="1" smtClean="0"/>
              <a:t>channels</a:t>
            </a:r>
            <a:r>
              <a:rPr lang="pl-PL" dirty="0" smtClean="0"/>
              <a:t> </a:t>
            </a:r>
            <a:r>
              <a:rPr lang="pl-PL" dirty="0" err="1" smtClean="0"/>
              <a:t>used</a:t>
            </a:r>
            <a:r>
              <a:rPr lang="pl-PL" dirty="0" smtClean="0"/>
              <a:t> for </a:t>
            </a:r>
            <a:r>
              <a:rPr lang="pl-PL" dirty="0" err="1" smtClean="0"/>
              <a:t>common</a:t>
            </a:r>
            <a:r>
              <a:rPr lang="pl-PL" dirty="0" smtClean="0"/>
              <a:t> </a:t>
            </a:r>
            <a:r>
              <a:rPr lang="pl-PL" dirty="0" err="1" smtClean="0"/>
              <a:t>analysis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0" y="655024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Science &amp; Space Weather Opportunities for PROBA2, May 04, 2012, Royal Observatory of Belgium, Brussels</a:t>
            </a:r>
            <a:endParaRPr lang="pl-PL" sz="1400" dirty="0"/>
          </a:p>
        </p:txBody>
      </p:sp>
      <p:cxnSp>
        <p:nvCxnSpPr>
          <p:cNvPr id="9" name="Łącznik prosty 8"/>
          <p:cNvCxnSpPr/>
          <p:nvPr/>
        </p:nvCxnSpPr>
        <p:spPr>
          <a:xfrm>
            <a:off x="0" y="6570684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3286511" cy="4071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64" y="714357"/>
            <a:ext cx="3193313" cy="40719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pole tekstowe 3"/>
          <p:cNvSpPr txBox="1"/>
          <p:nvPr/>
        </p:nvSpPr>
        <p:spPr>
          <a:xfrm>
            <a:off x="142844" y="4929198"/>
            <a:ext cx="34290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 example of SAA particle flux in L-shell domain for four channels of STEP-F</a:t>
            </a:r>
            <a:r>
              <a:rPr lang="pl-PL" sz="1400" dirty="0" smtClean="0"/>
              <a:t> </a:t>
            </a:r>
            <a:r>
              <a:rPr lang="en-US" sz="1400" dirty="0" smtClean="0"/>
              <a:t>instrument and two </a:t>
            </a:r>
            <a:r>
              <a:rPr lang="pl-PL" sz="1400" dirty="0" err="1" smtClean="0"/>
              <a:t>SphinX</a:t>
            </a:r>
            <a:r>
              <a:rPr lang="pl-PL" sz="1400" dirty="0" smtClean="0"/>
              <a:t> </a:t>
            </a:r>
            <a:r>
              <a:rPr lang="en-US" sz="1400" dirty="0" smtClean="0"/>
              <a:t>channels</a:t>
            </a:r>
            <a:r>
              <a:rPr lang="pl-PL" sz="1400" dirty="0" smtClean="0"/>
              <a:t>.</a:t>
            </a:r>
            <a:endParaRPr lang="pl-PL" sz="1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000464" y="4857760"/>
            <a:ext cx="32861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dependence of L-shell positions at which maximum particle fluxes within SAA were</a:t>
            </a:r>
            <a:r>
              <a:rPr lang="pl-PL" sz="1400" dirty="0" smtClean="0"/>
              <a:t> </a:t>
            </a:r>
            <a:r>
              <a:rPr lang="en-US" sz="1400" dirty="0" smtClean="0"/>
              <a:t>observed on </a:t>
            </a:r>
            <a:r>
              <a:rPr lang="en-US" sz="1400" dirty="0" smtClean="0"/>
              <a:t>energy of </a:t>
            </a:r>
            <a:r>
              <a:rPr lang="en-US" sz="1400" dirty="0" smtClean="0"/>
              <a:t>electrons bound to the</a:t>
            </a:r>
            <a:r>
              <a:rPr lang="pl-PL" sz="1400" dirty="0" smtClean="0"/>
              <a:t> </a:t>
            </a:r>
            <a:r>
              <a:rPr lang="en-US" sz="1400" dirty="0" smtClean="0"/>
              <a:t>channels D2e and D1p of the STEP-F instrument.</a:t>
            </a:r>
            <a:endParaRPr lang="pl-PL" sz="1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Distribution of particle intensities </a:t>
            </a:r>
            <a:r>
              <a:rPr lang="en-US" sz="2400" dirty="0" smtClean="0"/>
              <a:t>by </a:t>
            </a:r>
            <a:r>
              <a:rPr lang="en-US" sz="2400" dirty="0" smtClean="0"/>
              <a:t>L-shells within SAA</a:t>
            </a:r>
            <a:endParaRPr lang="en-US" sz="2400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0" y="427016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7286644" y="1643050"/>
            <a:ext cx="18573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/>
              <a:t>Averaged</a:t>
            </a:r>
            <a:r>
              <a:rPr lang="pl-PL" sz="1600" dirty="0" smtClean="0"/>
              <a:t> energy </a:t>
            </a:r>
            <a:r>
              <a:rPr lang="pl-PL" sz="1600" dirty="0" err="1" smtClean="0"/>
              <a:t>thresholds</a:t>
            </a:r>
            <a:r>
              <a:rPr lang="pl-PL" sz="1600" dirty="0" smtClean="0"/>
              <a:t> for </a:t>
            </a:r>
            <a:r>
              <a:rPr lang="pl-PL" sz="1600" dirty="0" err="1" smtClean="0"/>
              <a:t>SphinX</a:t>
            </a:r>
            <a:r>
              <a:rPr lang="pl-PL" sz="1600" dirty="0" smtClean="0"/>
              <a:t> </a:t>
            </a:r>
            <a:r>
              <a:rPr lang="pl-PL" sz="1600" dirty="0" err="1" smtClean="0"/>
              <a:t>detectors</a:t>
            </a:r>
            <a:r>
              <a:rPr lang="pl-PL" sz="1600" dirty="0" smtClean="0"/>
              <a:t> </a:t>
            </a:r>
            <a:r>
              <a:rPr lang="pl-PL" sz="1600" dirty="0" err="1" smtClean="0"/>
              <a:t>in</a:t>
            </a:r>
            <a:r>
              <a:rPr lang="pl-PL" sz="1600" dirty="0" smtClean="0"/>
              <a:t> SAA:</a:t>
            </a:r>
          </a:p>
          <a:p>
            <a:endParaRPr lang="pl-PL" sz="1600" dirty="0" smtClean="0"/>
          </a:p>
          <a:p>
            <a:r>
              <a:rPr lang="pl-PL" sz="1600" dirty="0" smtClean="0"/>
              <a:t>E</a:t>
            </a:r>
            <a:r>
              <a:rPr lang="pl-PL" sz="1600" baseline="-25000" dirty="0" smtClean="0"/>
              <a:t>thr1</a:t>
            </a:r>
            <a:r>
              <a:rPr lang="pl-PL" sz="1600" dirty="0" smtClean="0"/>
              <a:t> ≈ 500keV (D1)</a:t>
            </a:r>
          </a:p>
          <a:p>
            <a:r>
              <a:rPr lang="pl-PL" sz="1600" dirty="0" smtClean="0"/>
              <a:t>E</a:t>
            </a:r>
            <a:r>
              <a:rPr lang="pl-PL" sz="1600" baseline="-25000" dirty="0" smtClean="0"/>
              <a:t>thr2</a:t>
            </a:r>
            <a:r>
              <a:rPr lang="pl-PL" sz="1600" dirty="0" smtClean="0"/>
              <a:t> ≈ 475keV (D2)</a:t>
            </a:r>
          </a:p>
          <a:p>
            <a:endParaRPr lang="pl-PL" sz="1600" dirty="0" smtClean="0"/>
          </a:p>
          <a:p>
            <a:r>
              <a:rPr lang="pl-PL" sz="1600" dirty="0" smtClean="0"/>
              <a:t>(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values</a:t>
            </a:r>
            <a:r>
              <a:rPr lang="pl-PL" sz="1600" dirty="0" smtClean="0"/>
              <a:t> </a:t>
            </a:r>
            <a:r>
              <a:rPr lang="pl-PL" sz="1600" dirty="0" err="1" smtClean="0"/>
              <a:t>are</a:t>
            </a:r>
            <a:r>
              <a:rPr lang="pl-PL" sz="1600" dirty="0" smtClean="0"/>
              <a:t> not</a:t>
            </a:r>
          </a:p>
          <a:p>
            <a:r>
              <a:rPr lang="pl-PL" sz="1600" dirty="0" err="1" smtClean="0"/>
              <a:t>strictly</a:t>
            </a:r>
            <a:r>
              <a:rPr lang="pl-PL" sz="1600" dirty="0" smtClean="0"/>
              <a:t> </a:t>
            </a:r>
            <a:r>
              <a:rPr lang="pl-PL" sz="1600" dirty="0" err="1" smtClean="0"/>
              <a:t>fixed</a:t>
            </a:r>
            <a:r>
              <a:rPr lang="pl-PL" sz="1600" dirty="0" smtClean="0"/>
              <a:t>)</a:t>
            </a:r>
          </a:p>
        </p:txBody>
      </p:sp>
      <p:sp>
        <p:nvSpPr>
          <p:cNvPr id="12" name="Strzałka w prawo 11"/>
          <p:cNvSpPr/>
          <p:nvPr/>
        </p:nvSpPr>
        <p:spPr>
          <a:xfrm>
            <a:off x="3571868" y="2285992"/>
            <a:ext cx="357190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4" name="Łącznik prosty ze strzałką 13"/>
          <p:cNvCxnSpPr/>
          <p:nvPr/>
        </p:nvCxnSpPr>
        <p:spPr>
          <a:xfrm>
            <a:off x="6072198" y="3143248"/>
            <a:ext cx="128588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0" y="5993003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[O. V. </a:t>
            </a:r>
            <a:r>
              <a:rPr lang="en-US" sz="900" b="1" dirty="0" err="1" smtClean="0"/>
              <a:t>Dudnik</a:t>
            </a:r>
            <a:r>
              <a:rPr lang="en-US" sz="900" b="1" dirty="0" smtClean="0"/>
              <a:t> et al. </a:t>
            </a:r>
          </a:p>
          <a:p>
            <a:r>
              <a:rPr lang="en-US" sz="900" b="1" dirty="0" smtClean="0"/>
              <a:t>X-RAY SPECTROPHOTOMETER SPHINX AND PARTICLE SPECTROMETER STEP-F OF THE SATELLITE EXPERIMENT CORONAS-PHOTON – PRELIMINARY RESULTS OF JOINT DATA ANALYSIS</a:t>
            </a:r>
            <a:r>
              <a:rPr lang="pl-PL" sz="900" b="1" dirty="0" smtClean="0"/>
              <a:t>,</a:t>
            </a:r>
          </a:p>
          <a:p>
            <a:r>
              <a:rPr lang="pl-PL" sz="900" b="1" dirty="0" err="1" smtClean="0"/>
              <a:t>Solar</a:t>
            </a:r>
            <a:r>
              <a:rPr lang="pl-PL" sz="900" b="1" dirty="0" smtClean="0"/>
              <a:t> System </a:t>
            </a:r>
            <a:r>
              <a:rPr lang="pl-PL" sz="900" b="1" dirty="0" err="1" smtClean="0"/>
              <a:t>Research</a:t>
            </a:r>
            <a:r>
              <a:rPr lang="pl-PL" sz="900" b="1" dirty="0" smtClean="0"/>
              <a:t>, 2012, Vol. 46, No. 2, pp. 160–169]</a:t>
            </a:r>
            <a:endParaRPr lang="en-US" sz="900" b="1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0" y="655024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Science &amp; Space Weather Opportunities for PROBA2, May 04, 2012, Royal Observatory of Belgium, Brussels</a:t>
            </a:r>
            <a:endParaRPr lang="pl-PL" sz="1400" dirty="0"/>
          </a:p>
        </p:txBody>
      </p:sp>
      <p:cxnSp>
        <p:nvCxnSpPr>
          <p:cNvPr id="17" name="Łącznik prosty 16"/>
          <p:cNvCxnSpPr/>
          <p:nvPr/>
        </p:nvCxnSpPr>
        <p:spPr>
          <a:xfrm>
            <a:off x="0" y="6570684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42844" y="5259845"/>
            <a:ext cx="34290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/>
              <a:t>Changes</a:t>
            </a:r>
            <a:r>
              <a:rPr lang="pl-PL" sz="1400" dirty="0" smtClean="0"/>
              <a:t> of </a:t>
            </a:r>
            <a:r>
              <a:rPr lang="pl-PL" sz="1400" dirty="0" err="1" smtClean="0"/>
              <a:t>particle</a:t>
            </a:r>
            <a:r>
              <a:rPr lang="pl-PL" sz="1400" dirty="0" smtClean="0"/>
              <a:t> </a:t>
            </a:r>
            <a:r>
              <a:rPr lang="pl-PL" sz="1400" dirty="0" err="1" smtClean="0"/>
              <a:t>intensity</a:t>
            </a:r>
            <a:r>
              <a:rPr lang="pl-PL" sz="1400" dirty="0" smtClean="0"/>
              <a:t> </a:t>
            </a:r>
            <a:r>
              <a:rPr lang="pl-PL" sz="1400" dirty="0" err="1" smtClean="0"/>
              <a:t>distribution</a:t>
            </a:r>
            <a:r>
              <a:rPr lang="pl-PL" sz="1400" dirty="0" smtClean="0"/>
              <a:t> </a:t>
            </a:r>
            <a:r>
              <a:rPr lang="pl-PL" sz="1400" dirty="0" err="1" smtClean="0"/>
              <a:t>in</a:t>
            </a:r>
            <a:r>
              <a:rPr lang="pl-PL" sz="1400" dirty="0" smtClean="0"/>
              <a:t> </a:t>
            </a:r>
            <a:r>
              <a:rPr lang="pl-PL" sz="1400" dirty="0" err="1" smtClean="0"/>
              <a:t>nothern</a:t>
            </a:r>
            <a:r>
              <a:rPr lang="pl-PL" sz="1400" dirty="0" smtClean="0"/>
              <a:t> </a:t>
            </a:r>
            <a:r>
              <a:rPr lang="pl-PL" sz="1400" dirty="0" err="1" smtClean="0"/>
              <a:t>hemisphere</a:t>
            </a:r>
            <a:r>
              <a:rPr lang="pl-PL" sz="1400" dirty="0" smtClean="0"/>
              <a:t> </a:t>
            </a:r>
            <a:r>
              <a:rPr lang="pl-PL" sz="1400" dirty="0" err="1" smtClean="0"/>
              <a:t>due</a:t>
            </a:r>
            <a:r>
              <a:rPr lang="pl-PL" sz="1400" dirty="0" smtClean="0"/>
              <a:t> to </a:t>
            </a:r>
            <a:r>
              <a:rPr lang="pl-PL" sz="1400" dirty="0" err="1" smtClean="0"/>
              <a:t>geomagnetic</a:t>
            </a:r>
            <a:r>
              <a:rPr lang="pl-PL" sz="1400" dirty="0" smtClean="0"/>
              <a:t> </a:t>
            </a:r>
            <a:r>
              <a:rPr lang="pl-PL" sz="1400" dirty="0" err="1" smtClean="0"/>
              <a:t>storm</a:t>
            </a:r>
            <a:r>
              <a:rPr lang="pl-PL" sz="1400" dirty="0" smtClean="0"/>
              <a:t> as </a:t>
            </a:r>
            <a:r>
              <a:rPr lang="pl-PL" sz="1400" dirty="0" err="1" smtClean="0"/>
              <a:t>seen</a:t>
            </a:r>
            <a:r>
              <a:rPr lang="pl-PL" sz="1400" dirty="0" smtClean="0"/>
              <a:t> by </a:t>
            </a:r>
            <a:r>
              <a:rPr lang="pl-PL" sz="1400" dirty="0" err="1" smtClean="0"/>
              <a:t>SphinX</a:t>
            </a:r>
            <a:endParaRPr lang="pl-PL" sz="1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714744" y="5188407"/>
            <a:ext cx="35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/>
              <a:t>Initial</a:t>
            </a:r>
            <a:r>
              <a:rPr lang="pl-PL" sz="1400" dirty="0" smtClean="0"/>
              <a:t> </a:t>
            </a:r>
            <a:r>
              <a:rPr lang="pl-PL" sz="1400" dirty="0" err="1" smtClean="0"/>
              <a:t>values</a:t>
            </a:r>
            <a:r>
              <a:rPr lang="pl-PL" sz="1400" dirty="0" smtClean="0"/>
              <a:t> of </a:t>
            </a:r>
            <a:r>
              <a:rPr lang="pl-PL" sz="1400" dirty="0" err="1" smtClean="0"/>
              <a:t>L-shell</a:t>
            </a:r>
            <a:r>
              <a:rPr lang="pl-PL" sz="1400" dirty="0" smtClean="0"/>
              <a:t> </a:t>
            </a:r>
            <a:r>
              <a:rPr lang="pl-PL" sz="1400" dirty="0" err="1" smtClean="0"/>
              <a:t>positions</a:t>
            </a:r>
            <a:r>
              <a:rPr lang="pl-PL" sz="1400" dirty="0" smtClean="0"/>
              <a:t> of </a:t>
            </a:r>
            <a:r>
              <a:rPr lang="pl-PL" sz="1400" dirty="0" err="1" smtClean="0"/>
              <a:t>fluxes</a:t>
            </a:r>
            <a:r>
              <a:rPr lang="pl-PL" sz="1400" dirty="0" smtClean="0"/>
              <a:t> </a:t>
            </a:r>
            <a:r>
              <a:rPr lang="pl-PL" sz="1400" dirty="0" err="1" smtClean="0"/>
              <a:t>maxima</a:t>
            </a:r>
            <a:r>
              <a:rPr lang="pl-PL" sz="1400" dirty="0" smtClean="0"/>
              <a:t> </a:t>
            </a:r>
            <a:r>
              <a:rPr lang="pl-PL" sz="1400" dirty="0" err="1" smtClean="0"/>
              <a:t>in</a:t>
            </a:r>
            <a:r>
              <a:rPr lang="pl-PL" sz="1400" dirty="0" smtClean="0"/>
              <a:t> </a:t>
            </a:r>
            <a:r>
              <a:rPr lang="pl-PL" sz="1400" dirty="0" err="1" smtClean="0"/>
              <a:t>north</a:t>
            </a:r>
            <a:r>
              <a:rPr lang="pl-PL" sz="1400" dirty="0" smtClean="0"/>
              <a:t> </a:t>
            </a:r>
            <a:r>
              <a:rPr lang="pl-PL" sz="1400" dirty="0" err="1" smtClean="0"/>
              <a:t>hemisphere</a:t>
            </a:r>
            <a:r>
              <a:rPr lang="pl-PL" sz="1400" dirty="0" smtClean="0"/>
              <a:t> and </a:t>
            </a:r>
            <a:r>
              <a:rPr lang="pl-PL" sz="1400" dirty="0" smtClean="0">
                <a:latin typeface="Symbol" pitchFamily="18" charset="2"/>
              </a:rPr>
              <a:t>D</a:t>
            </a:r>
            <a:r>
              <a:rPr lang="pl-PL" sz="1400" dirty="0" smtClean="0"/>
              <a:t>L </a:t>
            </a:r>
            <a:r>
              <a:rPr lang="pl-PL" sz="1400" dirty="0" err="1" smtClean="0"/>
              <a:t>displacement</a:t>
            </a:r>
            <a:r>
              <a:rPr lang="pl-PL" sz="1400" dirty="0" smtClean="0"/>
              <a:t> </a:t>
            </a:r>
            <a:r>
              <a:rPr lang="pl-PL" sz="1400" dirty="0" err="1" smtClean="0"/>
              <a:t>due</a:t>
            </a:r>
            <a:r>
              <a:rPr lang="pl-PL" sz="1400" dirty="0" smtClean="0"/>
              <a:t> to </a:t>
            </a:r>
            <a:r>
              <a:rPr lang="pl-PL" sz="1400" dirty="0" err="1" smtClean="0"/>
              <a:t>geomagnetic</a:t>
            </a:r>
            <a:r>
              <a:rPr lang="pl-PL" sz="1400" dirty="0" smtClean="0"/>
              <a:t> </a:t>
            </a:r>
            <a:r>
              <a:rPr lang="pl-PL" sz="1400" dirty="0" err="1" smtClean="0"/>
              <a:t>storm</a:t>
            </a:r>
            <a:r>
              <a:rPr lang="pl-PL" sz="1400" dirty="0" smtClean="0"/>
              <a:t> </a:t>
            </a:r>
            <a:r>
              <a:rPr lang="pl-PL" sz="1400" dirty="0" err="1" smtClean="0"/>
              <a:t>in</a:t>
            </a:r>
            <a:r>
              <a:rPr lang="pl-PL" sz="1400" dirty="0" smtClean="0"/>
              <a:t> </a:t>
            </a:r>
            <a:r>
              <a:rPr lang="pl-PL" sz="1400" dirty="0" err="1" smtClean="0"/>
              <a:t>dependency</a:t>
            </a:r>
            <a:r>
              <a:rPr lang="pl-PL" sz="1400" dirty="0" smtClean="0"/>
              <a:t> of </a:t>
            </a:r>
            <a:r>
              <a:rPr lang="pl-PL" sz="1400" dirty="0" err="1" smtClean="0"/>
              <a:t>electron</a:t>
            </a:r>
            <a:r>
              <a:rPr lang="pl-PL" sz="1400" dirty="0" smtClean="0"/>
              <a:t> energy</a:t>
            </a:r>
            <a:endParaRPr lang="pl-PL" sz="1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Distribution of particle intensities </a:t>
            </a:r>
            <a:r>
              <a:rPr lang="en-US" sz="2400" dirty="0" smtClean="0"/>
              <a:t>by </a:t>
            </a:r>
            <a:r>
              <a:rPr lang="en-US" sz="2400" dirty="0" smtClean="0"/>
              <a:t>L-shells within </a:t>
            </a:r>
            <a:r>
              <a:rPr lang="pl-PL" sz="2400" dirty="0" smtClean="0"/>
              <a:t>RB</a:t>
            </a:r>
            <a:endParaRPr lang="en-US" sz="2400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0" y="427016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7286644" y="1643050"/>
            <a:ext cx="18573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/>
              <a:t>Averaged</a:t>
            </a:r>
            <a:r>
              <a:rPr lang="pl-PL" sz="1600" dirty="0" smtClean="0"/>
              <a:t> energy </a:t>
            </a:r>
            <a:r>
              <a:rPr lang="pl-PL" sz="1600" dirty="0" err="1" smtClean="0"/>
              <a:t>thresholds</a:t>
            </a:r>
            <a:r>
              <a:rPr lang="pl-PL" sz="1600" dirty="0" smtClean="0"/>
              <a:t> for </a:t>
            </a:r>
            <a:r>
              <a:rPr lang="pl-PL" sz="1600" dirty="0" err="1" smtClean="0"/>
              <a:t>SphinX</a:t>
            </a:r>
            <a:r>
              <a:rPr lang="pl-PL" sz="1600" dirty="0" smtClean="0"/>
              <a:t> </a:t>
            </a:r>
            <a:r>
              <a:rPr lang="pl-PL" sz="1600" dirty="0" err="1" smtClean="0"/>
              <a:t>detectors</a:t>
            </a:r>
            <a:r>
              <a:rPr lang="pl-PL" sz="1600" dirty="0" smtClean="0"/>
              <a:t> </a:t>
            </a:r>
            <a:r>
              <a:rPr lang="pl-PL" sz="1600" dirty="0" err="1" smtClean="0"/>
              <a:t>in</a:t>
            </a:r>
            <a:r>
              <a:rPr lang="pl-PL" sz="1600" dirty="0" smtClean="0"/>
              <a:t> RB:</a:t>
            </a:r>
          </a:p>
          <a:p>
            <a:endParaRPr lang="pl-PL" sz="1600" dirty="0" smtClean="0"/>
          </a:p>
          <a:p>
            <a:r>
              <a:rPr lang="pl-PL" sz="1600" dirty="0" smtClean="0"/>
              <a:t>E</a:t>
            </a:r>
            <a:r>
              <a:rPr lang="pl-PL" sz="1600" baseline="-25000" dirty="0" smtClean="0"/>
              <a:t>thr1</a:t>
            </a:r>
            <a:r>
              <a:rPr lang="pl-PL" sz="1600" dirty="0" smtClean="0"/>
              <a:t> ≈ 5keV   (D1)</a:t>
            </a:r>
          </a:p>
          <a:p>
            <a:r>
              <a:rPr lang="pl-PL" sz="1600" dirty="0" smtClean="0"/>
              <a:t>E</a:t>
            </a:r>
            <a:r>
              <a:rPr lang="pl-PL" sz="1600" baseline="-25000" dirty="0" smtClean="0"/>
              <a:t>thr2</a:t>
            </a:r>
            <a:r>
              <a:rPr lang="pl-PL" sz="1600" dirty="0" smtClean="0"/>
              <a:t> ≈ 60keV (D2)</a:t>
            </a:r>
          </a:p>
          <a:p>
            <a:endParaRPr lang="pl-PL" sz="1600" dirty="0" smtClean="0"/>
          </a:p>
          <a:p>
            <a:r>
              <a:rPr lang="pl-PL" sz="1600" dirty="0" smtClean="0"/>
              <a:t>(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values</a:t>
            </a:r>
            <a:r>
              <a:rPr lang="pl-PL" sz="1600" dirty="0" smtClean="0"/>
              <a:t> </a:t>
            </a:r>
            <a:r>
              <a:rPr lang="pl-PL" sz="1600" dirty="0" err="1" smtClean="0"/>
              <a:t>are</a:t>
            </a:r>
            <a:r>
              <a:rPr lang="pl-PL" sz="1600" dirty="0" smtClean="0"/>
              <a:t> not</a:t>
            </a:r>
          </a:p>
          <a:p>
            <a:r>
              <a:rPr lang="pl-PL" sz="1600" dirty="0" err="1" smtClean="0"/>
              <a:t>strictly</a:t>
            </a:r>
            <a:r>
              <a:rPr lang="pl-PL" sz="1600" dirty="0" smtClean="0"/>
              <a:t> </a:t>
            </a:r>
            <a:r>
              <a:rPr lang="pl-PL" sz="1600" dirty="0" err="1" smtClean="0"/>
              <a:t>fixed</a:t>
            </a:r>
            <a:r>
              <a:rPr lang="pl-PL" sz="1600" dirty="0" smtClean="0"/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973565"/>
            <a:ext cx="3214710" cy="4265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973564"/>
            <a:ext cx="3357586" cy="42316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Strzałka w prawo 11"/>
          <p:cNvSpPr/>
          <p:nvPr/>
        </p:nvSpPr>
        <p:spPr>
          <a:xfrm>
            <a:off x="3428992" y="2545201"/>
            <a:ext cx="357190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142844" y="428604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May 3, 2009 - </a:t>
            </a:r>
            <a:r>
              <a:rPr lang="pl-PL" sz="1600" dirty="0" err="1" smtClean="0"/>
              <a:t>quiet</a:t>
            </a:r>
            <a:r>
              <a:rPr lang="pl-PL" sz="1600" dirty="0" smtClean="0"/>
              <a:t> </a:t>
            </a:r>
            <a:r>
              <a:rPr lang="pl-PL" sz="1600" dirty="0" err="1" smtClean="0"/>
              <a:t>conditions</a:t>
            </a:r>
            <a:r>
              <a:rPr lang="pl-PL" sz="1600" dirty="0" smtClean="0"/>
              <a:t> </a:t>
            </a:r>
            <a:r>
              <a:rPr lang="pl-PL" sz="1600" dirty="0" err="1" smtClean="0"/>
              <a:t>before</a:t>
            </a:r>
            <a:r>
              <a:rPr lang="pl-PL" sz="1600" dirty="0" smtClean="0"/>
              <a:t> </a:t>
            </a:r>
            <a:r>
              <a:rPr lang="pl-PL" sz="1600" dirty="0" err="1" smtClean="0"/>
              <a:t>geomagnetic</a:t>
            </a:r>
            <a:r>
              <a:rPr lang="pl-PL" sz="1600" dirty="0" smtClean="0"/>
              <a:t> </a:t>
            </a:r>
            <a:r>
              <a:rPr lang="pl-PL" sz="1600" dirty="0" err="1" smtClean="0"/>
              <a:t>storm</a:t>
            </a:r>
            <a:r>
              <a:rPr lang="pl-PL" sz="1600" dirty="0" smtClean="0"/>
              <a:t>,</a:t>
            </a:r>
          </a:p>
          <a:p>
            <a:r>
              <a:rPr lang="pl-PL" sz="1600" dirty="0" smtClean="0"/>
              <a:t>May 9, 2009 - </a:t>
            </a:r>
            <a:r>
              <a:rPr lang="en-US" sz="1600" dirty="0" smtClean="0"/>
              <a:t>initial recovery phase from the magnetic storm</a:t>
            </a:r>
            <a:r>
              <a:rPr lang="pl-PL" sz="1600" dirty="0" smtClean="0"/>
              <a:t> </a:t>
            </a:r>
            <a:endParaRPr lang="pl-PL" sz="16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0" y="5993003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[O. V. </a:t>
            </a:r>
            <a:r>
              <a:rPr lang="en-US" sz="900" b="1" dirty="0" err="1" smtClean="0"/>
              <a:t>Dudnik</a:t>
            </a:r>
            <a:r>
              <a:rPr lang="en-US" sz="900" b="1" dirty="0" smtClean="0"/>
              <a:t> et al. </a:t>
            </a:r>
          </a:p>
          <a:p>
            <a:r>
              <a:rPr lang="en-US" sz="900" b="1" dirty="0" smtClean="0"/>
              <a:t>X-RAY SPECTROPHOTOMETER SPHINX AND PARTICLE SPECTROMETER STEP-F OF THE SATELLITE EXPERIMENT CORONAS-PHOTON – PRELIMINARY RESULTS OF JOINT DATA ANALYSIS</a:t>
            </a:r>
            <a:r>
              <a:rPr lang="pl-PL" sz="900" b="1" dirty="0" smtClean="0"/>
              <a:t>,</a:t>
            </a:r>
          </a:p>
          <a:p>
            <a:r>
              <a:rPr lang="pl-PL" sz="900" b="1" dirty="0" err="1" smtClean="0"/>
              <a:t>Solar</a:t>
            </a:r>
            <a:r>
              <a:rPr lang="pl-PL" sz="900" b="1" dirty="0" smtClean="0"/>
              <a:t> System </a:t>
            </a:r>
            <a:r>
              <a:rPr lang="pl-PL" sz="900" b="1" dirty="0" err="1" smtClean="0"/>
              <a:t>Research</a:t>
            </a:r>
            <a:r>
              <a:rPr lang="pl-PL" sz="900" b="1" dirty="0" smtClean="0"/>
              <a:t>, 2012, Vol. 46, No. 2, pp. 160–169]</a:t>
            </a:r>
            <a:endParaRPr lang="en-US" sz="900" b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0" y="655024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Science &amp; Space Weather Opportunities for PROBA2, May 04, 2012, Royal Observatory of Belgium, Brussels</a:t>
            </a:r>
            <a:endParaRPr lang="pl-PL" sz="1400" dirty="0"/>
          </a:p>
        </p:txBody>
      </p:sp>
      <p:cxnSp>
        <p:nvCxnSpPr>
          <p:cNvPr id="19" name="Łącznik prosty 18"/>
          <p:cNvCxnSpPr/>
          <p:nvPr/>
        </p:nvCxnSpPr>
        <p:spPr>
          <a:xfrm>
            <a:off x="0" y="6570684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 smtClean="0"/>
              <a:t>Comparison</a:t>
            </a:r>
            <a:r>
              <a:rPr lang="pl-PL" sz="2400" dirty="0" smtClean="0"/>
              <a:t> of </a:t>
            </a:r>
            <a:r>
              <a:rPr lang="pl-PL" sz="2400" dirty="0" err="1" smtClean="0"/>
              <a:t>SphinX</a:t>
            </a:r>
            <a:r>
              <a:rPr lang="pl-PL" sz="2400" dirty="0" smtClean="0"/>
              <a:t> and </a:t>
            </a:r>
            <a:r>
              <a:rPr lang="pl-PL" sz="2400" dirty="0" err="1" smtClean="0"/>
              <a:t>STEP-F</a:t>
            </a:r>
            <a:r>
              <a:rPr lang="pl-PL" sz="2400" dirty="0" smtClean="0"/>
              <a:t> </a:t>
            </a:r>
            <a:r>
              <a:rPr lang="pl-PL" sz="2400" dirty="0" err="1" smtClean="0"/>
              <a:t>daily</a:t>
            </a:r>
            <a:r>
              <a:rPr lang="pl-PL" sz="2400" dirty="0" smtClean="0"/>
              <a:t> </a:t>
            </a:r>
            <a:r>
              <a:rPr lang="pl-PL" sz="2400" dirty="0" err="1" smtClean="0"/>
              <a:t>particle</a:t>
            </a:r>
            <a:r>
              <a:rPr lang="pl-PL" sz="2400" dirty="0" smtClean="0"/>
              <a:t> </a:t>
            </a:r>
            <a:r>
              <a:rPr lang="pl-PL" sz="2400" dirty="0" err="1" smtClean="0"/>
              <a:t>maps</a:t>
            </a:r>
            <a:endParaRPr lang="en-US" sz="2400" dirty="0"/>
          </a:p>
        </p:txBody>
      </p:sp>
      <p:cxnSp>
        <p:nvCxnSpPr>
          <p:cNvPr id="3" name="Łącznik prosty 2"/>
          <p:cNvCxnSpPr/>
          <p:nvPr/>
        </p:nvCxnSpPr>
        <p:spPr>
          <a:xfrm>
            <a:off x="0" y="428604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Documents and Settings\PP\Pulpit\Particle Maps\SphinX\1A\04_05_2009_SphinX_1_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487380"/>
            <a:ext cx="2207999" cy="1656000"/>
          </a:xfrm>
          <a:prstGeom prst="rect">
            <a:avLst/>
          </a:prstGeom>
          <a:noFill/>
        </p:spPr>
      </p:pic>
      <p:pic>
        <p:nvPicPr>
          <p:cNvPr id="5" name="Picture 3" descr="C:\Documents and Settings\PP\Pulpit\Particle Maps\SphinX\1D\04_05_2009_SphinX_1_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30520"/>
            <a:ext cx="2208000" cy="1656000"/>
          </a:xfrm>
          <a:prstGeom prst="rect">
            <a:avLst/>
          </a:prstGeom>
          <a:noFill/>
        </p:spPr>
      </p:pic>
      <p:pic>
        <p:nvPicPr>
          <p:cNvPr id="6" name="Picture 4" descr="C:\Documents and Settings\PP\Pulpit\Particle Maps\SphinX\2A\04_05_2009_SphinX_2_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487380"/>
            <a:ext cx="2208001" cy="1656000"/>
          </a:xfrm>
          <a:prstGeom prst="rect">
            <a:avLst/>
          </a:prstGeom>
          <a:noFill/>
        </p:spPr>
      </p:pic>
      <p:pic>
        <p:nvPicPr>
          <p:cNvPr id="7" name="Picture 5" descr="C:\Documents and Settings\PP\Pulpit\Particle Maps\SphinX\2D\04_05_2009_SphinX_2_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4630520"/>
            <a:ext cx="2208000" cy="1656000"/>
          </a:xfrm>
          <a:prstGeom prst="rect">
            <a:avLst/>
          </a:prstGeom>
          <a:noFill/>
        </p:spPr>
      </p:pic>
      <p:pic>
        <p:nvPicPr>
          <p:cNvPr id="8" name="Picture 6" descr="C:\Documents and Settings\PP\Pulpit\Particle Maps\STEP_F\1A\04_05_2009_STEP_1_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487380"/>
            <a:ext cx="2208000" cy="1656000"/>
          </a:xfrm>
          <a:prstGeom prst="rect">
            <a:avLst/>
          </a:prstGeom>
          <a:noFill/>
        </p:spPr>
      </p:pic>
      <p:pic>
        <p:nvPicPr>
          <p:cNvPr id="9" name="Picture 7" descr="C:\Documents and Settings\PP\Pulpit\Particle Maps\STEP_F\1D\04_05_2009_STEP_1_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630520"/>
            <a:ext cx="2208000" cy="1656000"/>
          </a:xfrm>
          <a:prstGeom prst="rect">
            <a:avLst/>
          </a:prstGeom>
          <a:noFill/>
        </p:spPr>
      </p:pic>
      <p:pic>
        <p:nvPicPr>
          <p:cNvPr id="10" name="Picture 8" descr="C:\Documents and Settings\PP\Pulpit\Particle Maps\STEP_F\2A\04_05_2009_STEP_2_A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16" y="2487380"/>
            <a:ext cx="2208001" cy="1656000"/>
          </a:xfrm>
          <a:prstGeom prst="rect">
            <a:avLst/>
          </a:prstGeom>
          <a:noFill/>
        </p:spPr>
      </p:pic>
      <p:pic>
        <p:nvPicPr>
          <p:cNvPr id="11" name="Picture 9" descr="C:\Documents and Settings\PP\Pulpit\Particle Maps\STEP_F\2D\04_05_2009_STEP_2_D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16" y="4630520"/>
            <a:ext cx="2207999" cy="1656000"/>
          </a:xfrm>
          <a:prstGeom prst="rect">
            <a:avLst/>
          </a:prstGeom>
          <a:noFill/>
        </p:spPr>
      </p:pic>
      <p:sp>
        <p:nvSpPr>
          <p:cNvPr id="12" name="Nawias klamrowy otwierający 11"/>
          <p:cNvSpPr/>
          <p:nvPr/>
        </p:nvSpPr>
        <p:spPr>
          <a:xfrm rot="5400000">
            <a:off x="2035967" y="-607231"/>
            <a:ext cx="357190" cy="44291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Nawias klamrowy otwierający 12"/>
          <p:cNvSpPr/>
          <p:nvPr/>
        </p:nvSpPr>
        <p:spPr>
          <a:xfrm rot="5400000">
            <a:off x="6607967" y="-607231"/>
            <a:ext cx="357190" cy="44291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1571604" y="100010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SphinX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6143636" y="100010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SPEP-F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500034" y="178592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D1: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2786050" y="178592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D2: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7286644" y="178592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D1-p:</a:t>
            </a:r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5072066" y="178592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D1-e:</a:t>
            </a:r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3357554" y="57148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04.05.2009</a:t>
            </a:r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0" y="214311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ascending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0" y="4286256"/>
            <a:ext cx="150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descending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0" y="655024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Science &amp; Space Weather Opportunities for PROBA2, May 04, 2012, Royal Observatory of Belgium, Brussels</a:t>
            </a:r>
            <a:endParaRPr lang="pl-PL" sz="1400" dirty="0"/>
          </a:p>
        </p:txBody>
      </p:sp>
      <p:cxnSp>
        <p:nvCxnSpPr>
          <p:cNvPr id="24" name="Łącznik prosty 23"/>
          <p:cNvCxnSpPr/>
          <p:nvPr/>
        </p:nvCxnSpPr>
        <p:spPr>
          <a:xfrm>
            <a:off x="0" y="6570684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 smtClean="0"/>
              <a:t>Comparison</a:t>
            </a:r>
            <a:r>
              <a:rPr lang="pl-PL" sz="2400" dirty="0" smtClean="0"/>
              <a:t> of </a:t>
            </a:r>
            <a:r>
              <a:rPr lang="pl-PL" sz="2400" dirty="0" err="1" smtClean="0"/>
              <a:t>SphinX</a:t>
            </a:r>
            <a:r>
              <a:rPr lang="pl-PL" sz="2400" dirty="0" smtClean="0"/>
              <a:t> and </a:t>
            </a:r>
            <a:r>
              <a:rPr lang="pl-PL" sz="2400" dirty="0" err="1" smtClean="0"/>
              <a:t>STEP-F</a:t>
            </a:r>
            <a:r>
              <a:rPr lang="pl-PL" sz="2400" dirty="0" smtClean="0"/>
              <a:t> </a:t>
            </a:r>
            <a:r>
              <a:rPr lang="pl-PL" sz="2400" dirty="0" err="1" smtClean="0"/>
              <a:t>daily</a:t>
            </a:r>
            <a:r>
              <a:rPr lang="pl-PL" sz="2400" dirty="0" smtClean="0"/>
              <a:t> </a:t>
            </a:r>
            <a:r>
              <a:rPr lang="pl-PL" sz="2400" dirty="0" err="1" smtClean="0"/>
              <a:t>particle</a:t>
            </a:r>
            <a:r>
              <a:rPr lang="pl-PL" sz="2400" dirty="0" smtClean="0"/>
              <a:t> </a:t>
            </a:r>
            <a:r>
              <a:rPr lang="pl-PL" sz="2400" dirty="0" err="1" smtClean="0"/>
              <a:t>maps</a:t>
            </a:r>
            <a:endParaRPr lang="en-US" sz="2400" dirty="0"/>
          </a:p>
        </p:txBody>
      </p:sp>
      <p:cxnSp>
        <p:nvCxnSpPr>
          <p:cNvPr id="3" name="Łącznik prosty 2"/>
          <p:cNvCxnSpPr/>
          <p:nvPr/>
        </p:nvCxnSpPr>
        <p:spPr>
          <a:xfrm>
            <a:off x="0" y="427016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Documents and Settings\PP\Pulpit\Particle Maps\SphinX\1A\04_05_2009_SphinX_1_A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2487380"/>
            <a:ext cx="2207999" cy="1655999"/>
          </a:xfrm>
          <a:prstGeom prst="rect">
            <a:avLst/>
          </a:prstGeom>
          <a:noFill/>
        </p:spPr>
      </p:pic>
      <p:pic>
        <p:nvPicPr>
          <p:cNvPr id="5" name="Picture 3" descr="C:\Documents and Settings\PP\Pulpit\Particle Maps\SphinX\1D\04_05_2009_SphinX_1_D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4630520"/>
            <a:ext cx="2208000" cy="1656000"/>
          </a:xfrm>
          <a:prstGeom prst="rect">
            <a:avLst/>
          </a:prstGeom>
          <a:noFill/>
        </p:spPr>
      </p:pic>
      <p:pic>
        <p:nvPicPr>
          <p:cNvPr id="6" name="Picture 4" descr="C:\Documents and Settings\PP\Pulpit\Particle Maps\SphinX\2A\04_05_2009_SphinX_2_A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85984" y="2487380"/>
            <a:ext cx="2208000" cy="1656000"/>
          </a:xfrm>
          <a:prstGeom prst="rect">
            <a:avLst/>
          </a:prstGeom>
          <a:noFill/>
        </p:spPr>
      </p:pic>
      <p:pic>
        <p:nvPicPr>
          <p:cNvPr id="7" name="Picture 5" descr="C:\Documents and Settings\PP\Pulpit\Particle Maps\SphinX\2D\04_05_2009_SphinX_2_D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285984" y="4630520"/>
            <a:ext cx="2208000" cy="1656000"/>
          </a:xfrm>
          <a:prstGeom prst="rect">
            <a:avLst/>
          </a:prstGeom>
          <a:noFill/>
        </p:spPr>
      </p:pic>
      <p:pic>
        <p:nvPicPr>
          <p:cNvPr id="8" name="Picture 6" descr="C:\Documents and Settings\PP\Pulpit\Particle Maps\STEP_F\1A\04_05_2009_STEP_1_A.pn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572000" y="2487380"/>
            <a:ext cx="2208000" cy="1656000"/>
          </a:xfrm>
          <a:prstGeom prst="rect">
            <a:avLst/>
          </a:prstGeom>
          <a:noFill/>
        </p:spPr>
      </p:pic>
      <p:pic>
        <p:nvPicPr>
          <p:cNvPr id="9" name="Picture 7" descr="C:\Documents and Settings\PP\Pulpit\Particle Maps\STEP_F\1D\04_05_2009_STEP_1_D.pn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572000" y="4630520"/>
            <a:ext cx="2208000" cy="1656000"/>
          </a:xfrm>
          <a:prstGeom prst="rect">
            <a:avLst/>
          </a:prstGeom>
          <a:noFill/>
        </p:spPr>
      </p:pic>
      <p:pic>
        <p:nvPicPr>
          <p:cNvPr id="10" name="Picture 8" descr="C:\Documents and Settings\PP\Pulpit\Particle Maps\STEP_F\2A\04_05_2009_STEP_2_A.pn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858016" y="2487380"/>
            <a:ext cx="2208000" cy="1656000"/>
          </a:xfrm>
          <a:prstGeom prst="rect">
            <a:avLst/>
          </a:prstGeom>
          <a:noFill/>
        </p:spPr>
      </p:pic>
      <p:pic>
        <p:nvPicPr>
          <p:cNvPr id="11" name="Picture 9" descr="C:\Documents and Settings\PP\Pulpit\Particle Maps\STEP_F\2D\04_05_2009_STEP_2_D.png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858016" y="4630520"/>
            <a:ext cx="2207999" cy="1655999"/>
          </a:xfrm>
          <a:prstGeom prst="rect">
            <a:avLst/>
          </a:prstGeom>
          <a:noFill/>
        </p:spPr>
      </p:pic>
      <p:sp>
        <p:nvSpPr>
          <p:cNvPr id="12" name="Nawias klamrowy otwierający 11"/>
          <p:cNvSpPr/>
          <p:nvPr/>
        </p:nvSpPr>
        <p:spPr>
          <a:xfrm rot="5400000">
            <a:off x="2035967" y="-607231"/>
            <a:ext cx="357190" cy="44291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Nawias klamrowy otwierający 12"/>
          <p:cNvSpPr/>
          <p:nvPr/>
        </p:nvSpPr>
        <p:spPr>
          <a:xfrm rot="5400000">
            <a:off x="6607967" y="-607231"/>
            <a:ext cx="357190" cy="44291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1571604" y="100010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SphinX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6143636" y="100010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SPEP-F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500034" y="178592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D1: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2786050" y="178592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mtClean="0"/>
              <a:t>D2: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7286644" y="178592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D1-p:</a:t>
            </a:r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5072066" y="178592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D1-e:</a:t>
            </a:r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3357554" y="57148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11.05.2009</a:t>
            </a:r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0" y="214311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ascending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0" y="4286256"/>
            <a:ext cx="150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descending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0" y="655024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Science &amp; Space Weather Opportunities for PROBA2, May 04, 2012, Royal Observatory of Belgium, Brussels</a:t>
            </a:r>
            <a:endParaRPr lang="pl-PL" sz="1400" dirty="0"/>
          </a:p>
        </p:txBody>
      </p:sp>
      <p:cxnSp>
        <p:nvCxnSpPr>
          <p:cNvPr id="24" name="Łącznik prosty 23"/>
          <p:cNvCxnSpPr/>
          <p:nvPr/>
        </p:nvCxnSpPr>
        <p:spPr>
          <a:xfrm>
            <a:off x="0" y="6570684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43620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err="1" smtClean="0"/>
              <a:t>Thank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you</a:t>
            </a:r>
            <a:endParaRPr lang="pl-PL" sz="3200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PP\Pulpit\Charkow\sphinx1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0" y="928670"/>
            <a:ext cx="3442369" cy="5474860"/>
          </a:xfrm>
          <a:prstGeom prst="rect">
            <a:avLst/>
          </a:prstGeom>
          <a:noFill/>
        </p:spPr>
      </p:pic>
      <p:pic>
        <p:nvPicPr>
          <p:cNvPr id="3" name="Picture 3" descr="C:\Documents and Settings\PP\Pulpit\Charkow\sphinx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2360611" cy="5500725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SphinX</a:t>
            </a:r>
            <a:r>
              <a:rPr lang="en-US" sz="2400" dirty="0" smtClean="0"/>
              <a:t> mechanical construction outline</a:t>
            </a:r>
            <a:endParaRPr lang="en-US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500298" y="1071546"/>
            <a:ext cx="192882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Safety Covers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EUV Filter</a:t>
            </a:r>
          </a:p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Calibrated Apertures</a:t>
            </a:r>
          </a:p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Moving Shutter</a:t>
            </a:r>
          </a:p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Fluorescence Filter</a:t>
            </a:r>
          </a:p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Detector </a:t>
            </a:r>
            <a:r>
              <a:rPr lang="en-US" sz="1400" dirty="0" smtClean="0"/>
              <a:t>Support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Copper Plate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    Silicon PIN Detectors</a:t>
            </a:r>
          </a:p>
        </p:txBody>
      </p:sp>
      <p:cxnSp>
        <p:nvCxnSpPr>
          <p:cNvPr id="6" name="Łącznik prosty 5"/>
          <p:cNvCxnSpPr/>
          <p:nvPr/>
        </p:nvCxnSpPr>
        <p:spPr>
          <a:xfrm rot="10800000">
            <a:off x="1142976" y="1214422"/>
            <a:ext cx="17859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 rot="10800000">
            <a:off x="4000496" y="1214422"/>
            <a:ext cx="114300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 rot="16200000" flipV="1">
            <a:off x="4964909" y="1393017"/>
            <a:ext cx="642942" cy="28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>
            <a:off x="5143504" y="1214422"/>
            <a:ext cx="785818" cy="500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>
            <a:off x="1928794" y="1643050"/>
            <a:ext cx="107157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>
            <a:off x="3929058" y="1643050"/>
            <a:ext cx="6429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6200000" flipV="1">
            <a:off x="4500562" y="1714488"/>
            <a:ext cx="714380" cy="571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flipV="1">
            <a:off x="1357290" y="1643050"/>
            <a:ext cx="571504" cy="28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7143736" y="1857364"/>
            <a:ext cx="2000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Alignment Mirror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Linear Motor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7000892" y="5572140"/>
            <a:ext cx="18574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Heat Sink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Preamplifiers</a:t>
            </a:r>
          </a:p>
        </p:txBody>
      </p:sp>
      <p:cxnSp>
        <p:nvCxnSpPr>
          <p:cNvPr id="16" name="Łącznik prosty 15"/>
          <p:cNvCxnSpPr/>
          <p:nvPr/>
        </p:nvCxnSpPr>
        <p:spPr>
          <a:xfrm>
            <a:off x="6286512" y="5214950"/>
            <a:ext cx="928694" cy="500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 rot="10800000">
            <a:off x="7215206" y="5715016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 rot="10800000">
            <a:off x="7072330" y="6143644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6000760" y="5357826"/>
            <a:ext cx="1071570" cy="785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>
            <a:off x="6072198" y="5643578"/>
            <a:ext cx="1000132" cy="500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 rot="10800000">
            <a:off x="1785918" y="2928934"/>
            <a:ext cx="78581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 rot="10800000">
            <a:off x="1285852" y="2714620"/>
            <a:ext cx="1285884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 rot="10800000">
            <a:off x="4286248" y="2928934"/>
            <a:ext cx="10001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 rot="10800000">
            <a:off x="4071934" y="3571876"/>
            <a:ext cx="142876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 rot="10800000">
            <a:off x="2500298" y="3571876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 flipV="1">
            <a:off x="1714480" y="3571876"/>
            <a:ext cx="785818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 rot="10800000">
            <a:off x="2428860" y="4429132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 rot="10800000">
            <a:off x="4214810" y="4429132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/>
          <p:cNvCxnSpPr/>
          <p:nvPr/>
        </p:nvCxnSpPr>
        <p:spPr>
          <a:xfrm flipV="1">
            <a:off x="1785918" y="4429132"/>
            <a:ext cx="642942" cy="357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 flipV="1">
            <a:off x="4500562" y="4071942"/>
            <a:ext cx="642942" cy="357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>
          <a:xfrm rot="10800000">
            <a:off x="4214810" y="5072074"/>
            <a:ext cx="50006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>
          <a:xfrm>
            <a:off x="2143108" y="5072074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 flipV="1">
            <a:off x="4714876" y="4572008"/>
            <a:ext cx="857256" cy="500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 flipV="1">
            <a:off x="2571736" y="5502290"/>
            <a:ext cx="357190" cy="69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/>
          <p:cNvCxnSpPr/>
          <p:nvPr/>
        </p:nvCxnSpPr>
        <p:spPr>
          <a:xfrm rot="10800000">
            <a:off x="4000496" y="5500702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 flipV="1">
            <a:off x="4572000" y="4857760"/>
            <a:ext cx="1071570" cy="64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 flipV="1">
            <a:off x="6143636" y="2000240"/>
            <a:ext cx="1285884" cy="714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37"/>
          <p:cNvCxnSpPr/>
          <p:nvPr/>
        </p:nvCxnSpPr>
        <p:spPr>
          <a:xfrm flipV="1">
            <a:off x="6357950" y="2428868"/>
            <a:ext cx="1285884" cy="714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38"/>
          <p:cNvCxnSpPr/>
          <p:nvPr/>
        </p:nvCxnSpPr>
        <p:spPr>
          <a:xfrm rot="10800000">
            <a:off x="2000232" y="5929330"/>
            <a:ext cx="7143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39"/>
          <p:cNvCxnSpPr/>
          <p:nvPr/>
        </p:nvCxnSpPr>
        <p:spPr>
          <a:xfrm>
            <a:off x="0" y="428604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ole tekstowe 40"/>
          <p:cNvSpPr txBox="1"/>
          <p:nvPr/>
        </p:nvSpPr>
        <p:spPr>
          <a:xfrm>
            <a:off x="0" y="655024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Science &amp; Space Weather Opportunities for PROBA2, May 04, 2012, Royal Observatory of Belgium, Brussels</a:t>
            </a:r>
            <a:endParaRPr lang="pl-PL" sz="1400" dirty="0"/>
          </a:p>
        </p:txBody>
      </p:sp>
      <p:cxnSp>
        <p:nvCxnSpPr>
          <p:cNvPr id="42" name="Łącznik prosty 41"/>
          <p:cNvCxnSpPr/>
          <p:nvPr/>
        </p:nvCxnSpPr>
        <p:spPr>
          <a:xfrm>
            <a:off x="0" y="6570684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643538" y="714356"/>
            <a:ext cx="3500462" cy="3387715"/>
            <a:chOff x="1857356" y="2357430"/>
            <a:chExt cx="3500462" cy="3387715"/>
          </a:xfrm>
        </p:grpSpPr>
        <p:pic>
          <p:nvPicPr>
            <p:cNvPr id="3" name="Picture 49" descr="de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00232" y="2357430"/>
              <a:ext cx="1557634" cy="3387715"/>
            </a:xfrm>
            <a:prstGeom prst="rect">
              <a:avLst/>
            </a:prstGeom>
            <a:noFill/>
          </p:spPr>
        </p:pic>
        <p:sp>
          <p:nvSpPr>
            <p:cNvPr id="4" name="Text Box 36"/>
            <p:cNvSpPr txBox="1">
              <a:spLocks noChangeArrowheads="1"/>
            </p:cNvSpPr>
            <p:nvPr/>
          </p:nvSpPr>
          <p:spPr bwMode="auto">
            <a:xfrm>
              <a:off x="1857356" y="3857628"/>
              <a:ext cx="40588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l-PL" sz="1200" dirty="0"/>
                <a:t>FET</a:t>
              </a:r>
            </a:p>
          </p:txBody>
        </p:sp>
        <p:sp>
          <p:nvSpPr>
            <p:cNvPr id="5" name="Line 41"/>
            <p:cNvSpPr>
              <a:spLocks noChangeShapeType="1"/>
            </p:cNvSpPr>
            <p:nvPr/>
          </p:nvSpPr>
          <p:spPr bwMode="auto">
            <a:xfrm>
              <a:off x="2214546" y="4000504"/>
              <a:ext cx="358775" cy="215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Line 42"/>
            <p:cNvSpPr>
              <a:spLocks noChangeShapeType="1"/>
            </p:cNvSpPr>
            <p:nvPr/>
          </p:nvSpPr>
          <p:spPr bwMode="auto">
            <a:xfrm flipH="1">
              <a:off x="2857488" y="3357561"/>
              <a:ext cx="1000132" cy="7143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Line 43"/>
            <p:cNvSpPr>
              <a:spLocks noChangeShapeType="1"/>
            </p:cNvSpPr>
            <p:nvPr/>
          </p:nvSpPr>
          <p:spPr bwMode="auto">
            <a:xfrm flipH="1">
              <a:off x="2857488" y="2786059"/>
              <a:ext cx="1008062" cy="2143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Line 44"/>
            <p:cNvSpPr>
              <a:spLocks noChangeShapeType="1"/>
            </p:cNvSpPr>
            <p:nvPr/>
          </p:nvSpPr>
          <p:spPr bwMode="auto">
            <a:xfrm flipH="1" flipV="1">
              <a:off x="2857488" y="5500701"/>
              <a:ext cx="1000132" cy="457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Line 45"/>
            <p:cNvSpPr>
              <a:spLocks noChangeShapeType="1"/>
            </p:cNvSpPr>
            <p:nvPr/>
          </p:nvSpPr>
          <p:spPr bwMode="auto">
            <a:xfrm flipH="1" flipV="1">
              <a:off x="3428990" y="4857760"/>
              <a:ext cx="428629" cy="2857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Line 46"/>
            <p:cNvSpPr>
              <a:spLocks noChangeShapeType="1"/>
            </p:cNvSpPr>
            <p:nvPr/>
          </p:nvSpPr>
          <p:spPr bwMode="auto">
            <a:xfrm flipH="1" flipV="1">
              <a:off x="3071802" y="4500570"/>
              <a:ext cx="785818" cy="2857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Line 47"/>
            <p:cNvSpPr>
              <a:spLocks noChangeShapeType="1"/>
            </p:cNvSpPr>
            <p:nvPr/>
          </p:nvSpPr>
          <p:spPr bwMode="auto">
            <a:xfrm flipH="1" flipV="1">
              <a:off x="3071802" y="4331975"/>
              <a:ext cx="785818" cy="971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3786182" y="2643182"/>
              <a:ext cx="1571636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Be Window</a:t>
              </a:r>
            </a:p>
            <a:p>
              <a:r>
                <a:rPr lang="en-US" sz="1200" dirty="0" smtClean="0"/>
                <a:t>(thickness: </a:t>
              </a:r>
              <a:r>
                <a:rPr lang="pl-PL" sz="1200" dirty="0" smtClean="0"/>
                <a:t>12.5 </a:t>
              </a:r>
              <a:r>
                <a:rPr lang="en-US" sz="1200" dirty="0" smtClean="0">
                  <a:latin typeface="Symbol" pitchFamily="18" charset="2"/>
                </a:rPr>
                <a:t>m</a:t>
              </a:r>
              <a:r>
                <a:rPr lang="en-US" sz="1200" dirty="0" smtClean="0"/>
                <a:t>m)</a:t>
              </a:r>
            </a:p>
            <a:p>
              <a:endParaRPr lang="en-US" sz="1200" dirty="0" smtClean="0"/>
            </a:p>
            <a:p>
              <a:r>
                <a:rPr lang="en-US" sz="1200" dirty="0" smtClean="0"/>
                <a:t>Si-PIN Detector</a:t>
              </a:r>
            </a:p>
            <a:p>
              <a:r>
                <a:rPr lang="en-US" sz="1200" dirty="0" smtClean="0"/>
                <a:t>Area: </a:t>
              </a:r>
              <a:endParaRPr lang="pl-PL" sz="1200" dirty="0" smtClean="0"/>
            </a:p>
            <a:p>
              <a:r>
                <a:rPr lang="pl-PL" sz="1200" dirty="0" smtClean="0"/>
                <a:t>- </a:t>
              </a:r>
              <a:r>
                <a:rPr lang="en-US" sz="1200" dirty="0" smtClean="0"/>
                <a:t>D1: 25 mm</a:t>
              </a:r>
              <a:r>
                <a:rPr lang="en-US" sz="1200" baseline="30000" dirty="0" smtClean="0"/>
                <a:t>2</a:t>
              </a:r>
              <a:r>
                <a:rPr lang="en-US" sz="1200" dirty="0" smtClean="0"/>
                <a:t> </a:t>
              </a:r>
            </a:p>
            <a:p>
              <a:r>
                <a:rPr lang="pl-PL" sz="1200" dirty="0" smtClean="0"/>
                <a:t>- </a:t>
              </a:r>
              <a:r>
                <a:rPr lang="en-US" sz="1200" dirty="0" smtClean="0"/>
                <a:t>D2: 13 mm</a:t>
              </a:r>
              <a:r>
                <a:rPr lang="en-US" sz="1200" baseline="30000" dirty="0" smtClean="0"/>
                <a:t>2</a:t>
              </a:r>
              <a:r>
                <a:rPr lang="en-US" sz="1200" dirty="0" smtClean="0"/>
                <a:t> </a:t>
              </a:r>
            </a:p>
            <a:p>
              <a:r>
                <a:rPr lang="en-US" sz="1200" dirty="0" smtClean="0"/>
                <a:t>Thickness: 500 </a:t>
              </a:r>
              <a:r>
                <a:rPr lang="en-US" sz="1200" dirty="0" smtClean="0">
                  <a:latin typeface="Symbol" pitchFamily="18" charset="2"/>
                </a:rPr>
                <a:t>m</a:t>
              </a:r>
              <a:r>
                <a:rPr lang="en-US" sz="1200" dirty="0" smtClean="0"/>
                <a:t>m</a:t>
              </a:r>
            </a:p>
            <a:p>
              <a:endParaRPr lang="en-US" sz="1200" dirty="0" smtClean="0"/>
            </a:p>
            <a:p>
              <a:r>
                <a:rPr lang="en-US" sz="1200" dirty="0" smtClean="0"/>
                <a:t>Temperature Sensor</a:t>
              </a:r>
            </a:p>
            <a:p>
              <a:endParaRPr lang="en-US" sz="1200" dirty="0" smtClean="0"/>
            </a:p>
            <a:p>
              <a:r>
                <a:rPr lang="en-US" sz="1200" dirty="0" smtClean="0"/>
                <a:t>Thermoelectric Cooler</a:t>
              </a:r>
            </a:p>
            <a:p>
              <a:endParaRPr lang="en-US" sz="1200" dirty="0" smtClean="0"/>
            </a:p>
            <a:p>
              <a:r>
                <a:rPr lang="en-US" sz="1200" dirty="0" smtClean="0"/>
                <a:t>TO-8 Package</a:t>
              </a:r>
            </a:p>
            <a:p>
              <a:endParaRPr lang="en-US" sz="1200" dirty="0" smtClean="0"/>
            </a:p>
            <a:p>
              <a:r>
                <a:rPr lang="en-US" sz="1200" dirty="0" smtClean="0"/>
                <a:t>Mounting Stud</a:t>
              </a:r>
            </a:p>
          </p:txBody>
        </p:sp>
      </p:grpSp>
      <p:graphicFrame>
        <p:nvGraphicFramePr>
          <p:cNvPr id="13" name="Wykres 12"/>
          <p:cNvGraphicFramePr/>
          <p:nvPr/>
        </p:nvGraphicFramePr>
        <p:xfrm>
          <a:off x="0" y="500042"/>
          <a:ext cx="5500694" cy="364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SphinX</a:t>
            </a:r>
            <a:r>
              <a:rPr lang="en-US" sz="2400" dirty="0" smtClean="0"/>
              <a:t> detector</a:t>
            </a:r>
            <a:endParaRPr lang="en-US" sz="24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428596" y="4214818"/>
            <a:ext cx="4575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Preamplifier: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Charge sensitive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Sensitivity: 1 mV/</a:t>
            </a:r>
            <a:r>
              <a:rPr lang="en-US" sz="2400" dirty="0" err="1" smtClean="0"/>
              <a:t>keV</a:t>
            </a:r>
            <a:r>
              <a:rPr lang="en-US" sz="2400" dirty="0" smtClean="0"/>
              <a:t> (typical)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Reset type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Negative output</a:t>
            </a:r>
          </a:p>
        </p:txBody>
      </p:sp>
      <p:pic>
        <p:nvPicPr>
          <p:cNvPr id="16" name="Picture 3" descr="C:\Documents and Settings\PP\Pulpit\Charkow\ampte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0236" y="4519443"/>
            <a:ext cx="3975168" cy="1838515"/>
          </a:xfrm>
          <a:prstGeom prst="rect">
            <a:avLst/>
          </a:prstGeom>
          <a:noFill/>
        </p:spPr>
      </p:pic>
      <p:cxnSp>
        <p:nvCxnSpPr>
          <p:cNvPr id="17" name="Łącznik prosty 16"/>
          <p:cNvCxnSpPr/>
          <p:nvPr/>
        </p:nvCxnSpPr>
        <p:spPr>
          <a:xfrm>
            <a:off x="0" y="427016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0" y="655024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Science &amp; Space Weather Opportunities for PROBA2, May 04, 2012, Royal Observatory of Belgium, Brussels</a:t>
            </a:r>
            <a:endParaRPr lang="pl-PL" sz="1400" dirty="0"/>
          </a:p>
        </p:txBody>
      </p:sp>
      <p:cxnSp>
        <p:nvCxnSpPr>
          <p:cNvPr id="19" name="Łącznik prosty 18"/>
          <p:cNvCxnSpPr/>
          <p:nvPr/>
        </p:nvCxnSpPr>
        <p:spPr>
          <a:xfrm>
            <a:off x="0" y="6570684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 smtClean="0"/>
              <a:t>Detector</a:t>
            </a:r>
            <a:r>
              <a:rPr lang="pl-PL" sz="2400" dirty="0" smtClean="0"/>
              <a:t> </a:t>
            </a:r>
            <a:r>
              <a:rPr lang="pl-PL" sz="2400" dirty="0" err="1" smtClean="0"/>
              <a:t>response</a:t>
            </a:r>
            <a:r>
              <a:rPr lang="pl-PL" sz="2400" dirty="0" smtClean="0"/>
              <a:t> to </a:t>
            </a:r>
            <a:r>
              <a:rPr lang="pl-PL" sz="2400" dirty="0" err="1" smtClean="0"/>
              <a:t>particles</a:t>
            </a:r>
            <a:endParaRPr lang="en-US" sz="2400" dirty="0"/>
          </a:p>
        </p:txBody>
      </p:sp>
      <p:cxnSp>
        <p:nvCxnSpPr>
          <p:cNvPr id="4" name="Łącznik prosty 3"/>
          <p:cNvCxnSpPr/>
          <p:nvPr/>
        </p:nvCxnSpPr>
        <p:spPr>
          <a:xfrm>
            <a:off x="0" y="428604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0" y="655024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Science &amp; Space Weather Opportunities for PROBA2, May 04, 2012, Royal Observatory of Belgium, Brussels</a:t>
            </a:r>
            <a:endParaRPr lang="pl-PL" sz="1400" dirty="0"/>
          </a:p>
        </p:txBody>
      </p:sp>
      <p:cxnSp>
        <p:nvCxnSpPr>
          <p:cNvPr id="23" name="Łącznik prosty 22"/>
          <p:cNvCxnSpPr/>
          <p:nvPr/>
        </p:nvCxnSpPr>
        <p:spPr>
          <a:xfrm>
            <a:off x="0" y="6570684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C:\Documents and Settings\PP\Pulpit\Charkow\tes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65611"/>
            <a:ext cx="8072462" cy="6106661"/>
          </a:xfrm>
          <a:prstGeom prst="rect">
            <a:avLst/>
          </a:prstGeom>
          <a:noFill/>
        </p:spPr>
      </p:pic>
      <p:sp>
        <p:nvSpPr>
          <p:cNvPr id="25" name="pole tekstowe 24"/>
          <p:cNvSpPr txBox="1"/>
          <p:nvPr/>
        </p:nvSpPr>
        <p:spPr>
          <a:xfrm>
            <a:off x="3786182" y="278605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Preamp</a:t>
            </a:r>
            <a:r>
              <a:rPr lang="pl-PL" dirty="0" smtClean="0"/>
              <a:t> reset</a:t>
            </a:r>
            <a:endParaRPr lang="pl-PL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5000628" y="1037115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High energy </a:t>
            </a:r>
            <a:r>
              <a:rPr lang="pl-PL" sz="1600" dirty="0" err="1" smtClean="0"/>
              <a:t>detector</a:t>
            </a:r>
            <a:r>
              <a:rPr lang="pl-PL" sz="1600" dirty="0" smtClean="0"/>
              <a:t> </a:t>
            </a:r>
            <a:r>
              <a:rPr lang="pl-PL" sz="1600" dirty="0" err="1" smtClean="0"/>
              <a:t>event</a:t>
            </a:r>
            <a:endParaRPr lang="pl-PL" sz="1600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5500694" y="4037511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/>
              <a:t>Shaped</a:t>
            </a:r>
            <a:r>
              <a:rPr lang="pl-PL" sz="1600" dirty="0" smtClean="0"/>
              <a:t> </a:t>
            </a:r>
            <a:r>
              <a:rPr lang="pl-PL" sz="1600" dirty="0" err="1" smtClean="0"/>
              <a:t>pulse</a:t>
            </a:r>
            <a:endParaRPr lang="pl-PL" sz="1600" dirty="0"/>
          </a:p>
        </p:txBody>
      </p:sp>
      <p:sp>
        <p:nvSpPr>
          <p:cNvPr id="28" name="Text Box 180"/>
          <p:cNvSpPr txBox="1">
            <a:spLocks noChangeArrowheads="1"/>
          </p:cNvSpPr>
          <p:nvPr/>
        </p:nvSpPr>
        <p:spPr bwMode="auto">
          <a:xfrm rot="1187768">
            <a:off x="2587419" y="1810403"/>
            <a:ext cx="2776448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50" dirty="0"/>
              <a:t>Continuous feedback capacitance charging by the detector leakage current (depends on detector temperature)</a:t>
            </a:r>
          </a:p>
        </p:txBody>
      </p:sp>
      <p:cxnSp>
        <p:nvCxnSpPr>
          <p:cNvPr id="30" name="Łącznik prosty ze strzałką 29"/>
          <p:cNvCxnSpPr/>
          <p:nvPr/>
        </p:nvCxnSpPr>
        <p:spPr>
          <a:xfrm>
            <a:off x="2857488" y="1394305"/>
            <a:ext cx="235745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>
            <a:stCxn id="25" idx="1"/>
          </p:cNvCxnSpPr>
          <p:nvPr/>
        </p:nvCxnSpPr>
        <p:spPr>
          <a:xfrm rot="10800000">
            <a:off x="2428860" y="2071678"/>
            <a:ext cx="1357322" cy="899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 flipV="1">
            <a:off x="5214942" y="2037247"/>
            <a:ext cx="1928826" cy="963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26" idx="1"/>
          </p:cNvCxnSpPr>
          <p:nvPr/>
        </p:nvCxnSpPr>
        <p:spPr>
          <a:xfrm rot="10800000" flipV="1">
            <a:off x="4357686" y="1329503"/>
            <a:ext cx="642942" cy="279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 rot="10800000" flipV="1">
            <a:off x="5072066" y="4180387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SphinX</a:t>
            </a:r>
            <a:r>
              <a:rPr lang="en-US" sz="2400" dirty="0" smtClean="0"/>
              <a:t> operation modes</a:t>
            </a:r>
            <a:endParaRPr lang="en-US" sz="2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14282" y="428604"/>
            <a:ext cx="8429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Basic mode:</a:t>
            </a:r>
          </a:p>
          <a:p>
            <a:pPr>
              <a:buFontTx/>
              <a:buChar char="-"/>
            </a:pPr>
            <a:r>
              <a:rPr lang="en-US" sz="1600" dirty="0" smtClean="0"/>
              <a:t> provides only </a:t>
            </a:r>
            <a:r>
              <a:rPr lang="en-US" sz="1600" dirty="0" err="1" smtClean="0"/>
              <a:t>lightcurves</a:t>
            </a:r>
            <a:r>
              <a:rPr lang="en-US" sz="1600" dirty="0" smtClean="0"/>
              <a:t> in 4 energy bands</a:t>
            </a:r>
            <a:r>
              <a:rPr lang="pl-PL" sz="1600" dirty="0" smtClean="0"/>
              <a:t>,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 active all time while </a:t>
            </a:r>
            <a:r>
              <a:rPr lang="en-US" sz="1600" dirty="0" err="1" smtClean="0"/>
              <a:t>SphinX</a:t>
            </a:r>
            <a:r>
              <a:rPr lang="en-US" sz="1600" dirty="0" smtClean="0"/>
              <a:t> operated</a:t>
            </a:r>
            <a:r>
              <a:rPr lang="pl-PL" sz="1600" dirty="0" smtClean="0"/>
              <a:t>.</a:t>
            </a:r>
            <a:endParaRPr lang="en-US" sz="1600" dirty="0" smtClean="0"/>
          </a:p>
          <a:p>
            <a:pPr>
              <a:buFontTx/>
              <a:buChar char="-"/>
            </a:pPr>
            <a:endParaRPr lang="en-US" sz="1600" dirty="0" smtClean="0"/>
          </a:p>
          <a:p>
            <a:r>
              <a:rPr lang="en-US" b="1" dirty="0" smtClean="0"/>
              <a:t>Spectral mode:</a:t>
            </a:r>
          </a:p>
          <a:p>
            <a:pPr>
              <a:buFontTx/>
              <a:buChar char="-"/>
            </a:pPr>
            <a:r>
              <a:rPr lang="en-US" sz="1600" dirty="0" smtClean="0"/>
              <a:t> provides spectra (256 channels)</a:t>
            </a:r>
            <a:r>
              <a:rPr lang="pl-PL" sz="1600" dirty="0" smtClean="0"/>
              <a:t>,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 active only for selected time periods</a:t>
            </a:r>
            <a:r>
              <a:rPr lang="pl-PL" sz="1600" dirty="0" smtClean="0"/>
              <a:t>.</a:t>
            </a:r>
            <a:endParaRPr lang="en-US" sz="1600" dirty="0" smtClean="0"/>
          </a:p>
          <a:p>
            <a:pPr>
              <a:buFontTx/>
              <a:buChar char="-"/>
            </a:pPr>
            <a:endParaRPr lang="en-US" sz="1600" dirty="0" smtClean="0"/>
          </a:p>
          <a:p>
            <a:r>
              <a:rPr lang="en-US" b="1" dirty="0" smtClean="0"/>
              <a:t>Sequence mode:</a:t>
            </a:r>
          </a:p>
          <a:p>
            <a:pPr>
              <a:buFontTx/>
              <a:buChar char="-"/>
            </a:pPr>
            <a:r>
              <a:rPr lang="en-US" sz="1600" dirty="0" smtClean="0"/>
              <a:t> provides full data – sequence of detector events recorded with their amplitudes and arrival times</a:t>
            </a:r>
            <a:r>
              <a:rPr lang="pl-PL" sz="1600" dirty="0" smtClean="0"/>
              <a:t>,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 active </a:t>
            </a:r>
            <a:r>
              <a:rPr lang="en-US" b="1" dirty="0" smtClean="0"/>
              <a:t>most of the time</a:t>
            </a:r>
            <a:r>
              <a:rPr lang="pl-PL" b="1" dirty="0" smtClean="0"/>
              <a:t>,</a:t>
            </a:r>
            <a:endParaRPr lang="en-US" b="1" dirty="0" smtClean="0"/>
          </a:p>
          <a:p>
            <a:pPr>
              <a:buFontTx/>
              <a:buChar char="-"/>
            </a:pPr>
            <a:r>
              <a:rPr lang="en-US" sz="1600" dirty="0" smtClean="0"/>
              <a:t> allows for data reduction</a:t>
            </a:r>
            <a:r>
              <a:rPr lang="pl-PL" sz="1600" dirty="0" smtClean="0"/>
              <a:t>,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 limited size of data buffer</a:t>
            </a:r>
            <a:r>
              <a:rPr lang="pl-PL" sz="1600" dirty="0" smtClean="0"/>
              <a:t>.</a:t>
            </a:r>
            <a:endParaRPr lang="en-US" sz="1600" dirty="0" smtClean="0"/>
          </a:p>
        </p:txBody>
      </p:sp>
      <p:grpSp>
        <p:nvGrpSpPr>
          <p:cNvPr id="4" name="Group 122"/>
          <p:cNvGrpSpPr>
            <a:grpSpLocks/>
          </p:cNvGrpSpPr>
          <p:nvPr/>
        </p:nvGrpSpPr>
        <p:grpSpPr bwMode="auto">
          <a:xfrm>
            <a:off x="0" y="4000504"/>
            <a:ext cx="5905500" cy="2252662"/>
            <a:chOff x="113" y="935"/>
            <a:chExt cx="3720" cy="1419"/>
          </a:xfrm>
        </p:grpSpPr>
        <p:sp>
          <p:nvSpPr>
            <p:cNvPr id="5" name="Line 12"/>
            <p:cNvSpPr>
              <a:spLocks noChangeShapeType="1"/>
            </p:cNvSpPr>
            <p:nvPr/>
          </p:nvSpPr>
          <p:spPr bwMode="auto">
            <a:xfrm>
              <a:off x="430" y="2024"/>
              <a:ext cx="29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Line 13"/>
            <p:cNvSpPr>
              <a:spLocks noChangeShapeType="1"/>
            </p:cNvSpPr>
            <p:nvPr/>
          </p:nvSpPr>
          <p:spPr bwMode="auto">
            <a:xfrm flipV="1">
              <a:off x="430" y="111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Line 15"/>
            <p:cNvSpPr>
              <a:spLocks noChangeShapeType="1"/>
            </p:cNvSpPr>
            <p:nvPr/>
          </p:nvSpPr>
          <p:spPr bwMode="auto">
            <a:xfrm>
              <a:off x="702" y="1298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 flipH="1">
              <a:off x="974" y="1298"/>
              <a:ext cx="1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Line 26"/>
            <p:cNvSpPr>
              <a:spLocks noChangeShapeType="1"/>
            </p:cNvSpPr>
            <p:nvPr/>
          </p:nvSpPr>
          <p:spPr bwMode="auto">
            <a:xfrm>
              <a:off x="3197" y="1298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Line 27"/>
            <p:cNvSpPr>
              <a:spLocks noChangeShapeType="1"/>
            </p:cNvSpPr>
            <p:nvPr/>
          </p:nvSpPr>
          <p:spPr bwMode="auto">
            <a:xfrm>
              <a:off x="3152" y="1298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 Box 28"/>
            <p:cNvSpPr txBox="1">
              <a:spLocks noChangeArrowheads="1"/>
            </p:cNvSpPr>
            <p:nvPr/>
          </p:nvSpPr>
          <p:spPr bwMode="auto">
            <a:xfrm>
              <a:off x="339" y="935"/>
              <a:ext cx="6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200"/>
                <a:t>Counts</a:t>
              </a:r>
              <a:endParaRPr lang="en-GB" sz="1200"/>
            </a:p>
          </p:txBody>
        </p:sp>
        <p:sp>
          <p:nvSpPr>
            <p:cNvPr id="12" name="Text Box 29"/>
            <p:cNvSpPr txBox="1">
              <a:spLocks noChangeArrowheads="1"/>
            </p:cNvSpPr>
            <p:nvPr/>
          </p:nvSpPr>
          <p:spPr bwMode="auto">
            <a:xfrm>
              <a:off x="3242" y="1842"/>
              <a:ext cx="5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200"/>
                <a:t>Energy bin</a:t>
              </a:r>
              <a:endParaRPr lang="en-GB" sz="1200"/>
            </a:p>
          </p:txBody>
        </p:sp>
        <p:sp>
          <p:nvSpPr>
            <p:cNvPr id="13" name="Text Box 30"/>
            <p:cNvSpPr txBox="1">
              <a:spLocks noChangeArrowheads="1"/>
            </p:cNvSpPr>
            <p:nvPr/>
          </p:nvSpPr>
          <p:spPr bwMode="auto">
            <a:xfrm>
              <a:off x="113" y="2160"/>
              <a:ext cx="6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400"/>
                <a:t>Noise</a:t>
              </a:r>
              <a:endParaRPr lang="en-GB" sz="1400"/>
            </a:p>
          </p:txBody>
        </p:sp>
        <p:sp>
          <p:nvSpPr>
            <p:cNvPr id="14" name="Text Box 31"/>
            <p:cNvSpPr txBox="1">
              <a:spLocks noChangeArrowheads="1"/>
            </p:cNvSpPr>
            <p:nvPr/>
          </p:nvSpPr>
          <p:spPr bwMode="auto">
            <a:xfrm>
              <a:off x="702" y="2160"/>
              <a:ext cx="6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400"/>
                <a:t>Low</a:t>
              </a:r>
              <a:endParaRPr lang="en-GB" sz="1400"/>
            </a:p>
          </p:txBody>
        </p:sp>
        <p:sp>
          <p:nvSpPr>
            <p:cNvPr id="15" name="Text Box 32"/>
            <p:cNvSpPr txBox="1">
              <a:spLocks noChangeArrowheads="1"/>
            </p:cNvSpPr>
            <p:nvPr/>
          </p:nvSpPr>
          <p:spPr bwMode="auto">
            <a:xfrm>
              <a:off x="1882" y="2160"/>
              <a:ext cx="6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400"/>
                <a:t>High</a:t>
              </a:r>
              <a:endParaRPr lang="en-GB" sz="1400"/>
            </a:p>
          </p:txBody>
        </p: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2925" y="2160"/>
              <a:ext cx="86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/>
                <a:t>Background</a:t>
              </a:r>
            </a:p>
          </p:txBody>
        </p:sp>
        <p:sp>
          <p:nvSpPr>
            <p:cNvPr id="17" name="Line 38"/>
            <p:cNvSpPr>
              <a:spLocks noChangeShapeType="1"/>
            </p:cNvSpPr>
            <p:nvPr/>
          </p:nvSpPr>
          <p:spPr bwMode="auto">
            <a:xfrm flipV="1">
              <a:off x="339" y="1752"/>
              <a:ext cx="227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Line 39"/>
            <p:cNvSpPr>
              <a:spLocks noChangeShapeType="1"/>
            </p:cNvSpPr>
            <p:nvPr/>
          </p:nvSpPr>
          <p:spPr bwMode="auto">
            <a:xfrm flipH="1" flipV="1">
              <a:off x="838" y="1752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Line 40"/>
            <p:cNvSpPr>
              <a:spLocks noChangeShapeType="1"/>
            </p:cNvSpPr>
            <p:nvPr/>
          </p:nvSpPr>
          <p:spPr bwMode="auto">
            <a:xfrm flipV="1">
              <a:off x="2018" y="1752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Line 41"/>
            <p:cNvSpPr>
              <a:spLocks noChangeShapeType="1"/>
            </p:cNvSpPr>
            <p:nvPr/>
          </p:nvSpPr>
          <p:spPr bwMode="auto">
            <a:xfrm flipH="1" flipV="1">
              <a:off x="3197" y="1842"/>
              <a:ext cx="91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/>
            </a:p>
          </p:txBody>
        </p:sp>
      </p:grpSp>
      <p:graphicFrame>
        <p:nvGraphicFramePr>
          <p:cNvPr id="21" name="Group 347"/>
          <p:cNvGraphicFramePr>
            <a:graphicFrameLocks noGrp="1"/>
          </p:cNvGraphicFramePr>
          <p:nvPr/>
        </p:nvGraphicFramePr>
        <p:xfrm>
          <a:off x="6000760" y="4000504"/>
          <a:ext cx="2879725" cy="1891350"/>
        </p:xfrm>
        <a:graphic>
          <a:graphicData uri="http://schemas.openxmlformats.org/drawingml/2006/table">
            <a:tbl>
              <a:tblPr/>
              <a:tblGrid>
                <a:gridCol w="1157287"/>
                <a:gridCol w="868363"/>
                <a:gridCol w="85407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energy bins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Band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D1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D2, D3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Noise</a:t>
                      </a:r>
                      <a:endParaRPr kumimoji="0" lang="en-US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0 - 24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0 - 16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Low</a:t>
                      </a:r>
                      <a:endParaRPr kumimoji="0" lang="en-US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25 - 50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17 - 50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High</a:t>
                      </a:r>
                      <a:endParaRPr kumimoji="0" lang="en-US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51 - 253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51 - 253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Background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254 - 255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254 - 255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2" name="Łącznik prosty 21"/>
          <p:cNvCxnSpPr/>
          <p:nvPr/>
        </p:nvCxnSpPr>
        <p:spPr>
          <a:xfrm>
            <a:off x="0" y="428604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4643438" y="3643314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200" dirty="0" smtClean="0"/>
              <a:t> </a:t>
            </a:r>
            <a:r>
              <a:rPr lang="en-US" sz="1200" dirty="0" smtClean="0"/>
              <a:t>Photons above 15 </a:t>
            </a:r>
            <a:r>
              <a:rPr lang="en-US" sz="1200" dirty="0" err="1" smtClean="0"/>
              <a:t>keV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Particles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Preamp resets</a:t>
            </a:r>
            <a:endParaRPr lang="en-US" sz="1200" dirty="0"/>
          </a:p>
        </p:txBody>
      </p:sp>
      <p:cxnSp>
        <p:nvCxnSpPr>
          <p:cNvPr id="24" name="Łącznik prosty ze strzałką 23"/>
          <p:cNvCxnSpPr/>
          <p:nvPr/>
        </p:nvCxnSpPr>
        <p:spPr>
          <a:xfrm rot="5400000">
            <a:off x="4786314" y="4357694"/>
            <a:ext cx="428628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0" y="655024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Science &amp; Space Weather Opportunities for PROBA2, May 04, 2012, Royal Observatory of Belgium, Brussels</a:t>
            </a:r>
            <a:endParaRPr lang="pl-PL" sz="1400" dirty="0"/>
          </a:p>
        </p:txBody>
      </p:sp>
      <p:cxnSp>
        <p:nvCxnSpPr>
          <p:cNvPr id="26" name="Łącznik prosty 25"/>
          <p:cNvCxnSpPr/>
          <p:nvPr/>
        </p:nvCxnSpPr>
        <p:spPr>
          <a:xfrm>
            <a:off x="0" y="6570684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Example of </a:t>
            </a:r>
            <a:r>
              <a:rPr lang="pl-PL" sz="2400" dirty="0" err="1" smtClean="0"/>
              <a:t>SphinX</a:t>
            </a:r>
            <a:r>
              <a:rPr lang="pl-PL" sz="2400" dirty="0" smtClean="0"/>
              <a:t> </a:t>
            </a:r>
            <a:r>
              <a:rPr lang="en-US" sz="2400" dirty="0" smtClean="0"/>
              <a:t>particle signal</a:t>
            </a:r>
            <a:r>
              <a:rPr lang="pl-PL" sz="2400" dirty="0" smtClean="0"/>
              <a:t> (</a:t>
            </a:r>
            <a:r>
              <a:rPr lang="en-US" sz="2400" dirty="0" smtClean="0"/>
              <a:t>Level</a:t>
            </a:r>
            <a:r>
              <a:rPr lang="pl-PL" sz="2400" dirty="0" smtClean="0"/>
              <a:t> </a:t>
            </a:r>
            <a:r>
              <a:rPr lang="en-US" sz="2400" dirty="0" smtClean="0"/>
              <a:t>0</a:t>
            </a:r>
            <a:r>
              <a:rPr lang="pl-PL" sz="2400" dirty="0" smtClean="0"/>
              <a:t>, </a:t>
            </a:r>
            <a:r>
              <a:rPr lang="pl-PL" sz="2400" dirty="0" err="1" smtClean="0"/>
              <a:t>basic</a:t>
            </a:r>
            <a:r>
              <a:rPr lang="pl-PL" sz="2400" dirty="0" smtClean="0"/>
              <a:t> </a:t>
            </a:r>
            <a:r>
              <a:rPr lang="pl-PL" sz="2400" dirty="0" err="1" smtClean="0"/>
              <a:t>mode</a:t>
            </a:r>
            <a:r>
              <a:rPr lang="pl-PL" sz="2400" dirty="0" smtClean="0"/>
              <a:t>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9144000" cy="3690938"/>
          </a:xfrm>
          <a:prstGeom prst="rect">
            <a:avLst/>
          </a:prstGeom>
          <a:noFill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43213" y="3068638"/>
            <a:ext cx="1912250" cy="23725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8000" tIns="10800" rIns="18000" bIns="10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/>
              <a:t>Detector </a:t>
            </a:r>
            <a:r>
              <a:rPr lang="en-US" sz="1400" b="1" dirty="0" err="1" smtClean="0"/>
              <a:t>lightcurves</a:t>
            </a:r>
            <a:r>
              <a:rPr lang="en-US" sz="1400" b="1" dirty="0" smtClean="0"/>
              <a:t> [c/s]</a:t>
            </a:r>
            <a:endParaRPr lang="en-US" sz="1400" b="1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08175" y="1196975"/>
            <a:ext cx="650238" cy="23725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8000" tIns="10800" rIns="18000" bIns="10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/>
              <a:t>Latitude</a:t>
            </a:r>
            <a:endParaRPr lang="en-US" sz="1400" b="1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11678" y="1628775"/>
            <a:ext cx="1780740" cy="23725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8000" tIns="10800" rIns="18000" bIns="10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/>
              <a:t>Optical</a:t>
            </a:r>
            <a:r>
              <a:rPr lang="pl-PL" sz="1400" b="1" dirty="0" smtClean="0"/>
              <a:t> &amp; </a:t>
            </a:r>
            <a:r>
              <a:rPr lang="en-US" sz="1400" b="1" dirty="0" smtClean="0"/>
              <a:t>X-ray shadow</a:t>
            </a:r>
            <a:endParaRPr lang="en-US" sz="1400" b="1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484438" y="2708275"/>
            <a:ext cx="642287" cy="23725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8000" tIns="10800" rIns="18000" bIns="10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/>
              <a:t>Altitude</a:t>
            </a:r>
            <a:endParaRPr lang="en-US" sz="1400" b="1" dirty="0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588125" y="3789363"/>
            <a:ext cx="1639888" cy="24447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8000" tIns="10800" rIns="18000" bIns="10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400" b="1">
                <a:solidFill>
                  <a:srgbClr val="FF0000"/>
                </a:solidFill>
              </a:rPr>
              <a:t>Particle signal (D1)</a:t>
            </a:r>
            <a:endParaRPr lang="en-GB" sz="1400" b="1">
              <a:solidFill>
                <a:srgbClr val="FF0000"/>
              </a:solidFill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419475" y="3789363"/>
            <a:ext cx="2300288" cy="24447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8000" tIns="10800" rIns="18000" bIns="10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400" b="1">
                <a:solidFill>
                  <a:srgbClr val="FF6600"/>
                </a:solidFill>
              </a:rPr>
              <a:t>Particle signal (D2+D3+D4)</a:t>
            </a:r>
            <a:endParaRPr lang="en-GB" sz="1400" b="1">
              <a:solidFill>
                <a:srgbClr val="FF6600"/>
              </a:solidFill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>
            <a:off x="1619250" y="1412875"/>
            <a:ext cx="288925" cy="1444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H="1">
            <a:off x="2627313" y="1773238"/>
            <a:ext cx="649287" cy="7143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H="1">
            <a:off x="6227763" y="1557338"/>
            <a:ext cx="361950" cy="2873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V="1">
            <a:off x="3203575" y="2708275"/>
            <a:ext cx="504825" cy="1444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5724525" y="3932238"/>
            <a:ext cx="431800" cy="730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H="1">
            <a:off x="6443663" y="4005263"/>
            <a:ext cx="144462" cy="1444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230938" y="1341438"/>
            <a:ext cx="1427437" cy="23725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8000" tIns="10800" rIns="18000" bIns="10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/>
              <a:t>Particle signal (D1</a:t>
            </a:r>
            <a:r>
              <a:rPr lang="pl-PL" sz="1400" b="1" dirty="0" smtClean="0"/>
              <a:t>)</a:t>
            </a:r>
            <a:endParaRPr lang="en-GB" sz="1400" b="1" dirty="0"/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214282" y="5214950"/>
            <a:ext cx="864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/>
              <a:t>Detector </a:t>
            </a:r>
            <a:r>
              <a:rPr lang="en-US" sz="2000" dirty="0" smtClean="0"/>
              <a:t>D1 is sensitive to </a:t>
            </a:r>
            <a:r>
              <a:rPr lang="pl-PL" sz="2000" dirty="0" err="1" smtClean="0"/>
              <a:t>particles</a:t>
            </a:r>
            <a:r>
              <a:rPr lang="pl-PL" sz="2000" dirty="0" smtClean="0"/>
              <a:t> </a:t>
            </a:r>
            <a:r>
              <a:rPr lang="pl-PL" sz="2000" dirty="0" err="1" smtClean="0"/>
              <a:t>within</a:t>
            </a:r>
            <a:r>
              <a:rPr lang="pl-PL" sz="2000" dirty="0" smtClean="0"/>
              <a:t> </a:t>
            </a:r>
            <a:r>
              <a:rPr lang="en-US" sz="2000" dirty="0" smtClean="0"/>
              <a:t>SAA </a:t>
            </a:r>
            <a:r>
              <a:rPr lang="pl-PL" sz="2000" dirty="0" smtClean="0"/>
              <a:t>nad </a:t>
            </a:r>
            <a:r>
              <a:rPr lang="en-US" sz="2000" dirty="0" smtClean="0"/>
              <a:t>RB while </a:t>
            </a:r>
            <a:r>
              <a:rPr lang="pl-PL" sz="2000" dirty="0" smtClean="0"/>
              <a:t>D2 </a:t>
            </a:r>
            <a:r>
              <a:rPr lang="pl-PL" sz="2000" dirty="0" err="1" smtClean="0"/>
              <a:t>is</a:t>
            </a:r>
            <a:r>
              <a:rPr lang="pl-PL" sz="2000" dirty="0" smtClean="0"/>
              <a:t> </a:t>
            </a:r>
            <a:r>
              <a:rPr lang="en-US" sz="2000" dirty="0" smtClean="0"/>
              <a:t>sensitive mainly to </a:t>
            </a:r>
            <a:r>
              <a:rPr lang="pl-PL" sz="2000" dirty="0" err="1" smtClean="0"/>
              <a:t>particles</a:t>
            </a:r>
            <a:r>
              <a:rPr lang="pl-PL" sz="2000" dirty="0" smtClean="0"/>
              <a:t> </a:t>
            </a:r>
            <a:r>
              <a:rPr lang="pl-PL" sz="2000" dirty="0" err="1" smtClean="0"/>
              <a:t>within</a:t>
            </a:r>
            <a:r>
              <a:rPr lang="pl-PL" sz="2000" dirty="0" smtClean="0"/>
              <a:t> </a:t>
            </a:r>
            <a:r>
              <a:rPr lang="en-US" sz="2000" dirty="0" smtClean="0"/>
              <a:t>SAA. </a:t>
            </a:r>
            <a:endParaRPr lang="en-US" sz="2000" dirty="0"/>
          </a:p>
        </p:txBody>
      </p:sp>
      <p:cxnSp>
        <p:nvCxnSpPr>
          <p:cNvPr id="18" name="Łącznik prosty 17"/>
          <p:cNvCxnSpPr/>
          <p:nvPr/>
        </p:nvCxnSpPr>
        <p:spPr>
          <a:xfrm>
            <a:off x="0" y="428604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0" y="655024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Science &amp; Space Weather Opportunities for PROBA2, May 04, 2012, Royal Observatory of Belgium, Brussels</a:t>
            </a:r>
            <a:endParaRPr lang="pl-PL" sz="1400" dirty="0"/>
          </a:p>
        </p:txBody>
      </p:sp>
      <p:cxnSp>
        <p:nvCxnSpPr>
          <p:cNvPr id="24" name="Łącznik prosty 23"/>
          <p:cNvCxnSpPr/>
          <p:nvPr/>
        </p:nvCxnSpPr>
        <p:spPr>
          <a:xfrm>
            <a:off x="0" y="6570684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:\tlo\plot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46487"/>
            <a:ext cx="8072462" cy="60543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pole tekstowe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Example of </a:t>
            </a:r>
            <a:r>
              <a:rPr lang="pl-PL" sz="2400" dirty="0" err="1" smtClean="0"/>
              <a:t>SphinX</a:t>
            </a:r>
            <a:r>
              <a:rPr lang="pl-PL" sz="2400" dirty="0" smtClean="0"/>
              <a:t> D1 </a:t>
            </a:r>
            <a:r>
              <a:rPr lang="en-US" sz="2400" dirty="0" smtClean="0"/>
              <a:t>particle signal</a:t>
            </a:r>
            <a:r>
              <a:rPr lang="pl-PL" sz="2400" dirty="0" smtClean="0"/>
              <a:t> (</a:t>
            </a:r>
            <a:r>
              <a:rPr lang="en-US" sz="2400" dirty="0" smtClean="0"/>
              <a:t>Level</a:t>
            </a:r>
            <a:r>
              <a:rPr lang="pl-PL" sz="2400" dirty="0" smtClean="0"/>
              <a:t> </a:t>
            </a:r>
            <a:r>
              <a:rPr lang="en-US" sz="2400" dirty="0" smtClean="0"/>
              <a:t>0</a:t>
            </a:r>
            <a:r>
              <a:rPr lang="pl-PL" sz="2400" dirty="0" smtClean="0"/>
              <a:t>, </a:t>
            </a:r>
            <a:r>
              <a:rPr lang="pl-PL" sz="2400" dirty="0" err="1" smtClean="0"/>
              <a:t>sequence</a:t>
            </a:r>
            <a:r>
              <a:rPr lang="pl-PL" sz="2400" dirty="0" smtClean="0"/>
              <a:t> </a:t>
            </a:r>
            <a:r>
              <a:rPr lang="pl-PL" sz="2400" dirty="0" err="1" smtClean="0"/>
              <a:t>mode</a:t>
            </a:r>
            <a:r>
              <a:rPr lang="pl-PL" sz="2400" dirty="0" smtClean="0"/>
              <a:t>)</a:t>
            </a:r>
            <a:endParaRPr lang="en-US" sz="2400" dirty="0"/>
          </a:p>
        </p:txBody>
      </p:sp>
      <p:cxnSp>
        <p:nvCxnSpPr>
          <p:cNvPr id="4" name="Łącznik prosty 3"/>
          <p:cNvCxnSpPr/>
          <p:nvPr/>
        </p:nvCxnSpPr>
        <p:spPr>
          <a:xfrm>
            <a:off x="0" y="428604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 rot="16200000">
            <a:off x="1967549" y="1604295"/>
            <a:ext cx="72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NRB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 rot="16200000">
            <a:off x="2384034" y="1604296"/>
            <a:ext cx="72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NRB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 rot="16200000">
            <a:off x="5468011" y="1604296"/>
            <a:ext cx="72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NRB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 rot="16200000">
            <a:off x="5955934" y="1604296"/>
            <a:ext cx="72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NRB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 rot="16200000">
            <a:off x="3812794" y="1104230"/>
            <a:ext cx="72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SRB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 rot="16200000">
            <a:off x="4241422" y="1104230"/>
            <a:ext cx="72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SRB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 rot="16200000">
            <a:off x="7313256" y="1104230"/>
            <a:ext cx="72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SRB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 rot="16200000">
            <a:off x="7741884" y="1104230"/>
            <a:ext cx="72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SRB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351483" y="1285860"/>
            <a:ext cx="72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SAA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6923383" y="1285860"/>
            <a:ext cx="72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SAA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2786050" y="100010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/>
              <a:t>X-ray</a:t>
            </a:r>
            <a:r>
              <a:rPr lang="pl-PL" sz="1400" dirty="0" smtClean="0"/>
              <a:t> </a:t>
            </a:r>
            <a:r>
              <a:rPr lang="pl-PL" sz="1400" dirty="0" err="1" smtClean="0"/>
              <a:t>shadow</a:t>
            </a:r>
            <a:endParaRPr lang="pl-PL" sz="14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6357950" y="100010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/>
              <a:t>X-ray</a:t>
            </a:r>
            <a:r>
              <a:rPr lang="pl-PL" sz="1400" dirty="0" smtClean="0"/>
              <a:t> </a:t>
            </a:r>
            <a:r>
              <a:rPr lang="pl-PL" sz="1400" dirty="0" err="1" smtClean="0"/>
              <a:t>shadow</a:t>
            </a:r>
            <a:endParaRPr lang="pl-PL" sz="14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4786314" y="2357430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/>
              <a:t>Particles</a:t>
            </a:r>
            <a:r>
              <a:rPr lang="pl-PL" sz="1400" dirty="0" smtClean="0"/>
              <a:t> and </a:t>
            </a:r>
            <a:r>
              <a:rPr lang="pl-PL" sz="1400" dirty="0" err="1" smtClean="0"/>
              <a:t>preamp</a:t>
            </a:r>
            <a:r>
              <a:rPr lang="pl-PL" sz="1400" dirty="0" smtClean="0"/>
              <a:t> </a:t>
            </a:r>
            <a:r>
              <a:rPr lang="pl-PL" sz="1400" dirty="0" err="1" smtClean="0"/>
              <a:t>resets</a:t>
            </a:r>
            <a:endParaRPr lang="pl-PL" sz="14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4357686" y="378619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Particle</a:t>
            </a:r>
            <a:r>
              <a:rPr lang="pl-PL" dirty="0" smtClean="0"/>
              <a:t> </a:t>
            </a:r>
            <a:r>
              <a:rPr lang="pl-PL" dirty="0" err="1" smtClean="0"/>
              <a:t>events</a:t>
            </a:r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4071934" y="505993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rgbClr val="FFFF00"/>
                </a:solidFill>
              </a:rPr>
              <a:t>Solar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 err="1" smtClean="0">
                <a:solidFill>
                  <a:srgbClr val="FFFF00"/>
                </a:solidFill>
              </a:rPr>
              <a:t>X-ray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 err="1" smtClean="0">
                <a:solidFill>
                  <a:srgbClr val="FFFF00"/>
                </a:solidFill>
              </a:rPr>
              <a:t>events</a:t>
            </a:r>
            <a:endParaRPr lang="pl-PL" dirty="0">
              <a:solidFill>
                <a:srgbClr val="FFFF00"/>
              </a:solidFill>
            </a:endParaRPr>
          </a:p>
        </p:txBody>
      </p:sp>
      <p:cxnSp>
        <p:nvCxnSpPr>
          <p:cNvPr id="22" name="Łącznik prosty ze strzałką 21"/>
          <p:cNvCxnSpPr/>
          <p:nvPr/>
        </p:nvCxnSpPr>
        <p:spPr>
          <a:xfrm rot="10800000" flipV="1">
            <a:off x="5072066" y="2571744"/>
            <a:ext cx="285752" cy="21431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0" y="655024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Science &amp; Space Weather Opportunities for PROBA2, May 04, 2012, Royal Observatory of Belgium, Brussels</a:t>
            </a:r>
            <a:endParaRPr lang="pl-PL" sz="1400" dirty="0"/>
          </a:p>
        </p:txBody>
      </p:sp>
      <p:cxnSp>
        <p:nvCxnSpPr>
          <p:cNvPr id="23" name="Łącznik prosty 22"/>
          <p:cNvCxnSpPr/>
          <p:nvPr/>
        </p:nvCxnSpPr>
        <p:spPr>
          <a:xfrm>
            <a:off x="0" y="6570684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 smtClean="0"/>
              <a:t>SphinX</a:t>
            </a:r>
            <a:r>
              <a:rPr lang="pl-PL" sz="2400" dirty="0" smtClean="0"/>
              <a:t> D1 </a:t>
            </a:r>
            <a:r>
              <a:rPr lang="pl-PL" sz="2400" dirty="0" err="1" smtClean="0"/>
              <a:t>particle</a:t>
            </a:r>
            <a:r>
              <a:rPr lang="pl-PL" sz="2400" dirty="0" smtClean="0"/>
              <a:t> </a:t>
            </a:r>
            <a:r>
              <a:rPr lang="pl-PL" sz="2400" dirty="0" err="1" smtClean="0"/>
              <a:t>signal</a:t>
            </a:r>
            <a:endParaRPr lang="en-US" sz="2400" dirty="0"/>
          </a:p>
        </p:txBody>
      </p:sp>
      <p:cxnSp>
        <p:nvCxnSpPr>
          <p:cNvPr id="3" name="Łącznik prosty 2"/>
          <p:cNvCxnSpPr/>
          <p:nvPr/>
        </p:nvCxnSpPr>
        <p:spPr>
          <a:xfrm>
            <a:off x="0" y="427016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Documents and Settings\PP\Pulpit\Charkow\D1_A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718009"/>
            <a:ext cx="8715436" cy="24288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3" descr="C:\Documents and Settings\PP\Pulpit\Charkow\L_SPHINX_090406_000044_0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860621"/>
            <a:ext cx="2963848" cy="1866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4" descr="C:\Documents and Settings\PP\Pulpit\Charkow\L_SPHINX_090710_105734_16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217811"/>
            <a:ext cx="3000396" cy="18897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7" name="Łącznik prosty 6"/>
          <p:cNvCxnSpPr/>
          <p:nvPr/>
        </p:nvCxnSpPr>
        <p:spPr>
          <a:xfrm rot="5400000" flipH="1" flipV="1">
            <a:off x="1358084" y="4361083"/>
            <a:ext cx="999338" cy="79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>
            <a:endCxn id="5" idx="2"/>
          </p:cNvCxnSpPr>
          <p:nvPr/>
        </p:nvCxnSpPr>
        <p:spPr>
          <a:xfrm rot="5400000" flipH="1" flipV="1">
            <a:off x="1531429" y="3053298"/>
            <a:ext cx="1133649" cy="48179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5400000" flipH="1" flipV="1">
            <a:off x="4072728" y="4360289"/>
            <a:ext cx="1000132" cy="158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5400000" flipH="1" flipV="1">
            <a:off x="4572000" y="3146637"/>
            <a:ext cx="714380" cy="71438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571472" y="503431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06.04.2009 – permanent D1 </a:t>
            </a:r>
            <a:r>
              <a:rPr lang="pl-PL" sz="1400" dirty="0" err="1" smtClean="0"/>
              <a:t>preamp</a:t>
            </a:r>
            <a:r>
              <a:rPr lang="pl-PL" sz="1400" dirty="0" smtClean="0"/>
              <a:t> </a:t>
            </a:r>
            <a:r>
              <a:rPr lang="pl-PL" sz="1400" dirty="0" err="1" smtClean="0"/>
              <a:t>malfunction</a:t>
            </a:r>
            <a:r>
              <a:rPr lang="pl-PL" sz="1400" dirty="0" smtClean="0"/>
              <a:t> </a:t>
            </a:r>
            <a:endParaRPr lang="pl-PL" sz="1400" dirty="0"/>
          </a:p>
        </p:txBody>
      </p:sp>
      <p:cxnSp>
        <p:nvCxnSpPr>
          <p:cNvPr id="12" name="Łącznik prosty 11"/>
          <p:cNvCxnSpPr/>
          <p:nvPr/>
        </p:nvCxnSpPr>
        <p:spPr>
          <a:xfrm rot="5400000" flipH="1" flipV="1">
            <a:off x="6144430" y="4360289"/>
            <a:ext cx="1000132" cy="158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4929190" y="500042"/>
            <a:ext cx="371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10.07.2009 – </a:t>
            </a:r>
            <a:r>
              <a:rPr lang="pl-PL" sz="1400" dirty="0" err="1" smtClean="0"/>
              <a:t>change</a:t>
            </a:r>
            <a:r>
              <a:rPr lang="pl-PL" sz="1400" dirty="0" smtClean="0"/>
              <a:t> of </a:t>
            </a:r>
            <a:r>
              <a:rPr lang="pl-PL" sz="1400" dirty="0" err="1" smtClean="0"/>
              <a:t>flight</a:t>
            </a:r>
            <a:r>
              <a:rPr lang="pl-PL" sz="1400" dirty="0" smtClean="0"/>
              <a:t> software:</a:t>
            </a:r>
          </a:p>
          <a:p>
            <a:pPr>
              <a:buFontTx/>
              <a:buChar char="-"/>
            </a:pPr>
            <a:r>
              <a:rPr lang="pl-PL" sz="1400" dirty="0" smtClean="0"/>
              <a:t> </a:t>
            </a:r>
            <a:r>
              <a:rPr lang="pl-PL" sz="1400" dirty="0" err="1" smtClean="0"/>
              <a:t>Improvement</a:t>
            </a:r>
            <a:r>
              <a:rPr lang="pl-PL" sz="1400" dirty="0" smtClean="0"/>
              <a:t> of data </a:t>
            </a:r>
            <a:r>
              <a:rPr lang="pl-PL" sz="1400" dirty="0" err="1" smtClean="0"/>
              <a:t>quality</a:t>
            </a:r>
            <a:r>
              <a:rPr lang="pl-PL" sz="1400" dirty="0" smtClean="0"/>
              <a:t> </a:t>
            </a:r>
            <a:r>
              <a:rPr lang="pl-PL" sz="1400" dirty="0" err="1" smtClean="0"/>
              <a:t>in</a:t>
            </a:r>
            <a:r>
              <a:rPr lang="pl-PL" sz="1400" dirty="0" smtClean="0"/>
              <a:t> </a:t>
            </a:r>
            <a:r>
              <a:rPr lang="pl-PL" sz="1400" dirty="0" err="1" smtClean="0"/>
              <a:t>sequence</a:t>
            </a:r>
            <a:r>
              <a:rPr lang="pl-PL" sz="1400" dirty="0" smtClean="0"/>
              <a:t> </a:t>
            </a:r>
            <a:r>
              <a:rPr lang="pl-PL" sz="1400" dirty="0" err="1" smtClean="0"/>
              <a:t>mode</a:t>
            </a:r>
            <a:endParaRPr lang="pl-PL" sz="1400" dirty="0" smtClean="0"/>
          </a:p>
          <a:p>
            <a:pPr>
              <a:buFontTx/>
              <a:buChar char="-"/>
            </a:pPr>
            <a:r>
              <a:rPr lang="pl-PL" sz="1400" dirty="0" smtClean="0"/>
              <a:t> </a:t>
            </a:r>
            <a:r>
              <a:rPr lang="pl-PL" sz="1400" dirty="0" err="1" smtClean="0"/>
              <a:t>degradation</a:t>
            </a:r>
            <a:r>
              <a:rPr lang="pl-PL" sz="1400" dirty="0" smtClean="0"/>
              <a:t> of data </a:t>
            </a:r>
            <a:r>
              <a:rPr lang="pl-PL" sz="1400" dirty="0" err="1" smtClean="0"/>
              <a:t>quality</a:t>
            </a:r>
            <a:r>
              <a:rPr lang="pl-PL" sz="1400" dirty="0" smtClean="0"/>
              <a:t> </a:t>
            </a:r>
            <a:r>
              <a:rPr lang="pl-PL" sz="1400" dirty="0" err="1" smtClean="0"/>
              <a:t>in</a:t>
            </a:r>
            <a:r>
              <a:rPr lang="pl-PL" sz="1400" dirty="0" smtClean="0"/>
              <a:t> </a:t>
            </a:r>
            <a:r>
              <a:rPr lang="pl-PL" sz="1400" dirty="0" err="1" smtClean="0"/>
              <a:t>basic</a:t>
            </a:r>
            <a:r>
              <a:rPr lang="pl-PL" sz="1400" dirty="0" smtClean="0"/>
              <a:t> </a:t>
            </a:r>
            <a:r>
              <a:rPr lang="pl-PL" sz="1400" dirty="0" err="1" smtClean="0"/>
              <a:t>mode</a:t>
            </a:r>
            <a:endParaRPr lang="pl-PL" sz="14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6000760" y="3218075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22.09.2009 – </a:t>
            </a:r>
            <a:r>
              <a:rPr lang="pl-PL" sz="1200" dirty="0" err="1" smtClean="0"/>
              <a:t>change</a:t>
            </a:r>
            <a:r>
              <a:rPr lang="pl-PL" sz="1200" dirty="0" smtClean="0"/>
              <a:t> of </a:t>
            </a:r>
            <a:r>
              <a:rPr lang="pl-PL" sz="1200" dirty="0" err="1" smtClean="0"/>
              <a:t>flight</a:t>
            </a:r>
            <a:r>
              <a:rPr lang="pl-PL" sz="1200" dirty="0" smtClean="0"/>
              <a:t> software:</a:t>
            </a:r>
          </a:p>
          <a:p>
            <a:pPr>
              <a:buFontTx/>
              <a:buChar char="-"/>
            </a:pPr>
            <a:r>
              <a:rPr lang="pl-PL" sz="1200" dirty="0" smtClean="0"/>
              <a:t> </a:t>
            </a:r>
            <a:r>
              <a:rPr lang="pl-PL" sz="1200" dirty="0" err="1" smtClean="0"/>
              <a:t>Allows</a:t>
            </a:r>
            <a:r>
              <a:rPr lang="pl-PL" sz="1200" dirty="0" smtClean="0"/>
              <a:t> for </a:t>
            </a:r>
            <a:r>
              <a:rPr lang="pl-PL" sz="1200" dirty="0" err="1" smtClean="0"/>
              <a:t>some</a:t>
            </a:r>
            <a:r>
              <a:rPr lang="pl-PL" sz="1200" dirty="0" smtClean="0"/>
              <a:t> </a:t>
            </a:r>
            <a:r>
              <a:rPr lang="pl-PL" sz="1200" dirty="0" err="1" smtClean="0"/>
              <a:t>corrections</a:t>
            </a:r>
            <a:r>
              <a:rPr lang="pl-PL" sz="1200" dirty="0" smtClean="0"/>
              <a:t> of data </a:t>
            </a:r>
            <a:r>
              <a:rPr lang="pl-PL" sz="1200" dirty="0" err="1" smtClean="0"/>
              <a:t>in</a:t>
            </a:r>
            <a:r>
              <a:rPr lang="pl-PL" sz="1200" dirty="0" smtClean="0"/>
              <a:t> </a:t>
            </a:r>
            <a:r>
              <a:rPr lang="pl-PL" sz="1200" dirty="0" err="1" smtClean="0"/>
              <a:t>basic</a:t>
            </a:r>
            <a:r>
              <a:rPr lang="pl-PL" sz="1200" dirty="0" smtClean="0"/>
              <a:t> </a:t>
            </a:r>
            <a:r>
              <a:rPr lang="pl-PL" sz="1200" dirty="0" err="1" smtClean="0"/>
              <a:t>mode</a:t>
            </a:r>
            <a:endParaRPr lang="pl-PL" sz="12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142844" y="5146901"/>
            <a:ext cx="87154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/>
              <a:t>Condition</a:t>
            </a:r>
            <a:r>
              <a:rPr lang="pl-PL" sz="1400" dirty="0" smtClean="0"/>
              <a:t> of </a:t>
            </a:r>
            <a:r>
              <a:rPr lang="pl-PL" sz="1400" dirty="0" err="1" smtClean="0"/>
              <a:t>SphinX</a:t>
            </a:r>
            <a:r>
              <a:rPr lang="pl-PL" sz="1400" dirty="0" smtClean="0"/>
              <a:t> D1 </a:t>
            </a:r>
            <a:r>
              <a:rPr lang="pl-PL" sz="1400" dirty="0" err="1" smtClean="0"/>
              <a:t>particle</a:t>
            </a:r>
            <a:r>
              <a:rPr lang="pl-PL" sz="1400" dirty="0" smtClean="0"/>
              <a:t> </a:t>
            </a:r>
            <a:r>
              <a:rPr lang="pl-PL" sz="1400" dirty="0" err="1" smtClean="0"/>
              <a:t>signal</a:t>
            </a:r>
            <a:r>
              <a:rPr lang="pl-PL" sz="1400" dirty="0" smtClean="0"/>
              <a:t>:</a:t>
            </a:r>
          </a:p>
          <a:p>
            <a:r>
              <a:rPr lang="pl-PL" sz="1400" dirty="0" smtClean="0"/>
              <a:t>20.02.2009  - 06.04.2009 – </a:t>
            </a:r>
            <a:r>
              <a:rPr lang="pl-PL" sz="1400" dirty="0" err="1" smtClean="0"/>
              <a:t>excellent</a:t>
            </a:r>
            <a:r>
              <a:rPr lang="pl-PL" sz="1400" dirty="0" smtClean="0"/>
              <a:t> D1 data </a:t>
            </a:r>
            <a:r>
              <a:rPr lang="pl-PL" sz="1400" dirty="0" err="1" smtClean="0"/>
              <a:t>quality</a:t>
            </a:r>
            <a:r>
              <a:rPr lang="pl-PL" sz="1400" dirty="0" smtClean="0"/>
              <a:t> (</a:t>
            </a:r>
            <a:r>
              <a:rPr lang="pl-PL" sz="1400" dirty="0" err="1" smtClean="0"/>
              <a:t>sequence</a:t>
            </a:r>
            <a:r>
              <a:rPr lang="pl-PL" sz="1400" dirty="0" smtClean="0"/>
              <a:t> </a:t>
            </a:r>
            <a:r>
              <a:rPr lang="pl-PL" sz="1400" dirty="0" err="1" smtClean="0"/>
              <a:t>mode</a:t>
            </a:r>
            <a:r>
              <a:rPr lang="pl-PL" sz="1400" dirty="0" smtClean="0"/>
              <a:t> </a:t>
            </a:r>
            <a:r>
              <a:rPr lang="pl-PL" sz="1400" dirty="0" err="1" smtClean="0"/>
              <a:t>allows</a:t>
            </a:r>
            <a:r>
              <a:rPr lang="pl-PL" sz="1400" dirty="0" smtClean="0"/>
              <a:t> for </a:t>
            </a:r>
            <a:r>
              <a:rPr lang="pl-PL" sz="1400" dirty="0" err="1" smtClean="0"/>
              <a:t>further</a:t>
            </a:r>
            <a:r>
              <a:rPr lang="pl-PL" sz="1400" dirty="0" smtClean="0"/>
              <a:t> </a:t>
            </a:r>
            <a:r>
              <a:rPr lang="pl-PL" sz="1400" dirty="0" err="1" smtClean="0"/>
              <a:t>improvements</a:t>
            </a:r>
            <a:r>
              <a:rPr lang="pl-PL" sz="1400" dirty="0" smtClean="0"/>
              <a:t>)</a:t>
            </a:r>
          </a:p>
          <a:p>
            <a:r>
              <a:rPr lang="pl-PL" sz="1400" dirty="0" smtClean="0"/>
              <a:t>06.04.2009  - 10.07.2009 – </a:t>
            </a:r>
            <a:r>
              <a:rPr lang="pl-PL" sz="1400" dirty="0" err="1" smtClean="0"/>
              <a:t>deteriorated</a:t>
            </a:r>
            <a:r>
              <a:rPr lang="pl-PL" sz="1400" dirty="0" smtClean="0"/>
              <a:t> D1 data </a:t>
            </a:r>
            <a:r>
              <a:rPr lang="pl-PL" sz="1400" dirty="0" err="1" smtClean="0"/>
              <a:t>quality</a:t>
            </a:r>
            <a:r>
              <a:rPr lang="pl-PL" sz="1400" dirty="0" smtClean="0"/>
              <a:t>. </a:t>
            </a:r>
            <a:r>
              <a:rPr lang="pl-PL" sz="1400" dirty="0" err="1" smtClean="0"/>
              <a:t>The</a:t>
            </a:r>
            <a:r>
              <a:rPr lang="pl-PL" sz="1400" dirty="0" smtClean="0"/>
              <a:t> data </a:t>
            </a:r>
            <a:r>
              <a:rPr lang="pl-PL" sz="1400" dirty="0" err="1" smtClean="0"/>
              <a:t>may</a:t>
            </a:r>
            <a:r>
              <a:rPr lang="pl-PL" sz="1400" dirty="0" smtClean="0"/>
              <a:t> be </a:t>
            </a:r>
            <a:r>
              <a:rPr lang="pl-PL" sz="1400" dirty="0" err="1" smtClean="0"/>
              <a:t>useful</a:t>
            </a:r>
            <a:r>
              <a:rPr lang="pl-PL" sz="1400" dirty="0" smtClean="0"/>
              <a:t> for </a:t>
            </a:r>
            <a:r>
              <a:rPr lang="pl-PL" sz="1400" dirty="0" err="1" smtClean="0"/>
              <a:t>analysis</a:t>
            </a:r>
            <a:r>
              <a:rPr lang="pl-PL" sz="1400" dirty="0" smtClean="0"/>
              <a:t> </a:t>
            </a:r>
            <a:r>
              <a:rPr lang="pl-PL" sz="1400" dirty="0" err="1" smtClean="0"/>
              <a:t>after</a:t>
            </a:r>
            <a:r>
              <a:rPr lang="pl-PL" sz="1400" dirty="0" smtClean="0"/>
              <a:t> </a:t>
            </a:r>
            <a:r>
              <a:rPr lang="pl-PL" sz="1400" dirty="0" err="1" smtClean="0"/>
              <a:t>some</a:t>
            </a:r>
            <a:r>
              <a:rPr lang="pl-PL" sz="1400" dirty="0" smtClean="0"/>
              <a:t> </a:t>
            </a:r>
            <a:r>
              <a:rPr lang="pl-PL" sz="1400" dirty="0" err="1" smtClean="0"/>
              <a:t>corrections</a:t>
            </a:r>
            <a:r>
              <a:rPr lang="pl-PL" sz="1400" dirty="0" smtClean="0"/>
              <a:t>.</a:t>
            </a:r>
          </a:p>
          <a:p>
            <a:r>
              <a:rPr lang="pl-PL" sz="1400" dirty="0" smtClean="0"/>
              <a:t>10.07.2009  - 22.09.2009 – </a:t>
            </a:r>
            <a:r>
              <a:rPr lang="pl-PL" sz="1400" dirty="0" err="1" smtClean="0"/>
              <a:t>insufficient</a:t>
            </a:r>
            <a:r>
              <a:rPr lang="pl-PL" sz="1400" dirty="0" smtClean="0"/>
              <a:t> D1 data </a:t>
            </a:r>
            <a:r>
              <a:rPr lang="pl-PL" sz="1400" dirty="0" err="1" smtClean="0"/>
              <a:t>quality</a:t>
            </a:r>
            <a:r>
              <a:rPr lang="pl-PL" sz="1400" dirty="0" smtClean="0"/>
              <a:t> for </a:t>
            </a:r>
            <a:r>
              <a:rPr lang="pl-PL" sz="1400" dirty="0" err="1" smtClean="0"/>
              <a:t>any</a:t>
            </a:r>
            <a:r>
              <a:rPr lang="pl-PL" sz="1400" dirty="0" smtClean="0"/>
              <a:t> </a:t>
            </a:r>
            <a:r>
              <a:rPr lang="pl-PL" sz="1400" dirty="0" err="1" smtClean="0"/>
              <a:t>analysis</a:t>
            </a:r>
            <a:endParaRPr lang="pl-PL" sz="1400" dirty="0" smtClean="0"/>
          </a:p>
          <a:p>
            <a:r>
              <a:rPr lang="pl-PL" sz="1400" dirty="0" smtClean="0"/>
              <a:t>22.09.2009  - 29.11.2009 – </a:t>
            </a:r>
            <a:r>
              <a:rPr lang="pl-PL" sz="1400" dirty="0" err="1" smtClean="0"/>
              <a:t>insufficient</a:t>
            </a:r>
            <a:r>
              <a:rPr lang="pl-PL" sz="1400" dirty="0" smtClean="0"/>
              <a:t> D1 data </a:t>
            </a:r>
            <a:r>
              <a:rPr lang="pl-PL" sz="1400" dirty="0" err="1" smtClean="0"/>
              <a:t>quality</a:t>
            </a:r>
            <a:r>
              <a:rPr lang="pl-PL" sz="1400" dirty="0" smtClean="0"/>
              <a:t> for </a:t>
            </a:r>
            <a:r>
              <a:rPr lang="pl-PL" sz="1400" dirty="0" err="1" smtClean="0"/>
              <a:t>any</a:t>
            </a:r>
            <a:r>
              <a:rPr lang="pl-PL" sz="1400" dirty="0" smtClean="0"/>
              <a:t> </a:t>
            </a:r>
            <a:r>
              <a:rPr lang="pl-PL" sz="1400" dirty="0" err="1" smtClean="0"/>
              <a:t>analysis</a:t>
            </a:r>
            <a:r>
              <a:rPr lang="pl-PL" sz="1400" dirty="0" smtClean="0"/>
              <a:t> </a:t>
            </a:r>
            <a:r>
              <a:rPr lang="pl-PL" sz="1400" dirty="0" err="1" smtClean="0"/>
              <a:t>(ma</a:t>
            </a:r>
            <a:r>
              <a:rPr lang="pl-PL" sz="1400" dirty="0" smtClean="0"/>
              <a:t>y be </a:t>
            </a:r>
            <a:r>
              <a:rPr lang="pl-PL" sz="1400" dirty="0" err="1" smtClean="0"/>
              <a:t>useful</a:t>
            </a:r>
            <a:r>
              <a:rPr lang="pl-PL" sz="1400" dirty="0" smtClean="0"/>
              <a:t> </a:t>
            </a:r>
            <a:r>
              <a:rPr lang="pl-PL" sz="1400" dirty="0" err="1" smtClean="0"/>
              <a:t>after</a:t>
            </a:r>
            <a:r>
              <a:rPr lang="pl-PL" sz="1400" dirty="0" smtClean="0"/>
              <a:t> </a:t>
            </a:r>
            <a:r>
              <a:rPr lang="pl-PL" sz="1400" dirty="0" err="1" smtClean="0"/>
              <a:t>some</a:t>
            </a:r>
            <a:r>
              <a:rPr lang="pl-PL" sz="1400" dirty="0" smtClean="0"/>
              <a:t> </a:t>
            </a:r>
            <a:r>
              <a:rPr lang="pl-PL" sz="1400" dirty="0" err="1" smtClean="0"/>
              <a:t>corrections</a:t>
            </a:r>
            <a:r>
              <a:rPr lang="pl-PL" sz="1400" dirty="0" smtClean="0"/>
              <a:t>).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0" y="655024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Science &amp; Space Weather Opportunities for PROBA2, May 04, 2012, Royal Observatory of Belgium, Brussels</a:t>
            </a:r>
            <a:endParaRPr lang="pl-PL" sz="1400" dirty="0"/>
          </a:p>
        </p:txBody>
      </p:sp>
      <p:cxnSp>
        <p:nvCxnSpPr>
          <p:cNvPr id="19" name="Łącznik prosty 18"/>
          <p:cNvCxnSpPr/>
          <p:nvPr/>
        </p:nvCxnSpPr>
        <p:spPr>
          <a:xfrm>
            <a:off x="0" y="6570684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500034" y="428604"/>
            <a:ext cx="8001056" cy="6143644"/>
            <a:chOff x="0" y="0"/>
            <a:chExt cx="9144000" cy="6858000"/>
          </a:xfrm>
        </p:grpSpPr>
        <p:pic>
          <p:nvPicPr>
            <p:cNvPr id="2" name="Picture 2" descr="U:\tlo\plot1.pn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3" name="Dowolny kształt 2"/>
            <p:cNvSpPr/>
            <p:nvPr/>
          </p:nvSpPr>
          <p:spPr>
            <a:xfrm>
              <a:off x="1357290" y="4702980"/>
              <a:ext cx="7350711" cy="371383"/>
            </a:xfrm>
            <a:custGeom>
              <a:avLst/>
              <a:gdLst>
                <a:gd name="connsiteX0" fmla="*/ 0 w 7540101"/>
                <a:gd name="connsiteY0" fmla="*/ 331433 h 381740"/>
                <a:gd name="connsiteX1" fmla="*/ 1136342 w 7540101"/>
                <a:gd name="connsiteY1" fmla="*/ 100614 h 381740"/>
                <a:gd name="connsiteX2" fmla="*/ 2636668 w 7540101"/>
                <a:gd name="connsiteY2" fmla="*/ 313678 h 381740"/>
                <a:gd name="connsiteX3" fmla="*/ 4323425 w 7540101"/>
                <a:gd name="connsiteY3" fmla="*/ 331433 h 381740"/>
                <a:gd name="connsiteX4" fmla="*/ 5007006 w 7540101"/>
                <a:gd name="connsiteY4" fmla="*/ 11837 h 381740"/>
                <a:gd name="connsiteX5" fmla="*/ 6205491 w 7540101"/>
                <a:gd name="connsiteY5" fmla="*/ 260412 h 381740"/>
                <a:gd name="connsiteX6" fmla="*/ 7350711 w 7540101"/>
                <a:gd name="connsiteY6" fmla="*/ 287045 h 381740"/>
                <a:gd name="connsiteX7" fmla="*/ 7341833 w 7540101"/>
                <a:gd name="connsiteY7" fmla="*/ 287045 h 381740"/>
                <a:gd name="connsiteX0" fmla="*/ 0 w 7630096"/>
                <a:gd name="connsiteY0" fmla="*/ 331433 h 715649"/>
                <a:gd name="connsiteX1" fmla="*/ 1136342 w 7630096"/>
                <a:gd name="connsiteY1" fmla="*/ 100614 h 715649"/>
                <a:gd name="connsiteX2" fmla="*/ 2636668 w 7630096"/>
                <a:gd name="connsiteY2" fmla="*/ 313678 h 715649"/>
                <a:gd name="connsiteX3" fmla="*/ 4323425 w 7630096"/>
                <a:gd name="connsiteY3" fmla="*/ 331433 h 715649"/>
                <a:gd name="connsiteX4" fmla="*/ 5007006 w 7630096"/>
                <a:gd name="connsiteY4" fmla="*/ 11837 h 715649"/>
                <a:gd name="connsiteX5" fmla="*/ 6205491 w 7630096"/>
                <a:gd name="connsiteY5" fmla="*/ 260412 h 715649"/>
                <a:gd name="connsiteX6" fmla="*/ 7350711 w 7630096"/>
                <a:gd name="connsiteY6" fmla="*/ 287045 h 715649"/>
                <a:gd name="connsiteX7" fmla="*/ 7556115 w 7630096"/>
                <a:gd name="connsiteY7" fmla="*/ 715649 h 715649"/>
                <a:gd name="connsiteX0" fmla="*/ 0 w 7350711"/>
                <a:gd name="connsiteY0" fmla="*/ 331433 h 381740"/>
                <a:gd name="connsiteX1" fmla="*/ 1136342 w 7350711"/>
                <a:gd name="connsiteY1" fmla="*/ 100614 h 381740"/>
                <a:gd name="connsiteX2" fmla="*/ 2636668 w 7350711"/>
                <a:gd name="connsiteY2" fmla="*/ 313678 h 381740"/>
                <a:gd name="connsiteX3" fmla="*/ 4323425 w 7350711"/>
                <a:gd name="connsiteY3" fmla="*/ 331433 h 381740"/>
                <a:gd name="connsiteX4" fmla="*/ 5007006 w 7350711"/>
                <a:gd name="connsiteY4" fmla="*/ 11837 h 381740"/>
                <a:gd name="connsiteX5" fmla="*/ 6205491 w 7350711"/>
                <a:gd name="connsiteY5" fmla="*/ 260412 h 381740"/>
                <a:gd name="connsiteX6" fmla="*/ 7350711 w 7350711"/>
                <a:gd name="connsiteY6" fmla="*/ 287045 h 381740"/>
                <a:gd name="connsiteX0" fmla="*/ 0 w 7350711"/>
                <a:gd name="connsiteY0" fmla="*/ 331433 h 381740"/>
                <a:gd name="connsiteX1" fmla="*/ 1136342 w 7350711"/>
                <a:gd name="connsiteY1" fmla="*/ 100614 h 381740"/>
                <a:gd name="connsiteX2" fmla="*/ 2636668 w 7350711"/>
                <a:gd name="connsiteY2" fmla="*/ 313678 h 381740"/>
                <a:gd name="connsiteX3" fmla="*/ 3894765 w 7350711"/>
                <a:gd name="connsiteY3" fmla="*/ 331433 h 381740"/>
                <a:gd name="connsiteX4" fmla="*/ 5007006 w 7350711"/>
                <a:gd name="connsiteY4" fmla="*/ 11837 h 381740"/>
                <a:gd name="connsiteX5" fmla="*/ 6205491 w 7350711"/>
                <a:gd name="connsiteY5" fmla="*/ 260412 h 381740"/>
                <a:gd name="connsiteX6" fmla="*/ 7350711 w 7350711"/>
                <a:gd name="connsiteY6" fmla="*/ 287045 h 381740"/>
                <a:gd name="connsiteX0" fmla="*/ 0 w 7350711"/>
                <a:gd name="connsiteY0" fmla="*/ 331433 h 381740"/>
                <a:gd name="connsiteX1" fmla="*/ 1136342 w 7350711"/>
                <a:gd name="connsiteY1" fmla="*/ 100614 h 381740"/>
                <a:gd name="connsiteX2" fmla="*/ 2636668 w 7350711"/>
                <a:gd name="connsiteY2" fmla="*/ 313678 h 381740"/>
                <a:gd name="connsiteX3" fmla="*/ 3894765 w 7350711"/>
                <a:gd name="connsiteY3" fmla="*/ 331433 h 381740"/>
                <a:gd name="connsiteX4" fmla="*/ 5007006 w 7350711"/>
                <a:gd name="connsiteY4" fmla="*/ 11837 h 381740"/>
                <a:gd name="connsiteX5" fmla="*/ 6205491 w 7350711"/>
                <a:gd name="connsiteY5" fmla="*/ 260412 h 381740"/>
                <a:gd name="connsiteX6" fmla="*/ 7350711 w 7350711"/>
                <a:gd name="connsiteY6" fmla="*/ 287045 h 381740"/>
                <a:gd name="connsiteX0" fmla="*/ 0 w 7350711"/>
                <a:gd name="connsiteY0" fmla="*/ 331433 h 381740"/>
                <a:gd name="connsiteX1" fmla="*/ 1136342 w 7350711"/>
                <a:gd name="connsiteY1" fmla="*/ 100614 h 381740"/>
                <a:gd name="connsiteX2" fmla="*/ 2636668 w 7350711"/>
                <a:gd name="connsiteY2" fmla="*/ 313678 h 381740"/>
                <a:gd name="connsiteX3" fmla="*/ 3894765 w 7350711"/>
                <a:gd name="connsiteY3" fmla="*/ 331433 h 381740"/>
                <a:gd name="connsiteX4" fmla="*/ 5007006 w 7350711"/>
                <a:gd name="connsiteY4" fmla="*/ 11837 h 381740"/>
                <a:gd name="connsiteX5" fmla="*/ 6205491 w 7350711"/>
                <a:gd name="connsiteY5" fmla="*/ 260412 h 381740"/>
                <a:gd name="connsiteX6" fmla="*/ 7350711 w 7350711"/>
                <a:gd name="connsiteY6" fmla="*/ 144145 h 381740"/>
                <a:gd name="connsiteX0" fmla="*/ 0 w 7350711"/>
                <a:gd name="connsiteY0" fmla="*/ 331433 h 381740"/>
                <a:gd name="connsiteX1" fmla="*/ 1136342 w 7350711"/>
                <a:gd name="connsiteY1" fmla="*/ 100614 h 381740"/>
                <a:gd name="connsiteX2" fmla="*/ 2636668 w 7350711"/>
                <a:gd name="connsiteY2" fmla="*/ 313678 h 381740"/>
                <a:gd name="connsiteX3" fmla="*/ 3894765 w 7350711"/>
                <a:gd name="connsiteY3" fmla="*/ 331433 h 381740"/>
                <a:gd name="connsiteX4" fmla="*/ 5007006 w 7350711"/>
                <a:gd name="connsiteY4" fmla="*/ 11837 h 381740"/>
                <a:gd name="connsiteX5" fmla="*/ 6205491 w 7350711"/>
                <a:gd name="connsiteY5" fmla="*/ 260412 h 381740"/>
                <a:gd name="connsiteX6" fmla="*/ 7350711 w 7350711"/>
                <a:gd name="connsiteY6" fmla="*/ 144145 h 381740"/>
                <a:gd name="connsiteX0" fmla="*/ 0 w 7350711"/>
                <a:gd name="connsiteY0" fmla="*/ 331433 h 381740"/>
                <a:gd name="connsiteX1" fmla="*/ 1136342 w 7350711"/>
                <a:gd name="connsiteY1" fmla="*/ 100614 h 381740"/>
                <a:gd name="connsiteX2" fmla="*/ 2636668 w 7350711"/>
                <a:gd name="connsiteY2" fmla="*/ 313678 h 381740"/>
                <a:gd name="connsiteX3" fmla="*/ 3894765 w 7350711"/>
                <a:gd name="connsiteY3" fmla="*/ 331433 h 381740"/>
                <a:gd name="connsiteX4" fmla="*/ 5007006 w 7350711"/>
                <a:gd name="connsiteY4" fmla="*/ 11837 h 381740"/>
                <a:gd name="connsiteX5" fmla="*/ 6205491 w 7350711"/>
                <a:gd name="connsiteY5" fmla="*/ 260412 h 381740"/>
                <a:gd name="connsiteX6" fmla="*/ 7350711 w 7350711"/>
                <a:gd name="connsiteY6" fmla="*/ 286997 h 381740"/>
                <a:gd name="connsiteX0" fmla="*/ 0 w 7350711"/>
                <a:gd name="connsiteY0" fmla="*/ 331433 h 381740"/>
                <a:gd name="connsiteX1" fmla="*/ 1136342 w 7350711"/>
                <a:gd name="connsiteY1" fmla="*/ 100614 h 381740"/>
                <a:gd name="connsiteX2" fmla="*/ 2636668 w 7350711"/>
                <a:gd name="connsiteY2" fmla="*/ 313678 h 381740"/>
                <a:gd name="connsiteX3" fmla="*/ 3894765 w 7350711"/>
                <a:gd name="connsiteY3" fmla="*/ 331433 h 381740"/>
                <a:gd name="connsiteX4" fmla="*/ 5007006 w 7350711"/>
                <a:gd name="connsiteY4" fmla="*/ 11837 h 381740"/>
                <a:gd name="connsiteX5" fmla="*/ 6205491 w 7350711"/>
                <a:gd name="connsiteY5" fmla="*/ 260412 h 381740"/>
                <a:gd name="connsiteX6" fmla="*/ 7350711 w 7350711"/>
                <a:gd name="connsiteY6" fmla="*/ 286997 h 381740"/>
                <a:gd name="connsiteX0" fmla="*/ 0 w 7350711"/>
                <a:gd name="connsiteY0" fmla="*/ 331433 h 381740"/>
                <a:gd name="connsiteX1" fmla="*/ 1136342 w 7350711"/>
                <a:gd name="connsiteY1" fmla="*/ 100614 h 381740"/>
                <a:gd name="connsiteX2" fmla="*/ 2636668 w 7350711"/>
                <a:gd name="connsiteY2" fmla="*/ 313678 h 381740"/>
                <a:gd name="connsiteX3" fmla="*/ 3894765 w 7350711"/>
                <a:gd name="connsiteY3" fmla="*/ 331433 h 381740"/>
                <a:gd name="connsiteX4" fmla="*/ 5007006 w 7350711"/>
                <a:gd name="connsiteY4" fmla="*/ 11837 h 381740"/>
                <a:gd name="connsiteX5" fmla="*/ 6205491 w 7350711"/>
                <a:gd name="connsiteY5" fmla="*/ 260412 h 381740"/>
                <a:gd name="connsiteX6" fmla="*/ 7350711 w 7350711"/>
                <a:gd name="connsiteY6" fmla="*/ 286997 h 381740"/>
                <a:gd name="connsiteX0" fmla="*/ 0 w 7350711"/>
                <a:gd name="connsiteY0" fmla="*/ 331433 h 381740"/>
                <a:gd name="connsiteX1" fmla="*/ 1136342 w 7350711"/>
                <a:gd name="connsiteY1" fmla="*/ 100614 h 381740"/>
                <a:gd name="connsiteX2" fmla="*/ 2636668 w 7350711"/>
                <a:gd name="connsiteY2" fmla="*/ 313678 h 381740"/>
                <a:gd name="connsiteX3" fmla="*/ 3680419 w 7350711"/>
                <a:gd name="connsiteY3" fmla="*/ 331433 h 381740"/>
                <a:gd name="connsiteX4" fmla="*/ 5007006 w 7350711"/>
                <a:gd name="connsiteY4" fmla="*/ 11837 h 381740"/>
                <a:gd name="connsiteX5" fmla="*/ 6205491 w 7350711"/>
                <a:gd name="connsiteY5" fmla="*/ 260412 h 381740"/>
                <a:gd name="connsiteX6" fmla="*/ 7350711 w 7350711"/>
                <a:gd name="connsiteY6" fmla="*/ 286997 h 381740"/>
                <a:gd name="connsiteX0" fmla="*/ 0 w 7350711"/>
                <a:gd name="connsiteY0" fmla="*/ 331433 h 381740"/>
                <a:gd name="connsiteX1" fmla="*/ 1422062 w 7350711"/>
                <a:gd name="connsiteY1" fmla="*/ 100614 h 381740"/>
                <a:gd name="connsiteX2" fmla="*/ 2636668 w 7350711"/>
                <a:gd name="connsiteY2" fmla="*/ 313678 h 381740"/>
                <a:gd name="connsiteX3" fmla="*/ 3680419 w 7350711"/>
                <a:gd name="connsiteY3" fmla="*/ 331433 h 381740"/>
                <a:gd name="connsiteX4" fmla="*/ 5007006 w 7350711"/>
                <a:gd name="connsiteY4" fmla="*/ 11837 h 381740"/>
                <a:gd name="connsiteX5" fmla="*/ 6205491 w 7350711"/>
                <a:gd name="connsiteY5" fmla="*/ 260412 h 381740"/>
                <a:gd name="connsiteX6" fmla="*/ 7350711 w 7350711"/>
                <a:gd name="connsiteY6" fmla="*/ 286997 h 381740"/>
                <a:gd name="connsiteX0" fmla="*/ 0 w 7350711"/>
                <a:gd name="connsiteY0" fmla="*/ 331433 h 381740"/>
                <a:gd name="connsiteX1" fmla="*/ 479394 w 7350711"/>
                <a:gd name="connsiteY1" fmla="*/ 224901 h 381740"/>
                <a:gd name="connsiteX2" fmla="*/ 1422062 w 7350711"/>
                <a:gd name="connsiteY2" fmla="*/ 100614 h 381740"/>
                <a:gd name="connsiteX3" fmla="*/ 2636668 w 7350711"/>
                <a:gd name="connsiteY3" fmla="*/ 313678 h 381740"/>
                <a:gd name="connsiteX4" fmla="*/ 3680419 w 7350711"/>
                <a:gd name="connsiteY4" fmla="*/ 331433 h 381740"/>
                <a:gd name="connsiteX5" fmla="*/ 5007006 w 7350711"/>
                <a:gd name="connsiteY5" fmla="*/ 11837 h 381740"/>
                <a:gd name="connsiteX6" fmla="*/ 6205491 w 7350711"/>
                <a:gd name="connsiteY6" fmla="*/ 260412 h 381740"/>
                <a:gd name="connsiteX7" fmla="*/ 7350711 w 7350711"/>
                <a:gd name="connsiteY7" fmla="*/ 286997 h 381740"/>
                <a:gd name="connsiteX0" fmla="*/ 0 w 7350711"/>
                <a:gd name="connsiteY0" fmla="*/ 331433 h 381740"/>
                <a:gd name="connsiteX1" fmla="*/ 693676 w 7350711"/>
                <a:gd name="connsiteY1" fmla="*/ 224901 h 381740"/>
                <a:gd name="connsiteX2" fmla="*/ 1422062 w 7350711"/>
                <a:gd name="connsiteY2" fmla="*/ 100614 h 381740"/>
                <a:gd name="connsiteX3" fmla="*/ 2636668 w 7350711"/>
                <a:gd name="connsiteY3" fmla="*/ 313678 h 381740"/>
                <a:gd name="connsiteX4" fmla="*/ 3680419 w 7350711"/>
                <a:gd name="connsiteY4" fmla="*/ 331433 h 381740"/>
                <a:gd name="connsiteX5" fmla="*/ 5007006 w 7350711"/>
                <a:gd name="connsiteY5" fmla="*/ 11837 h 381740"/>
                <a:gd name="connsiteX6" fmla="*/ 6205491 w 7350711"/>
                <a:gd name="connsiteY6" fmla="*/ 260412 h 381740"/>
                <a:gd name="connsiteX7" fmla="*/ 7350711 w 7350711"/>
                <a:gd name="connsiteY7" fmla="*/ 286997 h 381740"/>
                <a:gd name="connsiteX0" fmla="*/ 0 w 7350711"/>
                <a:gd name="connsiteY0" fmla="*/ 45657 h 381740"/>
                <a:gd name="connsiteX1" fmla="*/ 693676 w 7350711"/>
                <a:gd name="connsiteY1" fmla="*/ 224901 h 381740"/>
                <a:gd name="connsiteX2" fmla="*/ 1422062 w 7350711"/>
                <a:gd name="connsiteY2" fmla="*/ 100614 h 381740"/>
                <a:gd name="connsiteX3" fmla="*/ 2636668 w 7350711"/>
                <a:gd name="connsiteY3" fmla="*/ 313678 h 381740"/>
                <a:gd name="connsiteX4" fmla="*/ 3680419 w 7350711"/>
                <a:gd name="connsiteY4" fmla="*/ 331433 h 381740"/>
                <a:gd name="connsiteX5" fmla="*/ 5007006 w 7350711"/>
                <a:gd name="connsiteY5" fmla="*/ 11837 h 381740"/>
                <a:gd name="connsiteX6" fmla="*/ 6205491 w 7350711"/>
                <a:gd name="connsiteY6" fmla="*/ 260412 h 381740"/>
                <a:gd name="connsiteX7" fmla="*/ 7350711 w 7350711"/>
                <a:gd name="connsiteY7" fmla="*/ 286997 h 381740"/>
                <a:gd name="connsiteX0" fmla="*/ 0 w 7350711"/>
                <a:gd name="connsiteY0" fmla="*/ 57706 h 328474"/>
                <a:gd name="connsiteX1" fmla="*/ 693676 w 7350711"/>
                <a:gd name="connsiteY1" fmla="*/ 236950 h 328474"/>
                <a:gd name="connsiteX2" fmla="*/ 1422062 w 7350711"/>
                <a:gd name="connsiteY2" fmla="*/ 112663 h 328474"/>
                <a:gd name="connsiteX3" fmla="*/ 2636668 w 7350711"/>
                <a:gd name="connsiteY3" fmla="*/ 325727 h 328474"/>
                <a:gd name="connsiteX4" fmla="*/ 3680419 w 7350711"/>
                <a:gd name="connsiteY4" fmla="*/ 129144 h 328474"/>
                <a:gd name="connsiteX5" fmla="*/ 5007006 w 7350711"/>
                <a:gd name="connsiteY5" fmla="*/ 23886 h 328474"/>
                <a:gd name="connsiteX6" fmla="*/ 6205491 w 7350711"/>
                <a:gd name="connsiteY6" fmla="*/ 272461 h 328474"/>
                <a:gd name="connsiteX7" fmla="*/ 7350711 w 7350711"/>
                <a:gd name="connsiteY7" fmla="*/ 299046 h 328474"/>
                <a:gd name="connsiteX0" fmla="*/ 0 w 7350711"/>
                <a:gd name="connsiteY0" fmla="*/ 57706 h 318321"/>
                <a:gd name="connsiteX1" fmla="*/ 693676 w 7350711"/>
                <a:gd name="connsiteY1" fmla="*/ 236950 h 318321"/>
                <a:gd name="connsiteX2" fmla="*/ 1422062 w 7350711"/>
                <a:gd name="connsiteY2" fmla="*/ 112663 h 318321"/>
                <a:gd name="connsiteX3" fmla="*/ 2636668 w 7350711"/>
                <a:gd name="connsiteY3" fmla="*/ 39951 h 318321"/>
                <a:gd name="connsiteX4" fmla="*/ 3680419 w 7350711"/>
                <a:gd name="connsiteY4" fmla="*/ 129144 h 318321"/>
                <a:gd name="connsiteX5" fmla="*/ 5007006 w 7350711"/>
                <a:gd name="connsiteY5" fmla="*/ 23886 h 318321"/>
                <a:gd name="connsiteX6" fmla="*/ 6205491 w 7350711"/>
                <a:gd name="connsiteY6" fmla="*/ 272461 h 318321"/>
                <a:gd name="connsiteX7" fmla="*/ 7350711 w 7350711"/>
                <a:gd name="connsiteY7" fmla="*/ 299046 h 318321"/>
                <a:gd name="connsiteX0" fmla="*/ 0 w 7350711"/>
                <a:gd name="connsiteY0" fmla="*/ 69616 h 330231"/>
                <a:gd name="connsiteX1" fmla="*/ 693676 w 7350711"/>
                <a:gd name="connsiteY1" fmla="*/ 248860 h 330231"/>
                <a:gd name="connsiteX2" fmla="*/ 1422062 w 7350711"/>
                <a:gd name="connsiteY2" fmla="*/ 124573 h 330231"/>
                <a:gd name="connsiteX3" fmla="*/ 2636668 w 7350711"/>
                <a:gd name="connsiteY3" fmla="*/ 51861 h 330231"/>
                <a:gd name="connsiteX4" fmla="*/ 3680419 w 7350711"/>
                <a:gd name="connsiteY4" fmla="*/ 69592 h 330231"/>
                <a:gd name="connsiteX5" fmla="*/ 5007006 w 7350711"/>
                <a:gd name="connsiteY5" fmla="*/ 35796 h 330231"/>
                <a:gd name="connsiteX6" fmla="*/ 6205491 w 7350711"/>
                <a:gd name="connsiteY6" fmla="*/ 284371 h 330231"/>
                <a:gd name="connsiteX7" fmla="*/ 7350711 w 7350711"/>
                <a:gd name="connsiteY7" fmla="*/ 310956 h 330231"/>
                <a:gd name="connsiteX0" fmla="*/ 0 w 7350711"/>
                <a:gd name="connsiteY0" fmla="*/ 355392 h 663636"/>
                <a:gd name="connsiteX1" fmla="*/ 693676 w 7350711"/>
                <a:gd name="connsiteY1" fmla="*/ 534636 h 663636"/>
                <a:gd name="connsiteX2" fmla="*/ 1422062 w 7350711"/>
                <a:gd name="connsiteY2" fmla="*/ 410349 h 663636"/>
                <a:gd name="connsiteX3" fmla="*/ 2636668 w 7350711"/>
                <a:gd name="connsiteY3" fmla="*/ 337637 h 663636"/>
                <a:gd name="connsiteX4" fmla="*/ 3680419 w 7350711"/>
                <a:gd name="connsiteY4" fmla="*/ 355368 h 663636"/>
                <a:gd name="connsiteX5" fmla="*/ 5007006 w 7350711"/>
                <a:gd name="connsiteY5" fmla="*/ 35796 h 663636"/>
                <a:gd name="connsiteX6" fmla="*/ 6205491 w 7350711"/>
                <a:gd name="connsiteY6" fmla="*/ 570147 h 663636"/>
                <a:gd name="connsiteX7" fmla="*/ 7350711 w 7350711"/>
                <a:gd name="connsiteY7" fmla="*/ 596732 h 663636"/>
                <a:gd name="connsiteX0" fmla="*/ 0 w 7350711"/>
                <a:gd name="connsiteY0" fmla="*/ 355392 h 663636"/>
                <a:gd name="connsiteX1" fmla="*/ 693676 w 7350711"/>
                <a:gd name="connsiteY1" fmla="*/ 534636 h 663636"/>
                <a:gd name="connsiteX2" fmla="*/ 1422062 w 7350711"/>
                <a:gd name="connsiteY2" fmla="*/ 410349 h 663636"/>
                <a:gd name="connsiteX3" fmla="*/ 2636668 w 7350711"/>
                <a:gd name="connsiteY3" fmla="*/ 266175 h 663636"/>
                <a:gd name="connsiteX4" fmla="*/ 3680419 w 7350711"/>
                <a:gd name="connsiteY4" fmla="*/ 355368 h 663636"/>
                <a:gd name="connsiteX5" fmla="*/ 5007006 w 7350711"/>
                <a:gd name="connsiteY5" fmla="*/ 35796 h 663636"/>
                <a:gd name="connsiteX6" fmla="*/ 6205491 w 7350711"/>
                <a:gd name="connsiteY6" fmla="*/ 570147 h 663636"/>
                <a:gd name="connsiteX7" fmla="*/ 7350711 w 7350711"/>
                <a:gd name="connsiteY7" fmla="*/ 596732 h 663636"/>
                <a:gd name="connsiteX0" fmla="*/ 0 w 7350711"/>
                <a:gd name="connsiteY0" fmla="*/ 355392 h 663636"/>
                <a:gd name="connsiteX1" fmla="*/ 693676 w 7350711"/>
                <a:gd name="connsiteY1" fmla="*/ 320298 h 663636"/>
                <a:gd name="connsiteX2" fmla="*/ 1422062 w 7350711"/>
                <a:gd name="connsiteY2" fmla="*/ 410349 h 663636"/>
                <a:gd name="connsiteX3" fmla="*/ 2636668 w 7350711"/>
                <a:gd name="connsiteY3" fmla="*/ 266175 h 663636"/>
                <a:gd name="connsiteX4" fmla="*/ 3680419 w 7350711"/>
                <a:gd name="connsiteY4" fmla="*/ 355368 h 663636"/>
                <a:gd name="connsiteX5" fmla="*/ 5007006 w 7350711"/>
                <a:gd name="connsiteY5" fmla="*/ 35796 h 663636"/>
                <a:gd name="connsiteX6" fmla="*/ 6205491 w 7350711"/>
                <a:gd name="connsiteY6" fmla="*/ 570147 h 663636"/>
                <a:gd name="connsiteX7" fmla="*/ 7350711 w 7350711"/>
                <a:gd name="connsiteY7" fmla="*/ 596732 h 663636"/>
                <a:gd name="connsiteX0" fmla="*/ 0 w 7350711"/>
                <a:gd name="connsiteY0" fmla="*/ 355392 h 663636"/>
                <a:gd name="connsiteX1" fmla="*/ 693676 w 7350711"/>
                <a:gd name="connsiteY1" fmla="*/ 320298 h 663636"/>
                <a:gd name="connsiteX2" fmla="*/ 1422062 w 7350711"/>
                <a:gd name="connsiteY2" fmla="*/ 124573 h 663636"/>
                <a:gd name="connsiteX3" fmla="*/ 2636668 w 7350711"/>
                <a:gd name="connsiteY3" fmla="*/ 266175 h 663636"/>
                <a:gd name="connsiteX4" fmla="*/ 3680419 w 7350711"/>
                <a:gd name="connsiteY4" fmla="*/ 355368 h 663636"/>
                <a:gd name="connsiteX5" fmla="*/ 5007006 w 7350711"/>
                <a:gd name="connsiteY5" fmla="*/ 35796 h 663636"/>
                <a:gd name="connsiteX6" fmla="*/ 6205491 w 7350711"/>
                <a:gd name="connsiteY6" fmla="*/ 570147 h 663636"/>
                <a:gd name="connsiteX7" fmla="*/ 7350711 w 7350711"/>
                <a:gd name="connsiteY7" fmla="*/ 596732 h 663636"/>
                <a:gd name="connsiteX0" fmla="*/ 0 w 7350711"/>
                <a:gd name="connsiteY0" fmla="*/ 355392 h 663636"/>
                <a:gd name="connsiteX1" fmla="*/ 693676 w 7350711"/>
                <a:gd name="connsiteY1" fmla="*/ 320298 h 663636"/>
                <a:gd name="connsiteX2" fmla="*/ 1422062 w 7350711"/>
                <a:gd name="connsiteY2" fmla="*/ 124573 h 663636"/>
                <a:gd name="connsiteX3" fmla="*/ 2636668 w 7350711"/>
                <a:gd name="connsiteY3" fmla="*/ 266175 h 663636"/>
                <a:gd name="connsiteX4" fmla="*/ 3608949 w 7350711"/>
                <a:gd name="connsiteY4" fmla="*/ 355368 h 663636"/>
                <a:gd name="connsiteX5" fmla="*/ 5007006 w 7350711"/>
                <a:gd name="connsiteY5" fmla="*/ 35796 h 663636"/>
                <a:gd name="connsiteX6" fmla="*/ 6205491 w 7350711"/>
                <a:gd name="connsiteY6" fmla="*/ 570147 h 663636"/>
                <a:gd name="connsiteX7" fmla="*/ 7350711 w 7350711"/>
                <a:gd name="connsiteY7" fmla="*/ 596732 h 663636"/>
                <a:gd name="connsiteX0" fmla="*/ 0 w 7350711"/>
                <a:gd name="connsiteY0" fmla="*/ 355392 h 663636"/>
                <a:gd name="connsiteX1" fmla="*/ 693676 w 7350711"/>
                <a:gd name="connsiteY1" fmla="*/ 320298 h 663636"/>
                <a:gd name="connsiteX2" fmla="*/ 1422062 w 7350711"/>
                <a:gd name="connsiteY2" fmla="*/ 124573 h 663636"/>
                <a:gd name="connsiteX3" fmla="*/ 2636668 w 7350711"/>
                <a:gd name="connsiteY3" fmla="*/ 266175 h 663636"/>
                <a:gd name="connsiteX4" fmla="*/ 3537479 w 7350711"/>
                <a:gd name="connsiteY4" fmla="*/ 355368 h 663636"/>
                <a:gd name="connsiteX5" fmla="*/ 5007006 w 7350711"/>
                <a:gd name="connsiteY5" fmla="*/ 35796 h 663636"/>
                <a:gd name="connsiteX6" fmla="*/ 6205491 w 7350711"/>
                <a:gd name="connsiteY6" fmla="*/ 570147 h 663636"/>
                <a:gd name="connsiteX7" fmla="*/ 7350711 w 7350711"/>
                <a:gd name="connsiteY7" fmla="*/ 596732 h 663636"/>
                <a:gd name="connsiteX0" fmla="*/ 0 w 7350711"/>
                <a:gd name="connsiteY0" fmla="*/ 355392 h 663636"/>
                <a:gd name="connsiteX1" fmla="*/ 693676 w 7350711"/>
                <a:gd name="connsiteY1" fmla="*/ 320298 h 663636"/>
                <a:gd name="connsiteX2" fmla="*/ 1422062 w 7350711"/>
                <a:gd name="connsiteY2" fmla="*/ 124573 h 663636"/>
                <a:gd name="connsiteX3" fmla="*/ 2636668 w 7350711"/>
                <a:gd name="connsiteY3" fmla="*/ 266175 h 663636"/>
                <a:gd name="connsiteX4" fmla="*/ 3537479 w 7350711"/>
                <a:gd name="connsiteY4" fmla="*/ 355368 h 663636"/>
                <a:gd name="connsiteX5" fmla="*/ 5007006 w 7350711"/>
                <a:gd name="connsiteY5" fmla="*/ 35796 h 663636"/>
                <a:gd name="connsiteX6" fmla="*/ 6205491 w 7350711"/>
                <a:gd name="connsiteY6" fmla="*/ 570147 h 663636"/>
                <a:gd name="connsiteX7" fmla="*/ 7350711 w 7350711"/>
                <a:gd name="connsiteY7" fmla="*/ 596732 h 663636"/>
                <a:gd name="connsiteX0" fmla="*/ 0 w 7350711"/>
                <a:gd name="connsiteY0" fmla="*/ 355392 h 663636"/>
                <a:gd name="connsiteX1" fmla="*/ 479330 w 7350711"/>
                <a:gd name="connsiteY1" fmla="*/ 320298 h 663636"/>
                <a:gd name="connsiteX2" fmla="*/ 1422062 w 7350711"/>
                <a:gd name="connsiteY2" fmla="*/ 124573 h 663636"/>
                <a:gd name="connsiteX3" fmla="*/ 2636668 w 7350711"/>
                <a:gd name="connsiteY3" fmla="*/ 266175 h 663636"/>
                <a:gd name="connsiteX4" fmla="*/ 3537479 w 7350711"/>
                <a:gd name="connsiteY4" fmla="*/ 355368 h 663636"/>
                <a:gd name="connsiteX5" fmla="*/ 5007006 w 7350711"/>
                <a:gd name="connsiteY5" fmla="*/ 35796 h 663636"/>
                <a:gd name="connsiteX6" fmla="*/ 6205491 w 7350711"/>
                <a:gd name="connsiteY6" fmla="*/ 570147 h 663636"/>
                <a:gd name="connsiteX7" fmla="*/ 7350711 w 7350711"/>
                <a:gd name="connsiteY7" fmla="*/ 596732 h 663636"/>
                <a:gd name="connsiteX0" fmla="*/ 0 w 7350711"/>
                <a:gd name="connsiteY0" fmla="*/ 355392 h 663636"/>
                <a:gd name="connsiteX1" fmla="*/ 479330 w 7350711"/>
                <a:gd name="connsiteY1" fmla="*/ 320298 h 663636"/>
                <a:gd name="connsiteX2" fmla="*/ 1136278 w 7350711"/>
                <a:gd name="connsiteY2" fmla="*/ 124573 h 663636"/>
                <a:gd name="connsiteX3" fmla="*/ 2636668 w 7350711"/>
                <a:gd name="connsiteY3" fmla="*/ 266175 h 663636"/>
                <a:gd name="connsiteX4" fmla="*/ 3537479 w 7350711"/>
                <a:gd name="connsiteY4" fmla="*/ 355368 h 663636"/>
                <a:gd name="connsiteX5" fmla="*/ 5007006 w 7350711"/>
                <a:gd name="connsiteY5" fmla="*/ 35796 h 663636"/>
                <a:gd name="connsiteX6" fmla="*/ 6205491 w 7350711"/>
                <a:gd name="connsiteY6" fmla="*/ 570147 h 663636"/>
                <a:gd name="connsiteX7" fmla="*/ 7350711 w 7350711"/>
                <a:gd name="connsiteY7" fmla="*/ 596732 h 663636"/>
                <a:gd name="connsiteX0" fmla="*/ 0 w 7350711"/>
                <a:gd name="connsiteY0" fmla="*/ 355392 h 663636"/>
                <a:gd name="connsiteX1" fmla="*/ 407860 w 7350711"/>
                <a:gd name="connsiteY1" fmla="*/ 320298 h 663636"/>
                <a:gd name="connsiteX2" fmla="*/ 1136278 w 7350711"/>
                <a:gd name="connsiteY2" fmla="*/ 124573 h 663636"/>
                <a:gd name="connsiteX3" fmla="*/ 2636668 w 7350711"/>
                <a:gd name="connsiteY3" fmla="*/ 266175 h 663636"/>
                <a:gd name="connsiteX4" fmla="*/ 3537479 w 7350711"/>
                <a:gd name="connsiteY4" fmla="*/ 355368 h 663636"/>
                <a:gd name="connsiteX5" fmla="*/ 5007006 w 7350711"/>
                <a:gd name="connsiteY5" fmla="*/ 35796 h 663636"/>
                <a:gd name="connsiteX6" fmla="*/ 6205491 w 7350711"/>
                <a:gd name="connsiteY6" fmla="*/ 570147 h 663636"/>
                <a:gd name="connsiteX7" fmla="*/ 7350711 w 7350711"/>
                <a:gd name="connsiteY7" fmla="*/ 596732 h 663636"/>
                <a:gd name="connsiteX0" fmla="*/ 0 w 7350711"/>
                <a:gd name="connsiteY0" fmla="*/ 367303 h 675547"/>
                <a:gd name="connsiteX1" fmla="*/ 407860 w 7350711"/>
                <a:gd name="connsiteY1" fmla="*/ 332209 h 675547"/>
                <a:gd name="connsiteX2" fmla="*/ 1136278 w 7350711"/>
                <a:gd name="connsiteY2" fmla="*/ 136484 h 675547"/>
                <a:gd name="connsiteX3" fmla="*/ 2636668 w 7350711"/>
                <a:gd name="connsiteY3" fmla="*/ 278086 h 675547"/>
                <a:gd name="connsiteX4" fmla="*/ 3180257 w 7350711"/>
                <a:gd name="connsiteY4" fmla="*/ 295817 h 675547"/>
                <a:gd name="connsiteX5" fmla="*/ 5007006 w 7350711"/>
                <a:gd name="connsiteY5" fmla="*/ 47707 h 675547"/>
                <a:gd name="connsiteX6" fmla="*/ 6205491 w 7350711"/>
                <a:gd name="connsiteY6" fmla="*/ 582058 h 675547"/>
                <a:gd name="connsiteX7" fmla="*/ 7350711 w 7350711"/>
                <a:gd name="connsiteY7" fmla="*/ 608643 h 675547"/>
                <a:gd name="connsiteX0" fmla="*/ 0 w 7350711"/>
                <a:gd name="connsiteY0" fmla="*/ 367303 h 675547"/>
                <a:gd name="connsiteX1" fmla="*/ 407860 w 7350711"/>
                <a:gd name="connsiteY1" fmla="*/ 332209 h 675547"/>
                <a:gd name="connsiteX2" fmla="*/ 1136278 w 7350711"/>
                <a:gd name="connsiteY2" fmla="*/ 136484 h 675547"/>
                <a:gd name="connsiteX3" fmla="*/ 2636668 w 7350711"/>
                <a:gd name="connsiteY3" fmla="*/ 278086 h 675547"/>
                <a:gd name="connsiteX4" fmla="*/ 3180257 w 7350711"/>
                <a:gd name="connsiteY4" fmla="*/ 295817 h 675547"/>
                <a:gd name="connsiteX5" fmla="*/ 5007006 w 7350711"/>
                <a:gd name="connsiteY5" fmla="*/ 47707 h 675547"/>
                <a:gd name="connsiteX6" fmla="*/ 6205491 w 7350711"/>
                <a:gd name="connsiteY6" fmla="*/ 582058 h 675547"/>
                <a:gd name="connsiteX7" fmla="*/ 7350711 w 7350711"/>
                <a:gd name="connsiteY7" fmla="*/ 608643 h 675547"/>
                <a:gd name="connsiteX0" fmla="*/ 0 w 7350711"/>
                <a:gd name="connsiteY0" fmla="*/ 367303 h 675547"/>
                <a:gd name="connsiteX1" fmla="*/ 407860 w 7350711"/>
                <a:gd name="connsiteY1" fmla="*/ 332209 h 675547"/>
                <a:gd name="connsiteX2" fmla="*/ 1136278 w 7350711"/>
                <a:gd name="connsiteY2" fmla="*/ 136484 h 675547"/>
                <a:gd name="connsiteX3" fmla="*/ 2636668 w 7350711"/>
                <a:gd name="connsiteY3" fmla="*/ 278086 h 675547"/>
                <a:gd name="connsiteX4" fmla="*/ 3180257 w 7350711"/>
                <a:gd name="connsiteY4" fmla="*/ 295817 h 675547"/>
                <a:gd name="connsiteX5" fmla="*/ 5007006 w 7350711"/>
                <a:gd name="connsiteY5" fmla="*/ 47707 h 675547"/>
                <a:gd name="connsiteX6" fmla="*/ 6205491 w 7350711"/>
                <a:gd name="connsiteY6" fmla="*/ 582058 h 675547"/>
                <a:gd name="connsiteX7" fmla="*/ 7350711 w 7350711"/>
                <a:gd name="connsiteY7" fmla="*/ 608643 h 675547"/>
                <a:gd name="connsiteX0" fmla="*/ 0 w 7350711"/>
                <a:gd name="connsiteY0" fmla="*/ 368559 h 676803"/>
                <a:gd name="connsiteX1" fmla="*/ 407860 w 7350711"/>
                <a:gd name="connsiteY1" fmla="*/ 333465 h 676803"/>
                <a:gd name="connsiteX2" fmla="*/ 1136278 w 7350711"/>
                <a:gd name="connsiteY2" fmla="*/ 137740 h 676803"/>
                <a:gd name="connsiteX3" fmla="*/ 2636668 w 7350711"/>
                <a:gd name="connsiteY3" fmla="*/ 279342 h 676803"/>
                <a:gd name="connsiteX4" fmla="*/ 3180257 w 7350711"/>
                <a:gd name="connsiteY4" fmla="*/ 297073 h 676803"/>
                <a:gd name="connsiteX5" fmla="*/ 4085870 w 7350711"/>
                <a:gd name="connsiteY5" fmla="*/ 289533 h 676803"/>
                <a:gd name="connsiteX6" fmla="*/ 5007006 w 7350711"/>
                <a:gd name="connsiteY6" fmla="*/ 48963 h 676803"/>
                <a:gd name="connsiteX7" fmla="*/ 6205491 w 7350711"/>
                <a:gd name="connsiteY7" fmla="*/ 583314 h 676803"/>
                <a:gd name="connsiteX8" fmla="*/ 7350711 w 7350711"/>
                <a:gd name="connsiteY8" fmla="*/ 609899 h 676803"/>
                <a:gd name="connsiteX0" fmla="*/ 0 w 7350711"/>
                <a:gd name="connsiteY0" fmla="*/ 368559 h 676803"/>
                <a:gd name="connsiteX1" fmla="*/ 407860 w 7350711"/>
                <a:gd name="connsiteY1" fmla="*/ 333465 h 676803"/>
                <a:gd name="connsiteX2" fmla="*/ 1136278 w 7350711"/>
                <a:gd name="connsiteY2" fmla="*/ 137740 h 676803"/>
                <a:gd name="connsiteX3" fmla="*/ 1985639 w 7350711"/>
                <a:gd name="connsiteY3" fmla="*/ 270482 h 676803"/>
                <a:gd name="connsiteX4" fmla="*/ 2636668 w 7350711"/>
                <a:gd name="connsiteY4" fmla="*/ 279342 h 676803"/>
                <a:gd name="connsiteX5" fmla="*/ 3180257 w 7350711"/>
                <a:gd name="connsiteY5" fmla="*/ 297073 h 676803"/>
                <a:gd name="connsiteX6" fmla="*/ 4085870 w 7350711"/>
                <a:gd name="connsiteY6" fmla="*/ 289533 h 676803"/>
                <a:gd name="connsiteX7" fmla="*/ 5007006 w 7350711"/>
                <a:gd name="connsiteY7" fmla="*/ 48963 h 676803"/>
                <a:gd name="connsiteX8" fmla="*/ 6205491 w 7350711"/>
                <a:gd name="connsiteY8" fmla="*/ 583314 h 676803"/>
                <a:gd name="connsiteX9" fmla="*/ 7350711 w 7350711"/>
                <a:gd name="connsiteY9" fmla="*/ 609899 h 676803"/>
                <a:gd name="connsiteX0" fmla="*/ 0 w 7350711"/>
                <a:gd name="connsiteY0" fmla="*/ 368559 h 676803"/>
                <a:gd name="connsiteX1" fmla="*/ 407860 w 7350711"/>
                <a:gd name="connsiteY1" fmla="*/ 333465 h 676803"/>
                <a:gd name="connsiteX2" fmla="*/ 1136278 w 7350711"/>
                <a:gd name="connsiteY2" fmla="*/ 137740 h 676803"/>
                <a:gd name="connsiteX3" fmla="*/ 1985639 w 7350711"/>
                <a:gd name="connsiteY3" fmla="*/ 270482 h 676803"/>
                <a:gd name="connsiteX4" fmla="*/ 2636668 w 7350711"/>
                <a:gd name="connsiteY4" fmla="*/ 279342 h 676803"/>
                <a:gd name="connsiteX5" fmla="*/ 3180257 w 7350711"/>
                <a:gd name="connsiteY5" fmla="*/ 297073 h 676803"/>
                <a:gd name="connsiteX6" fmla="*/ 4085870 w 7350711"/>
                <a:gd name="connsiteY6" fmla="*/ 289533 h 676803"/>
                <a:gd name="connsiteX7" fmla="*/ 5007006 w 7350711"/>
                <a:gd name="connsiteY7" fmla="*/ 48963 h 676803"/>
                <a:gd name="connsiteX8" fmla="*/ 6205491 w 7350711"/>
                <a:gd name="connsiteY8" fmla="*/ 583314 h 676803"/>
                <a:gd name="connsiteX9" fmla="*/ 7350711 w 7350711"/>
                <a:gd name="connsiteY9" fmla="*/ 609899 h 676803"/>
                <a:gd name="connsiteX0" fmla="*/ 0 w 7350711"/>
                <a:gd name="connsiteY0" fmla="*/ 368559 h 676803"/>
                <a:gd name="connsiteX1" fmla="*/ 407860 w 7350711"/>
                <a:gd name="connsiteY1" fmla="*/ 333465 h 676803"/>
                <a:gd name="connsiteX2" fmla="*/ 1136278 w 7350711"/>
                <a:gd name="connsiteY2" fmla="*/ 137740 h 676803"/>
                <a:gd name="connsiteX3" fmla="*/ 1985639 w 7350711"/>
                <a:gd name="connsiteY3" fmla="*/ 270482 h 676803"/>
                <a:gd name="connsiteX4" fmla="*/ 2636668 w 7350711"/>
                <a:gd name="connsiteY4" fmla="*/ 279342 h 676803"/>
                <a:gd name="connsiteX5" fmla="*/ 3180257 w 7350711"/>
                <a:gd name="connsiteY5" fmla="*/ 297073 h 676803"/>
                <a:gd name="connsiteX6" fmla="*/ 3333396 w 7350711"/>
                <a:gd name="connsiteY6" fmla="*/ 299081 h 676803"/>
                <a:gd name="connsiteX7" fmla="*/ 4085870 w 7350711"/>
                <a:gd name="connsiteY7" fmla="*/ 289533 h 676803"/>
                <a:gd name="connsiteX8" fmla="*/ 5007006 w 7350711"/>
                <a:gd name="connsiteY8" fmla="*/ 48963 h 676803"/>
                <a:gd name="connsiteX9" fmla="*/ 6205491 w 7350711"/>
                <a:gd name="connsiteY9" fmla="*/ 583314 h 676803"/>
                <a:gd name="connsiteX10" fmla="*/ 7350711 w 7350711"/>
                <a:gd name="connsiteY10" fmla="*/ 609899 h 676803"/>
                <a:gd name="connsiteX0" fmla="*/ 0 w 7350711"/>
                <a:gd name="connsiteY0" fmla="*/ 368559 h 676803"/>
                <a:gd name="connsiteX1" fmla="*/ 407860 w 7350711"/>
                <a:gd name="connsiteY1" fmla="*/ 333465 h 676803"/>
                <a:gd name="connsiteX2" fmla="*/ 1136278 w 7350711"/>
                <a:gd name="connsiteY2" fmla="*/ 137740 h 676803"/>
                <a:gd name="connsiteX3" fmla="*/ 1985639 w 7350711"/>
                <a:gd name="connsiteY3" fmla="*/ 270482 h 676803"/>
                <a:gd name="connsiteX4" fmla="*/ 2636668 w 7350711"/>
                <a:gd name="connsiteY4" fmla="*/ 279342 h 676803"/>
                <a:gd name="connsiteX5" fmla="*/ 3180257 w 7350711"/>
                <a:gd name="connsiteY5" fmla="*/ 297073 h 676803"/>
                <a:gd name="connsiteX6" fmla="*/ 3333396 w 7350711"/>
                <a:gd name="connsiteY6" fmla="*/ 299081 h 676803"/>
                <a:gd name="connsiteX7" fmla="*/ 4085870 w 7350711"/>
                <a:gd name="connsiteY7" fmla="*/ 289533 h 676803"/>
                <a:gd name="connsiteX8" fmla="*/ 5007006 w 7350711"/>
                <a:gd name="connsiteY8" fmla="*/ 48963 h 676803"/>
                <a:gd name="connsiteX9" fmla="*/ 6205491 w 7350711"/>
                <a:gd name="connsiteY9" fmla="*/ 583314 h 676803"/>
                <a:gd name="connsiteX10" fmla="*/ 7350711 w 7350711"/>
                <a:gd name="connsiteY10" fmla="*/ 609899 h 676803"/>
                <a:gd name="connsiteX0" fmla="*/ 0 w 7350711"/>
                <a:gd name="connsiteY0" fmla="*/ 332836 h 579564"/>
                <a:gd name="connsiteX1" fmla="*/ 407860 w 7350711"/>
                <a:gd name="connsiteY1" fmla="*/ 297742 h 579564"/>
                <a:gd name="connsiteX2" fmla="*/ 1136278 w 7350711"/>
                <a:gd name="connsiteY2" fmla="*/ 102017 h 579564"/>
                <a:gd name="connsiteX3" fmla="*/ 1985639 w 7350711"/>
                <a:gd name="connsiteY3" fmla="*/ 234759 h 579564"/>
                <a:gd name="connsiteX4" fmla="*/ 2636668 w 7350711"/>
                <a:gd name="connsiteY4" fmla="*/ 243619 h 579564"/>
                <a:gd name="connsiteX5" fmla="*/ 3180257 w 7350711"/>
                <a:gd name="connsiteY5" fmla="*/ 261350 h 579564"/>
                <a:gd name="connsiteX6" fmla="*/ 3333396 w 7350711"/>
                <a:gd name="connsiteY6" fmla="*/ 263358 h 579564"/>
                <a:gd name="connsiteX7" fmla="*/ 4085870 w 7350711"/>
                <a:gd name="connsiteY7" fmla="*/ 253810 h 579564"/>
                <a:gd name="connsiteX8" fmla="*/ 5007006 w 7350711"/>
                <a:gd name="connsiteY8" fmla="*/ 13240 h 579564"/>
                <a:gd name="connsiteX9" fmla="*/ 6205491 w 7350711"/>
                <a:gd name="connsiteY9" fmla="*/ 333253 h 579564"/>
                <a:gd name="connsiteX10" fmla="*/ 7350711 w 7350711"/>
                <a:gd name="connsiteY10" fmla="*/ 574176 h 579564"/>
                <a:gd name="connsiteX0" fmla="*/ 0 w 7350711"/>
                <a:gd name="connsiteY0" fmla="*/ 332836 h 367207"/>
                <a:gd name="connsiteX1" fmla="*/ 407860 w 7350711"/>
                <a:gd name="connsiteY1" fmla="*/ 297742 h 367207"/>
                <a:gd name="connsiteX2" fmla="*/ 1136278 w 7350711"/>
                <a:gd name="connsiteY2" fmla="*/ 102017 h 367207"/>
                <a:gd name="connsiteX3" fmla="*/ 1985639 w 7350711"/>
                <a:gd name="connsiteY3" fmla="*/ 234759 h 367207"/>
                <a:gd name="connsiteX4" fmla="*/ 2636668 w 7350711"/>
                <a:gd name="connsiteY4" fmla="*/ 243619 h 367207"/>
                <a:gd name="connsiteX5" fmla="*/ 3180257 w 7350711"/>
                <a:gd name="connsiteY5" fmla="*/ 261350 h 367207"/>
                <a:gd name="connsiteX6" fmla="*/ 3333396 w 7350711"/>
                <a:gd name="connsiteY6" fmla="*/ 263358 h 367207"/>
                <a:gd name="connsiteX7" fmla="*/ 4085870 w 7350711"/>
                <a:gd name="connsiteY7" fmla="*/ 253810 h 367207"/>
                <a:gd name="connsiteX8" fmla="*/ 5007006 w 7350711"/>
                <a:gd name="connsiteY8" fmla="*/ 13240 h 367207"/>
                <a:gd name="connsiteX9" fmla="*/ 6205491 w 7350711"/>
                <a:gd name="connsiteY9" fmla="*/ 333253 h 367207"/>
                <a:gd name="connsiteX10" fmla="*/ 7350711 w 7350711"/>
                <a:gd name="connsiteY10" fmla="*/ 216962 h 367207"/>
                <a:gd name="connsiteX0" fmla="*/ 0 w 7350711"/>
                <a:gd name="connsiteY0" fmla="*/ 330172 h 333548"/>
                <a:gd name="connsiteX1" fmla="*/ 407860 w 7350711"/>
                <a:gd name="connsiteY1" fmla="*/ 295078 h 333548"/>
                <a:gd name="connsiteX2" fmla="*/ 1136278 w 7350711"/>
                <a:gd name="connsiteY2" fmla="*/ 99353 h 333548"/>
                <a:gd name="connsiteX3" fmla="*/ 1985639 w 7350711"/>
                <a:gd name="connsiteY3" fmla="*/ 232095 h 333548"/>
                <a:gd name="connsiteX4" fmla="*/ 2636668 w 7350711"/>
                <a:gd name="connsiteY4" fmla="*/ 240955 h 333548"/>
                <a:gd name="connsiteX5" fmla="*/ 3180257 w 7350711"/>
                <a:gd name="connsiteY5" fmla="*/ 258686 h 333548"/>
                <a:gd name="connsiteX6" fmla="*/ 3333396 w 7350711"/>
                <a:gd name="connsiteY6" fmla="*/ 260694 h 333548"/>
                <a:gd name="connsiteX7" fmla="*/ 4085870 w 7350711"/>
                <a:gd name="connsiteY7" fmla="*/ 251146 h 333548"/>
                <a:gd name="connsiteX8" fmla="*/ 5007006 w 7350711"/>
                <a:gd name="connsiteY8" fmla="*/ 10576 h 333548"/>
                <a:gd name="connsiteX9" fmla="*/ 6205491 w 7350711"/>
                <a:gd name="connsiteY9" fmla="*/ 187689 h 333548"/>
                <a:gd name="connsiteX10" fmla="*/ 7350711 w 7350711"/>
                <a:gd name="connsiteY10" fmla="*/ 214298 h 333548"/>
                <a:gd name="connsiteX0" fmla="*/ 0 w 7350711"/>
                <a:gd name="connsiteY0" fmla="*/ 330172 h 333548"/>
                <a:gd name="connsiteX1" fmla="*/ 407860 w 7350711"/>
                <a:gd name="connsiteY1" fmla="*/ 295078 h 333548"/>
                <a:gd name="connsiteX2" fmla="*/ 1136278 w 7350711"/>
                <a:gd name="connsiteY2" fmla="*/ 99353 h 333548"/>
                <a:gd name="connsiteX3" fmla="*/ 1985639 w 7350711"/>
                <a:gd name="connsiteY3" fmla="*/ 232095 h 333548"/>
                <a:gd name="connsiteX4" fmla="*/ 2636668 w 7350711"/>
                <a:gd name="connsiteY4" fmla="*/ 240955 h 333548"/>
                <a:gd name="connsiteX5" fmla="*/ 3180257 w 7350711"/>
                <a:gd name="connsiteY5" fmla="*/ 258686 h 333548"/>
                <a:gd name="connsiteX6" fmla="*/ 3333396 w 7350711"/>
                <a:gd name="connsiteY6" fmla="*/ 260694 h 333548"/>
                <a:gd name="connsiteX7" fmla="*/ 4085870 w 7350711"/>
                <a:gd name="connsiteY7" fmla="*/ 251146 h 333548"/>
                <a:gd name="connsiteX8" fmla="*/ 5007006 w 7350711"/>
                <a:gd name="connsiteY8" fmla="*/ 10576 h 333548"/>
                <a:gd name="connsiteX9" fmla="*/ 5991145 w 7350711"/>
                <a:gd name="connsiteY9" fmla="*/ 187689 h 333548"/>
                <a:gd name="connsiteX10" fmla="*/ 7350711 w 7350711"/>
                <a:gd name="connsiteY10" fmla="*/ 214298 h 333548"/>
                <a:gd name="connsiteX0" fmla="*/ 0 w 7350711"/>
                <a:gd name="connsiteY0" fmla="*/ 330172 h 333548"/>
                <a:gd name="connsiteX1" fmla="*/ 407860 w 7350711"/>
                <a:gd name="connsiteY1" fmla="*/ 295078 h 333548"/>
                <a:gd name="connsiteX2" fmla="*/ 1136278 w 7350711"/>
                <a:gd name="connsiteY2" fmla="*/ 99353 h 333548"/>
                <a:gd name="connsiteX3" fmla="*/ 1985639 w 7350711"/>
                <a:gd name="connsiteY3" fmla="*/ 232095 h 333548"/>
                <a:gd name="connsiteX4" fmla="*/ 2636668 w 7350711"/>
                <a:gd name="connsiteY4" fmla="*/ 240955 h 333548"/>
                <a:gd name="connsiteX5" fmla="*/ 3333396 w 7350711"/>
                <a:gd name="connsiteY5" fmla="*/ 260694 h 333548"/>
                <a:gd name="connsiteX6" fmla="*/ 4085870 w 7350711"/>
                <a:gd name="connsiteY6" fmla="*/ 251146 h 333548"/>
                <a:gd name="connsiteX7" fmla="*/ 5007006 w 7350711"/>
                <a:gd name="connsiteY7" fmla="*/ 10576 h 333548"/>
                <a:gd name="connsiteX8" fmla="*/ 5991145 w 7350711"/>
                <a:gd name="connsiteY8" fmla="*/ 187689 h 333548"/>
                <a:gd name="connsiteX9" fmla="*/ 7350711 w 7350711"/>
                <a:gd name="connsiteY9" fmla="*/ 214298 h 333548"/>
                <a:gd name="connsiteX0" fmla="*/ 0 w 7350711"/>
                <a:gd name="connsiteY0" fmla="*/ 330172 h 333548"/>
                <a:gd name="connsiteX1" fmla="*/ 407860 w 7350711"/>
                <a:gd name="connsiteY1" fmla="*/ 295078 h 333548"/>
                <a:gd name="connsiteX2" fmla="*/ 1136278 w 7350711"/>
                <a:gd name="connsiteY2" fmla="*/ 99353 h 333548"/>
                <a:gd name="connsiteX3" fmla="*/ 1985639 w 7350711"/>
                <a:gd name="connsiteY3" fmla="*/ 232095 h 333548"/>
                <a:gd name="connsiteX4" fmla="*/ 2636668 w 7350711"/>
                <a:gd name="connsiteY4" fmla="*/ 240955 h 333548"/>
                <a:gd name="connsiteX5" fmla="*/ 4085870 w 7350711"/>
                <a:gd name="connsiteY5" fmla="*/ 251146 h 333548"/>
                <a:gd name="connsiteX6" fmla="*/ 5007006 w 7350711"/>
                <a:gd name="connsiteY6" fmla="*/ 10576 h 333548"/>
                <a:gd name="connsiteX7" fmla="*/ 5991145 w 7350711"/>
                <a:gd name="connsiteY7" fmla="*/ 187689 h 333548"/>
                <a:gd name="connsiteX8" fmla="*/ 7350711 w 7350711"/>
                <a:gd name="connsiteY8" fmla="*/ 214298 h 333548"/>
                <a:gd name="connsiteX0" fmla="*/ 0 w 7350711"/>
                <a:gd name="connsiteY0" fmla="*/ 330172 h 333548"/>
                <a:gd name="connsiteX1" fmla="*/ 407860 w 7350711"/>
                <a:gd name="connsiteY1" fmla="*/ 295078 h 333548"/>
                <a:gd name="connsiteX2" fmla="*/ 1136278 w 7350711"/>
                <a:gd name="connsiteY2" fmla="*/ 99353 h 333548"/>
                <a:gd name="connsiteX3" fmla="*/ 1985639 w 7350711"/>
                <a:gd name="connsiteY3" fmla="*/ 232095 h 333548"/>
                <a:gd name="connsiteX4" fmla="*/ 4085870 w 7350711"/>
                <a:gd name="connsiteY4" fmla="*/ 251146 h 333548"/>
                <a:gd name="connsiteX5" fmla="*/ 5007006 w 7350711"/>
                <a:gd name="connsiteY5" fmla="*/ 10576 h 333548"/>
                <a:gd name="connsiteX6" fmla="*/ 5991145 w 7350711"/>
                <a:gd name="connsiteY6" fmla="*/ 187689 h 333548"/>
                <a:gd name="connsiteX7" fmla="*/ 7350711 w 7350711"/>
                <a:gd name="connsiteY7" fmla="*/ 214298 h 333548"/>
                <a:gd name="connsiteX0" fmla="*/ 0 w 7350711"/>
                <a:gd name="connsiteY0" fmla="*/ 330172 h 333548"/>
                <a:gd name="connsiteX1" fmla="*/ 407860 w 7350711"/>
                <a:gd name="connsiteY1" fmla="*/ 295078 h 333548"/>
                <a:gd name="connsiteX2" fmla="*/ 1136278 w 7350711"/>
                <a:gd name="connsiteY2" fmla="*/ 99353 h 333548"/>
                <a:gd name="connsiteX3" fmla="*/ 1985639 w 7350711"/>
                <a:gd name="connsiteY3" fmla="*/ 232095 h 333548"/>
                <a:gd name="connsiteX4" fmla="*/ 3871524 w 7350711"/>
                <a:gd name="connsiteY4" fmla="*/ 251146 h 333548"/>
                <a:gd name="connsiteX5" fmla="*/ 5007006 w 7350711"/>
                <a:gd name="connsiteY5" fmla="*/ 10576 h 333548"/>
                <a:gd name="connsiteX6" fmla="*/ 5991145 w 7350711"/>
                <a:gd name="connsiteY6" fmla="*/ 187689 h 333548"/>
                <a:gd name="connsiteX7" fmla="*/ 7350711 w 7350711"/>
                <a:gd name="connsiteY7" fmla="*/ 214298 h 333548"/>
                <a:gd name="connsiteX0" fmla="*/ 0 w 7350711"/>
                <a:gd name="connsiteY0" fmla="*/ 330172 h 333548"/>
                <a:gd name="connsiteX1" fmla="*/ 407860 w 7350711"/>
                <a:gd name="connsiteY1" fmla="*/ 295078 h 333548"/>
                <a:gd name="connsiteX2" fmla="*/ 1136278 w 7350711"/>
                <a:gd name="connsiteY2" fmla="*/ 99353 h 333548"/>
                <a:gd name="connsiteX3" fmla="*/ 1985639 w 7350711"/>
                <a:gd name="connsiteY3" fmla="*/ 232095 h 333548"/>
                <a:gd name="connsiteX4" fmla="*/ 3871524 w 7350711"/>
                <a:gd name="connsiteY4" fmla="*/ 251146 h 333548"/>
                <a:gd name="connsiteX5" fmla="*/ 4935536 w 7350711"/>
                <a:gd name="connsiteY5" fmla="*/ 10576 h 333548"/>
                <a:gd name="connsiteX6" fmla="*/ 5991145 w 7350711"/>
                <a:gd name="connsiteY6" fmla="*/ 187689 h 333548"/>
                <a:gd name="connsiteX7" fmla="*/ 7350711 w 7350711"/>
                <a:gd name="connsiteY7" fmla="*/ 214298 h 333548"/>
                <a:gd name="connsiteX0" fmla="*/ 0 w 7350711"/>
                <a:gd name="connsiteY0" fmla="*/ 330172 h 333548"/>
                <a:gd name="connsiteX1" fmla="*/ 407860 w 7350711"/>
                <a:gd name="connsiteY1" fmla="*/ 295078 h 333548"/>
                <a:gd name="connsiteX2" fmla="*/ 1136278 w 7350711"/>
                <a:gd name="connsiteY2" fmla="*/ 99353 h 333548"/>
                <a:gd name="connsiteX3" fmla="*/ 1985639 w 7350711"/>
                <a:gd name="connsiteY3" fmla="*/ 232095 h 333548"/>
                <a:gd name="connsiteX4" fmla="*/ 3871524 w 7350711"/>
                <a:gd name="connsiteY4" fmla="*/ 251146 h 333548"/>
                <a:gd name="connsiteX5" fmla="*/ 4935536 w 7350711"/>
                <a:gd name="connsiteY5" fmla="*/ 10576 h 333548"/>
                <a:gd name="connsiteX6" fmla="*/ 5991145 w 7350711"/>
                <a:gd name="connsiteY6" fmla="*/ 187689 h 333548"/>
                <a:gd name="connsiteX7" fmla="*/ 7350711 w 7350711"/>
                <a:gd name="connsiteY7" fmla="*/ 214298 h 333548"/>
                <a:gd name="connsiteX0" fmla="*/ 0 w 7350711"/>
                <a:gd name="connsiteY0" fmla="*/ 330172 h 333548"/>
                <a:gd name="connsiteX1" fmla="*/ 407860 w 7350711"/>
                <a:gd name="connsiteY1" fmla="*/ 295078 h 333548"/>
                <a:gd name="connsiteX2" fmla="*/ 1136278 w 7350711"/>
                <a:gd name="connsiteY2" fmla="*/ 99353 h 333548"/>
                <a:gd name="connsiteX3" fmla="*/ 1985639 w 7350711"/>
                <a:gd name="connsiteY3" fmla="*/ 232095 h 333548"/>
                <a:gd name="connsiteX4" fmla="*/ 3871524 w 7350711"/>
                <a:gd name="connsiteY4" fmla="*/ 251146 h 333548"/>
                <a:gd name="connsiteX5" fmla="*/ 4935536 w 7350711"/>
                <a:gd name="connsiteY5" fmla="*/ 10576 h 333548"/>
                <a:gd name="connsiteX6" fmla="*/ 5991145 w 7350711"/>
                <a:gd name="connsiteY6" fmla="*/ 187689 h 333548"/>
                <a:gd name="connsiteX7" fmla="*/ 7350711 w 7350711"/>
                <a:gd name="connsiteY7" fmla="*/ 214298 h 333548"/>
                <a:gd name="connsiteX0" fmla="*/ 0 w 7350711"/>
                <a:gd name="connsiteY0" fmla="*/ 330172 h 333548"/>
                <a:gd name="connsiteX1" fmla="*/ 407860 w 7350711"/>
                <a:gd name="connsiteY1" fmla="*/ 295078 h 333548"/>
                <a:gd name="connsiteX2" fmla="*/ 1136278 w 7350711"/>
                <a:gd name="connsiteY2" fmla="*/ 99353 h 333548"/>
                <a:gd name="connsiteX3" fmla="*/ 1985639 w 7350711"/>
                <a:gd name="connsiteY3" fmla="*/ 232095 h 333548"/>
                <a:gd name="connsiteX4" fmla="*/ 3871524 w 7350711"/>
                <a:gd name="connsiteY4" fmla="*/ 251146 h 333548"/>
                <a:gd name="connsiteX5" fmla="*/ 4935536 w 7350711"/>
                <a:gd name="connsiteY5" fmla="*/ 10576 h 333548"/>
                <a:gd name="connsiteX6" fmla="*/ 5991145 w 7350711"/>
                <a:gd name="connsiteY6" fmla="*/ 187689 h 333548"/>
                <a:gd name="connsiteX7" fmla="*/ 7350711 w 7350711"/>
                <a:gd name="connsiteY7" fmla="*/ 214298 h 333548"/>
                <a:gd name="connsiteX0" fmla="*/ 0 w 7350711"/>
                <a:gd name="connsiteY0" fmla="*/ 342075 h 371383"/>
                <a:gd name="connsiteX1" fmla="*/ 407860 w 7350711"/>
                <a:gd name="connsiteY1" fmla="*/ 306981 h 371383"/>
                <a:gd name="connsiteX2" fmla="*/ 1136278 w 7350711"/>
                <a:gd name="connsiteY2" fmla="*/ 111256 h 371383"/>
                <a:gd name="connsiteX3" fmla="*/ 1985639 w 7350711"/>
                <a:gd name="connsiteY3" fmla="*/ 243998 h 371383"/>
                <a:gd name="connsiteX4" fmla="*/ 3871524 w 7350711"/>
                <a:gd name="connsiteY4" fmla="*/ 334463 h 371383"/>
                <a:gd name="connsiteX5" fmla="*/ 4935536 w 7350711"/>
                <a:gd name="connsiteY5" fmla="*/ 22479 h 371383"/>
                <a:gd name="connsiteX6" fmla="*/ 5991145 w 7350711"/>
                <a:gd name="connsiteY6" fmla="*/ 199592 h 371383"/>
                <a:gd name="connsiteX7" fmla="*/ 7350711 w 7350711"/>
                <a:gd name="connsiteY7" fmla="*/ 226201 h 37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50711" h="371383">
                  <a:moveTo>
                    <a:pt x="0" y="342075"/>
                  </a:moveTo>
                  <a:cubicBezTo>
                    <a:pt x="79899" y="324320"/>
                    <a:pt x="218480" y="345451"/>
                    <a:pt x="407860" y="306981"/>
                  </a:cubicBezTo>
                  <a:cubicBezTo>
                    <a:pt x="597240" y="268511"/>
                    <a:pt x="873315" y="121753"/>
                    <a:pt x="1136278" y="111256"/>
                  </a:cubicBezTo>
                  <a:cubicBezTo>
                    <a:pt x="1399241" y="100759"/>
                    <a:pt x="1529765" y="206797"/>
                    <a:pt x="1985639" y="243998"/>
                  </a:cubicBezTo>
                  <a:cubicBezTo>
                    <a:pt x="2441513" y="281199"/>
                    <a:pt x="3379875" y="371383"/>
                    <a:pt x="3871524" y="334463"/>
                  </a:cubicBezTo>
                  <a:cubicBezTo>
                    <a:pt x="4363173" y="297543"/>
                    <a:pt x="4582266" y="44958"/>
                    <a:pt x="4935536" y="22479"/>
                  </a:cubicBezTo>
                  <a:cubicBezTo>
                    <a:pt x="5288806" y="0"/>
                    <a:pt x="5588616" y="165638"/>
                    <a:pt x="5991145" y="199592"/>
                  </a:cubicBezTo>
                  <a:cubicBezTo>
                    <a:pt x="6393674" y="233546"/>
                    <a:pt x="7097532" y="231589"/>
                    <a:pt x="7350711" y="226201"/>
                  </a:cubicBez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5" name="pole tekstowe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 smtClean="0"/>
              <a:t>Improvement</a:t>
            </a:r>
            <a:r>
              <a:rPr lang="pl-PL" sz="2400" dirty="0" smtClean="0"/>
              <a:t> of D1 </a:t>
            </a:r>
            <a:r>
              <a:rPr lang="en-US" sz="2400" dirty="0" smtClean="0"/>
              <a:t>particle signal</a:t>
            </a:r>
            <a:r>
              <a:rPr lang="pl-PL" sz="2400" dirty="0" smtClean="0"/>
              <a:t> </a:t>
            </a:r>
            <a:r>
              <a:rPr lang="pl-PL" sz="2400" dirty="0" err="1" smtClean="0"/>
              <a:t>quality</a:t>
            </a:r>
            <a:endParaRPr lang="en-US" sz="2400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0" y="428604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714480" y="883491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Uncorrected particle count rate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 count rate corrected for resets and dead time</a:t>
            </a:r>
          </a:p>
          <a:p>
            <a:r>
              <a:rPr lang="en-US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level due to preamp resets (varies with detector temperature)</a:t>
            </a:r>
            <a:endParaRPr lang="en-US" sz="1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786050" y="500018"/>
            <a:ext cx="385765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643042" y="428604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(</a:t>
            </a:r>
            <a:r>
              <a:rPr lang="pl-PL" dirty="0" err="1" smtClean="0"/>
              <a:t>Possible</a:t>
            </a:r>
            <a:r>
              <a:rPr lang="pl-PL" dirty="0" smtClean="0"/>
              <a:t> </a:t>
            </a:r>
            <a:r>
              <a:rPr lang="pl-PL" dirty="0" err="1" smtClean="0"/>
              <a:t>only</a:t>
            </a:r>
            <a:r>
              <a:rPr lang="pl-PL" dirty="0" smtClean="0"/>
              <a:t> for time period </a:t>
            </a:r>
            <a:r>
              <a:rPr lang="pl-PL" dirty="0" err="1" smtClean="0"/>
              <a:t>from</a:t>
            </a:r>
            <a:r>
              <a:rPr lang="pl-PL" dirty="0" smtClean="0"/>
              <a:t> 20.02.2009 to 06.04.2009) 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0" y="655024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Science &amp; Space Weather Opportunities for PROBA2, May 04, 2012, Royal Observatory of Belgium, Brussels</a:t>
            </a:r>
            <a:endParaRPr lang="pl-PL" sz="1400" dirty="0"/>
          </a:p>
        </p:txBody>
      </p:sp>
      <p:cxnSp>
        <p:nvCxnSpPr>
          <p:cNvPr id="12" name="Łącznik prosty 11"/>
          <p:cNvCxnSpPr/>
          <p:nvPr/>
        </p:nvCxnSpPr>
        <p:spPr>
          <a:xfrm>
            <a:off x="0" y="6570684"/>
            <a:ext cx="9144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1571</Words>
  <Application>Microsoft Office PowerPoint</Application>
  <PresentationFormat>Pokaz na ekranie (4:3)</PresentationFormat>
  <Paragraphs>258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PP</dc:creator>
  <cp:lastModifiedBy>Piotr</cp:lastModifiedBy>
  <cp:revision>100</cp:revision>
  <dcterms:created xsi:type="dcterms:W3CDTF">2012-04-27T12:00:21Z</dcterms:created>
  <dcterms:modified xsi:type="dcterms:W3CDTF">2012-05-03T23:26:20Z</dcterms:modified>
</cp:coreProperties>
</file>