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61" r:id="rId6"/>
    <p:sldId id="259" r:id="rId7"/>
    <p:sldId id="262" r:id="rId8"/>
    <p:sldId id="260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inimized">
    <p:restoredLeft sz="7248" autoAdjust="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7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A1B5-9DAC-BA49-BA3A-8DFF7519C18B}" type="datetimeFigureOut">
              <a:rPr lang="en-US" smtClean="0"/>
              <a:pPr/>
              <a:t>5/17/11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0807-482B-CA49-97DD-829798FC4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A1B5-9DAC-BA49-BA3A-8DFF7519C18B}" type="datetimeFigureOut">
              <a:rPr lang="en-US" smtClean="0"/>
              <a:pPr/>
              <a:t>5/17/11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0807-482B-CA49-97DD-829798FC4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A1B5-9DAC-BA49-BA3A-8DFF7519C18B}" type="datetimeFigureOut">
              <a:rPr lang="en-US" smtClean="0"/>
              <a:pPr/>
              <a:t>5/17/11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0807-482B-CA49-97DD-829798FC4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A1B5-9DAC-BA49-BA3A-8DFF7519C18B}" type="datetimeFigureOut">
              <a:rPr lang="en-US" smtClean="0"/>
              <a:pPr/>
              <a:t>5/17/11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0807-482B-CA49-97DD-829798FC4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A1B5-9DAC-BA49-BA3A-8DFF7519C18B}" type="datetimeFigureOut">
              <a:rPr lang="en-US" smtClean="0"/>
              <a:pPr/>
              <a:t>5/17/11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0807-482B-CA49-97DD-829798FC4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A1B5-9DAC-BA49-BA3A-8DFF7519C18B}" type="datetimeFigureOut">
              <a:rPr lang="en-US" smtClean="0"/>
              <a:pPr/>
              <a:t>5/17/11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0807-482B-CA49-97DD-829798FC4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A1B5-9DAC-BA49-BA3A-8DFF7519C18B}" type="datetimeFigureOut">
              <a:rPr lang="en-US" smtClean="0"/>
              <a:pPr/>
              <a:t>5/17/11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0807-482B-CA49-97DD-829798FC4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A1B5-9DAC-BA49-BA3A-8DFF7519C18B}" type="datetimeFigureOut">
              <a:rPr lang="en-US" smtClean="0"/>
              <a:pPr/>
              <a:t>5/17/11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0807-482B-CA49-97DD-829798FC4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A1B5-9DAC-BA49-BA3A-8DFF7519C18B}" type="datetimeFigureOut">
              <a:rPr lang="en-US" smtClean="0"/>
              <a:pPr/>
              <a:t>5/17/11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0807-482B-CA49-97DD-829798FC4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A1B5-9DAC-BA49-BA3A-8DFF7519C18B}" type="datetimeFigureOut">
              <a:rPr lang="en-US" smtClean="0"/>
              <a:pPr/>
              <a:t>5/17/11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0807-482B-CA49-97DD-829798FC4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A1B5-9DAC-BA49-BA3A-8DFF7519C18B}" type="datetimeFigureOut">
              <a:rPr lang="en-US" smtClean="0"/>
              <a:pPr/>
              <a:t>5/17/11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0807-482B-CA49-97DD-829798FC4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7A1B5-9DAC-BA49-BA3A-8DFF7519C18B}" type="datetimeFigureOut">
              <a:rPr lang="en-US" smtClean="0"/>
              <a:pPr/>
              <a:t>5/17/11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80807-482B-CA49-97DD-829798FC4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9031" y="682258"/>
            <a:ext cx="688817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Subject: LYRA </a:t>
            </a:r>
            <a:r>
              <a:rPr lang="en-US" sz="1400" dirty="0" err="1" smtClean="0"/>
              <a:t>Occulation</a:t>
            </a:r>
            <a:r>
              <a:rPr lang="en-US" sz="1400" dirty="0" smtClean="0"/>
              <a:t> Analysis 2010/2011 </a:t>
            </a:r>
            <a:r>
              <a:rPr lang="en-US" sz="1400" dirty="0" err="1" smtClean="0"/>
              <a:t>occultations</a:t>
            </a:r>
            <a:r>
              <a:rPr lang="en-US" sz="1400" dirty="0" smtClean="0"/>
              <a:t> for the </a:t>
            </a:r>
            <a:r>
              <a:rPr lang="en-US" sz="1400" dirty="0" err="1" smtClean="0"/>
              <a:t>Geminid</a:t>
            </a:r>
            <a:r>
              <a:rPr lang="en-US" sz="1400" dirty="0" smtClean="0"/>
              <a:t> meteor campaign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History: </a:t>
            </a:r>
          </a:p>
          <a:p>
            <a:r>
              <a:rPr lang="en-US" sz="1400" dirty="0" smtClean="0"/>
              <a:t>20110306: initial design</a:t>
            </a:r>
          </a:p>
          <a:p>
            <a:endParaRPr lang="en-US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 and </a:t>
            </a:r>
            <a:r>
              <a:rPr lang="en-US" dirty="0" smtClean="0"/>
              <a:t>ideas </a:t>
            </a:r>
            <a:r>
              <a:rPr lang="en-US" smtClean="0"/>
              <a:t>from </a:t>
            </a:r>
            <a:r>
              <a:rPr lang="en-US" smtClean="0"/>
              <a:t>discussion </a:t>
            </a:r>
            <a:r>
              <a:rPr lang="en-US" dirty="0" smtClean="0"/>
              <a:t>from 5 May 2011 from occultation 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for temperature dependence</a:t>
            </a:r>
          </a:p>
          <a:p>
            <a:r>
              <a:rPr lang="en-US" dirty="0" smtClean="0"/>
              <a:t>Plot against latitude of tangential altitude</a:t>
            </a:r>
          </a:p>
          <a:p>
            <a:r>
              <a:rPr lang="en-US" dirty="0" smtClean="0"/>
              <a:t>Plot against latitude of magnetic altitude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746375"/>
            <a:ext cx="5765180" cy="408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4" descr="Screen shot 2011-03-22 at 10.45.08 PM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7751" y="870093"/>
            <a:ext cx="4982190" cy="2493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06203" y="407229"/>
            <a:ext cx="2416075" cy="96778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Collect Data from period of interest on local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harddisk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086392" y="1719263"/>
            <a:ext cx="3423622" cy="96778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Create data set for unit3 and for unit2 containing only relevant,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occulatation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data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86392" y="3136259"/>
            <a:ext cx="3423622" cy="96778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Analyze unit3 and unit2 data for 2010/11 until 2011/02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0128" y="407228"/>
            <a:ext cx="2416075" cy="145061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Collect Data from period of interest on local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harddisk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STEP 1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307145" y="407229"/>
            <a:ext cx="4448855" cy="145061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Csh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foreach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 (01 02 03 04 .. 31) do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~/.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getlyra.sh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2010 11 $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end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Run this 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foreach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loop for 2010 11, 201012, 2011 01 and 2011 02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307145" y="1990040"/>
            <a:ext cx="4448855" cy="404531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[sol073:eng/2011/02] 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jzender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 less ~/.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getlyra.sh</a:t>
            </a:r>
            <a:endParaRPr lang="en-US" sz="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#!/bin/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</a:t>
            </a:r>
            <a:endParaRPr lang="en-US" sz="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#</a:t>
            </a:r>
          </a:p>
          <a:p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# Download the 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lyra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data of one day</a:t>
            </a:r>
          </a:p>
          <a:p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#</a:t>
            </a:r>
          </a:p>
          <a:p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if [ $# -ne 3 ]</a:t>
            </a:r>
          </a:p>
          <a:p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then</a:t>
            </a:r>
          </a:p>
          <a:p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year=`date -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+%Y`</a:t>
            </a:r>
          </a:p>
          <a:p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month=`date -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+%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`</a:t>
            </a:r>
          </a:p>
          <a:p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day=`date -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+%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`</a:t>
            </a:r>
          </a:p>
          <a:p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else</a:t>
            </a:r>
          </a:p>
          <a:p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year=$1</a:t>
            </a:r>
          </a:p>
          <a:p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month=$2</a:t>
            </a:r>
          </a:p>
          <a:p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day=$3</a:t>
            </a:r>
          </a:p>
          <a:p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</a:t>
            </a:r>
            <a:endParaRPr lang="en-US" sz="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path='/p2sc/public/lyra/data/eng/'${year}'/'${month}'/'${day}</a:t>
            </a:r>
          </a:p>
          <a:p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url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='http://proba2.sidc.be/lyra/data/eng/'${year}'/'${month}'/'${day}</a:t>
            </a:r>
          </a:p>
          <a:p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echo $path</a:t>
            </a:r>
          </a:p>
          <a:p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/opt/local/bin/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wget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$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url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-l1 --no-parent -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A.fits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nd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P$path</a:t>
            </a:r>
            <a:endParaRPr lang="en-US" sz="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echo 'getting the SPICE SPK and CK files now'</a:t>
            </a:r>
          </a:p>
          <a:p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path='/p2sc/data/PPT/data/'</a:t>
            </a:r>
          </a:p>
          <a:p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url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='http://proba2.sidc.be/aux/data/spice/kernels/spk/' </a:t>
            </a:r>
          </a:p>
          <a:p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/opt/local/bin/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wget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$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url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-l1 --no-parent -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A.bsp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nd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P$path</a:t>
            </a:r>
            <a:endParaRPr lang="en-US" sz="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url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='http://proba2.sidc.be/aux/data/spice/kernels/ck/' </a:t>
            </a:r>
          </a:p>
          <a:p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/opt/local/bin/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wget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$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url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-l1 --no-parent -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A.bc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nd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</a:t>
            </a:r>
            <a:r>
              <a:rPr lang="en-US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P$path</a:t>
            </a:r>
            <a:endParaRPr 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0128" y="407228"/>
            <a:ext cx="2416075" cy="123107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Collect Data from period of interest on local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harddisk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STEP 2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0324" y="1638300"/>
            <a:ext cx="7743676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LYRA_Planning_00147_2011_02_04_08_42_53.txt 2011.02.08T06:53:00.000 acquisition 50ms unit_2 unit_3 100 off 0</a:t>
            </a:r>
          </a:p>
          <a:p>
            <a:r>
              <a:rPr lang="en-US" sz="1200" dirty="0" smtClean="0"/>
              <a:t>LYRA_Planning_00147_2011_02_04_08_42_53.txt 2011.02.08T06:58:00.000 acquisition 50ms unit_2 unit_3 200000 off 0</a:t>
            </a:r>
          </a:p>
          <a:p>
            <a:r>
              <a:rPr lang="en-US" sz="1200" dirty="0" smtClean="0"/>
              <a:t>LYRA_Planning_00147_2011_02_04_08_42_53.txt 2011.02.08T07:43:00.000 acquisition 50ms unit_2 off 200000 off 0</a:t>
            </a:r>
          </a:p>
          <a:p>
            <a:r>
              <a:rPr lang="en-US" sz="1200" dirty="0" smtClean="0"/>
              <a:t>LYRA_Planning_00147_2011_02_04_08_42_53.txt 2011.02.09T07:42:00.000 acquisition 50ms unit_2 unit_3 100 off 0</a:t>
            </a:r>
          </a:p>
          <a:p>
            <a:r>
              <a:rPr lang="en-US" sz="1200" dirty="0" smtClean="0"/>
              <a:t>LYRA_Planning_00147_2011_02_04_08_42_53.txt 2011.02.09T07:47:00.000 acquisition 50ms unit_2 unit_3 200000 off 0</a:t>
            </a:r>
          </a:p>
          <a:p>
            <a:r>
              <a:rPr lang="en-US" sz="1200" dirty="0" smtClean="0"/>
              <a:t>LYRA_Planning_00147_2011_02_04_08_42_53.txt 2011.02.09T08:31:00.000 acquisition 50ms unit_2 off 200000 off 0</a:t>
            </a:r>
          </a:p>
          <a:p>
            <a:r>
              <a:rPr lang="en-US" sz="1200" dirty="0" smtClean="0"/>
              <a:t>LYRA_Planning_00147_2011_02_04_08_42_53.txt 2011.02.10T06:51:00.000 acquisition 50ms unit_2 unit_3 100 off 0</a:t>
            </a:r>
          </a:p>
          <a:p>
            <a:r>
              <a:rPr lang="en-US" sz="1200" dirty="0" smtClean="0"/>
              <a:t>LYRA_Planning_00147_2011_02_04_08_42_53.txt 2011.02.10T06:56:00.000 acquisition 50ms unit_2 unit_3 200000 off 0</a:t>
            </a:r>
          </a:p>
          <a:p>
            <a:r>
              <a:rPr lang="en-US" sz="1200" dirty="0" smtClean="0"/>
              <a:t>LYRA_Planning_00147_2011_02_04_08_42_53.txt 2011.02.10T07:40:00.000 acquisition 50ms unit_2 off 200000 off 0</a:t>
            </a:r>
          </a:p>
          <a:p>
            <a:r>
              <a:rPr lang="en-US" sz="1200" dirty="0" smtClean="0"/>
              <a:t>LYRA_Planning_00147_2011_02_04_08_42_53.txt 2011.02.11T07:40:00.000 acquisition 50ms unit_2 unit_3 100 off 0</a:t>
            </a:r>
          </a:p>
          <a:p>
            <a:r>
              <a:rPr lang="en-US" sz="1200" dirty="0" smtClean="0"/>
              <a:t>LYRA_Planning_00147_2011_02_04_08_42_53.txt 2011.02.11T07:45:00.000 acquisition 50ms unit_2 unit_3 200000 off 0</a:t>
            </a:r>
          </a:p>
          <a:p>
            <a:r>
              <a:rPr lang="en-US" sz="1200" dirty="0" err="1" smtClean="0"/>
              <a:t>LYRA_Plannin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2884128" y="407229"/>
            <a:ext cx="5878872" cy="96778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All IOS files were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grepped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for the acquisition command. This data was directed into an ASCII file named LYRA_IOS_ACQUISITION_COMMANDS.TXT (see example)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884128" y="4290018"/>
            <a:ext cx="5878872" cy="145038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IDL routine ‘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readIOS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’ reads the content of this file and filters out all the calibration campaign. The start and end times of the campaigns are stored in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JulianDate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 a simple array structure that is saved as ‘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eventInfo.sav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’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6254" y="115459"/>
            <a:ext cx="8713236" cy="440843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Create data set for unit3 and for unit2 containing only relevant data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6254" y="965656"/>
            <a:ext cx="8713236" cy="5892344"/>
          </a:xfrm>
          <a:prstGeom prst="round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 COMPUTE_INTERMEDIATE_ALTITUDE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LOAD EVENTINFO.SAV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INTER_ALT= DOUBLEARRAY(174*101 , 3)  ;; 174 as we have 174 events, 101 as we have 101 altitude baskets  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I=0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FOREACH day in month in (201011, 201012, 201101, 201102) do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BEGIN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FIND OCCULTATIONS IN THE EVENTINFO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FOREACH occultation  DO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OPEN LYRA FITS FILE OF THE DAY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TEMP = DBLARR( 60*60*20, 2) ;; occultation max 1hrs, 20 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hz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we save time and value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LOCATE INDEX FOR START AND END OF EVENT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ALTINDEX=49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J=0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FOR T=START,END DO 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ALT=COMPUTE_ALTITUDE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IF ALT GT 500 THEN CONTINUE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TEMP[*,*] = 0.0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INDEX = ALT/10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IF( ALTINDEX != INDEX )THEN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	IF( ALTINDEX GT INDEX) THEN DOWNUP=1.0 ELSE DOWNUP=-1.0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	INTER_ALT[I]=[ DOWNUP, (ENDTIME-STARTTIME/2) , TEMP[0:N,1]/N, VARIANZ(TEMP[0:N,1]) ]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	J=0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END ELSE 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	TEMP[J++,*]= [TIME[JD], LYRADATAVALUE] 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ENDELSE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ENDFOR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CLOSE FITS FILE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ENDFOR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ENDFOR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SAVE, ‘FINDATA.SAV’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6254" y="115459"/>
            <a:ext cx="8713236" cy="440843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Final Data Structure for analysis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6253" y="965657"/>
            <a:ext cx="6024545" cy="381595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Final data structure is a double array containing the following elements</a:t>
            </a:r>
          </a:p>
          <a:p>
            <a:pPr>
              <a:buFont typeface="Wingdings" charset="2"/>
              <a:buChar char="Ø"/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{1.0, -1.0}: 1.0 first part of occultation, -1.0 second part, means down and up.</a:t>
            </a:r>
          </a:p>
          <a:p>
            <a:pPr>
              <a:buFont typeface="Wingdings" charset="2"/>
              <a:buChar char="Ø"/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Altitude in km by 10km from 500 to 0 to 500, as follows</a:t>
            </a:r>
          </a:p>
          <a:p>
            <a:pPr lvl="1">
              <a:buFont typeface="Wingdings" charset="2"/>
              <a:buChar char="Ø"/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1.0 500-490km</a:t>
            </a:r>
          </a:p>
          <a:p>
            <a:pPr lvl="1">
              <a:buFont typeface="Wingdings" charset="2"/>
              <a:buChar char="Ø"/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1.0 490-480km</a:t>
            </a:r>
          </a:p>
          <a:p>
            <a:pPr lvl="1">
              <a:buFont typeface="Wingdings" charset="2"/>
              <a:buChar char="Ø"/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</a:p>
          <a:p>
            <a:pPr lvl="1">
              <a:buFont typeface="Wingdings" charset="2"/>
              <a:buChar char="Ø"/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1.0   10-0km</a:t>
            </a:r>
          </a:p>
          <a:p>
            <a:pPr lvl="1">
              <a:buFont typeface="Wingdings" charset="2"/>
              <a:buChar char="Ø"/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-1.0 0-10km</a:t>
            </a:r>
          </a:p>
          <a:p>
            <a:pPr lvl="1">
              <a:buFont typeface="Wingdings" charset="2"/>
              <a:buChar char="Ø"/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</a:p>
          <a:p>
            <a:pPr lvl="1">
              <a:buFont typeface="Wingdings" charset="2"/>
              <a:buChar char="Ø"/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-1.0 480-490km</a:t>
            </a:r>
          </a:p>
          <a:p>
            <a:pPr lvl="1">
              <a:buFont typeface="Wingdings" charset="2"/>
              <a:buChar char="Ø"/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-1.0 490-500km</a:t>
            </a:r>
          </a:p>
          <a:p>
            <a:pPr>
              <a:buFont typeface="Wingdings" charset="2"/>
              <a:buChar char="Ø"/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start time [JD] at km, e.g. 500km</a:t>
            </a:r>
          </a:p>
          <a:p>
            <a:pPr>
              <a:buFont typeface="Wingdings" charset="2"/>
              <a:buChar char="Ø"/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End time [JD] at km, e.g. 490km</a:t>
            </a:r>
          </a:p>
          <a:p>
            <a:pPr>
              <a:buFont typeface="Wingdings" charset="2"/>
              <a:buChar char="Ø"/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central time [JD]</a:t>
            </a:r>
          </a:p>
          <a:p>
            <a:pPr>
              <a:buFont typeface="Wingdings" charset="2"/>
              <a:buChar char="Ø"/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average value within this kilometer range</a:t>
            </a:r>
          </a:p>
          <a:p>
            <a:pPr>
              <a:buFont typeface="Wingdings" charset="2"/>
              <a:buChar char="Ø"/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Standard deviation 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witihn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this kilometer range </a:t>
            </a:r>
          </a:p>
          <a:p>
            <a:pPr>
              <a:buFont typeface="Wingdings" charset="2"/>
              <a:buChar char="Ø"/>
            </a:pP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Number of measurements within this </a:t>
            </a:r>
            <a:r>
              <a:rPr lang="en-US" sz="12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kilometer range</a:t>
            </a:r>
          </a:p>
          <a:p>
            <a:pPr>
              <a:buFont typeface="Wingdings" charset="2"/>
              <a:buChar char="Ø"/>
            </a:pPr>
            <a:endParaRPr lang="en-US" sz="1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charset="2"/>
              <a:buChar char="Ø"/>
            </a:pPr>
            <a:endParaRPr lang="en-US" sz="1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structure is saved in the file  ‘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finData.sav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’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771" y="398858"/>
            <a:ext cx="5220738" cy="6459142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1200" dirty="0" smtClean="0"/>
              <a:t>Points of interest</a:t>
            </a:r>
          </a:p>
          <a:p>
            <a:pPr lvl="1">
              <a:buFont typeface="Wingdings" charset="2"/>
              <a:buChar char="Ø"/>
            </a:pPr>
            <a:r>
              <a:rPr lang="en-US" sz="1200" dirty="0" smtClean="0"/>
              <a:t>Some outliers that are not yet understood </a:t>
            </a:r>
          </a:p>
          <a:p>
            <a:pPr lvl="2">
              <a:buFont typeface="Wingdings" charset="2"/>
              <a:buChar char="Ø"/>
            </a:pPr>
            <a:r>
              <a:rPr lang="en-US" sz="800" dirty="0" smtClean="0"/>
              <a:t>all channels</a:t>
            </a:r>
          </a:p>
          <a:p>
            <a:pPr lvl="2">
              <a:buFont typeface="Wingdings" charset="2"/>
              <a:buChar char="Ø"/>
            </a:pPr>
            <a:r>
              <a:rPr lang="en-US" sz="800" dirty="0" smtClean="0"/>
              <a:t>but not necessary the same outliers in all channels</a:t>
            </a:r>
          </a:p>
          <a:p>
            <a:pPr lvl="2">
              <a:buFont typeface="Wingdings" charset="2"/>
              <a:buChar char="Ø"/>
            </a:pPr>
            <a:r>
              <a:rPr lang="en-US" sz="800" dirty="0" smtClean="0"/>
              <a:t>Outlier sometimes in entry phase, but not in exit phase</a:t>
            </a:r>
          </a:p>
          <a:p>
            <a:pPr lvl="1">
              <a:buFont typeface="Wingdings" charset="2"/>
              <a:buChar char="Ø"/>
            </a:pPr>
            <a:r>
              <a:rPr lang="en-US" sz="1200" dirty="0" smtClean="0"/>
              <a:t>Difference between the occultation entry and occultation exit phase</a:t>
            </a:r>
          </a:p>
          <a:p>
            <a:pPr lvl="2">
              <a:buNone/>
            </a:pPr>
            <a:endParaRPr lang="en-US" sz="1200" dirty="0" smtClean="0"/>
          </a:p>
          <a:p>
            <a:pPr lvl="2">
              <a:buFont typeface="Wingdings" charset="2"/>
              <a:buChar char="Ø"/>
            </a:pPr>
            <a:endParaRPr lang="en-US" sz="1200" dirty="0" smtClean="0"/>
          </a:p>
          <a:p>
            <a:pPr lvl="2">
              <a:buFont typeface="Wingdings" charset="2"/>
              <a:buChar char="Ø"/>
            </a:pPr>
            <a:r>
              <a:rPr lang="en-US" sz="1200" dirty="0" smtClean="0"/>
              <a:t>Sometimes the difference is constant</a:t>
            </a:r>
          </a:p>
          <a:p>
            <a:pPr lvl="2">
              <a:buNone/>
            </a:pPr>
            <a:endParaRPr lang="en-US" sz="1200" dirty="0" smtClean="0"/>
          </a:p>
          <a:p>
            <a:pPr lvl="2">
              <a:buFont typeface="Wingdings" charset="2"/>
              <a:buChar char="Ø"/>
            </a:pPr>
            <a:endParaRPr lang="en-US" sz="1200" dirty="0" smtClean="0"/>
          </a:p>
          <a:p>
            <a:pPr lvl="2">
              <a:buFont typeface="Wingdings" charset="2"/>
              <a:buChar char="Ø"/>
            </a:pPr>
            <a:endParaRPr lang="en-US" sz="1200" dirty="0" smtClean="0"/>
          </a:p>
          <a:p>
            <a:pPr lvl="2">
              <a:buFont typeface="Wingdings" charset="2"/>
              <a:buChar char="Ø"/>
            </a:pPr>
            <a:endParaRPr lang="en-US" sz="1200" dirty="0" smtClean="0"/>
          </a:p>
          <a:p>
            <a:pPr lvl="2">
              <a:buFont typeface="Wingdings" charset="2"/>
              <a:buChar char="Ø"/>
            </a:pPr>
            <a:endParaRPr lang="en-US" sz="1200" dirty="0" smtClean="0"/>
          </a:p>
          <a:p>
            <a:pPr lvl="2">
              <a:buFont typeface="Wingdings" charset="2"/>
              <a:buChar char="Ø"/>
            </a:pPr>
            <a:r>
              <a:rPr lang="en-US" sz="1200" dirty="0" smtClean="0"/>
              <a:t>Sometimes not</a:t>
            </a:r>
            <a:r>
              <a:rPr lang="en-US" sz="600" dirty="0" smtClean="0"/>
              <a:t> </a:t>
            </a:r>
          </a:p>
          <a:p>
            <a:pPr lvl="2">
              <a:buFont typeface="Wingdings" charset="2"/>
              <a:buChar char="Ø"/>
            </a:pPr>
            <a:endParaRPr lang="en-US" sz="600" dirty="0" smtClean="0"/>
          </a:p>
          <a:p>
            <a:pPr lvl="2">
              <a:buFont typeface="Wingdings" charset="2"/>
              <a:buChar char="Ø"/>
            </a:pPr>
            <a:endParaRPr lang="en-US" sz="600" dirty="0" smtClean="0"/>
          </a:p>
          <a:p>
            <a:pPr lvl="2">
              <a:buFont typeface="Wingdings" charset="2"/>
              <a:buChar char="Ø"/>
            </a:pPr>
            <a:endParaRPr lang="en-US" sz="600" dirty="0" smtClean="0"/>
          </a:p>
          <a:p>
            <a:pPr lvl="2">
              <a:buFont typeface="Wingdings" charset="2"/>
              <a:buChar char="Ø"/>
            </a:pPr>
            <a:endParaRPr lang="en-US" sz="600" dirty="0" smtClean="0"/>
          </a:p>
          <a:p>
            <a:pPr lvl="2">
              <a:buFont typeface="Wingdings" charset="2"/>
              <a:buChar char="Ø"/>
            </a:pPr>
            <a:endParaRPr lang="en-US" sz="600" dirty="0" smtClean="0"/>
          </a:p>
          <a:p>
            <a:pPr lvl="2">
              <a:buFont typeface="Wingdings" charset="2"/>
              <a:buChar char="Ø"/>
            </a:pPr>
            <a:endParaRPr lang="en-US" sz="600" dirty="0" smtClean="0"/>
          </a:p>
          <a:p>
            <a:pPr lvl="2">
              <a:buFont typeface="Wingdings" charset="2"/>
              <a:buChar char="Ø"/>
            </a:pPr>
            <a:endParaRPr lang="en-US" sz="600" dirty="0" smtClean="0"/>
          </a:p>
          <a:p>
            <a:pPr lvl="2">
              <a:buFont typeface="Wingdings" charset="2"/>
              <a:buChar char="Ø"/>
            </a:pPr>
            <a:endParaRPr lang="en-US" sz="600" dirty="0" smtClean="0"/>
          </a:p>
          <a:p>
            <a:pPr lvl="2">
              <a:buFont typeface="Wingdings" charset="2"/>
              <a:buChar char="Ø"/>
            </a:pPr>
            <a:endParaRPr lang="en-US" sz="600" dirty="0" smtClean="0"/>
          </a:p>
          <a:p>
            <a:pPr lvl="2">
              <a:buFont typeface="Wingdings" charset="2"/>
              <a:buChar char="Ø"/>
            </a:pPr>
            <a:endParaRPr lang="en-US" sz="600" dirty="0" smtClean="0"/>
          </a:p>
          <a:p>
            <a:pPr lvl="2">
              <a:buFont typeface="Wingdings" charset="2"/>
              <a:buChar char="Ø"/>
            </a:pPr>
            <a:endParaRPr lang="en-US" sz="600" dirty="0" smtClean="0"/>
          </a:p>
          <a:p>
            <a:pPr lvl="2">
              <a:buFont typeface="Wingdings" charset="2"/>
              <a:buChar char="Ø"/>
            </a:pPr>
            <a:endParaRPr lang="en-US" sz="600" dirty="0" smtClean="0"/>
          </a:p>
          <a:p>
            <a:pPr lvl="2">
              <a:buFont typeface="Wingdings" charset="2"/>
              <a:buChar char="Ø"/>
            </a:pPr>
            <a:endParaRPr lang="en-US" sz="600" dirty="0" smtClean="0"/>
          </a:p>
          <a:p>
            <a:pPr lvl="2">
              <a:buFont typeface="Wingdings" charset="2"/>
              <a:buChar char="Ø"/>
            </a:pPr>
            <a:endParaRPr lang="en-US" sz="600" dirty="0" smtClean="0"/>
          </a:p>
          <a:p>
            <a:pPr lvl="2">
              <a:buFont typeface="Wingdings" charset="2"/>
              <a:buChar char="Ø"/>
            </a:pPr>
            <a:endParaRPr lang="en-US" sz="600" dirty="0" smtClean="0"/>
          </a:p>
          <a:p>
            <a:pPr lvl="2">
              <a:buFont typeface="Wingdings" charset="2"/>
              <a:buChar char="Ø"/>
            </a:pPr>
            <a:r>
              <a:rPr lang="en-US" sz="1200" dirty="0" smtClean="0"/>
              <a:t>Zi_380km shows a trend, but can this be real/physical? If not, then none of the trend observed might be real.</a:t>
            </a:r>
            <a:endParaRPr lang="en-US" sz="1200" dirty="0"/>
          </a:p>
        </p:txBody>
      </p:sp>
      <p:pic>
        <p:nvPicPr>
          <p:cNvPr id="4" name="Picture 3" descr="Al_360k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8655" y="398858"/>
            <a:ext cx="3480981" cy="2175613"/>
          </a:xfrm>
          <a:prstGeom prst="rect">
            <a:avLst/>
          </a:prstGeom>
        </p:spPr>
      </p:pic>
      <p:pic>
        <p:nvPicPr>
          <p:cNvPr id="5" name="Picture 4" descr="Al_260k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6819" y="201441"/>
            <a:ext cx="4193417" cy="2620885"/>
          </a:xfrm>
          <a:prstGeom prst="rect">
            <a:avLst/>
          </a:prstGeom>
        </p:spPr>
      </p:pic>
      <p:pic>
        <p:nvPicPr>
          <p:cNvPr id="6" name="Picture 5" descr="Zi_380k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9066" y="2237703"/>
            <a:ext cx="4370570" cy="273160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771" y="398858"/>
            <a:ext cx="4255174" cy="6459142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1200" dirty="0" smtClean="0"/>
              <a:t>Points of interest (cont)</a:t>
            </a:r>
          </a:p>
          <a:p>
            <a:pPr lvl="1">
              <a:buFont typeface="Wingdings" charset="2"/>
              <a:buChar char="Ø"/>
            </a:pPr>
            <a:r>
              <a:rPr lang="en-US" sz="1200" dirty="0" smtClean="0"/>
              <a:t>For some plots, the difference is negligible for several weeks and then starts to grow</a:t>
            </a:r>
          </a:p>
          <a:p>
            <a:pPr lvl="1">
              <a:buFont typeface="Wingdings" charset="2"/>
              <a:buChar char="Ø"/>
            </a:pPr>
            <a:endParaRPr lang="en-US" sz="1200" dirty="0" smtClean="0"/>
          </a:p>
          <a:p>
            <a:pPr lvl="1">
              <a:buFont typeface="Wingdings" charset="2"/>
              <a:buChar char="Ø"/>
            </a:pPr>
            <a:endParaRPr lang="en-US" sz="1200" dirty="0" smtClean="0"/>
          </a:p>
          <a:p>
            <a:pPr lvl="1">
              <a:buFont typeface="Wingdings" charset="2"/>
              <a:buChar char="Ø"/>
            </a:pPr>
            <a:endParaRPr lang="en-US" sz="1200" dirty="0" smtClean="0"/>
          </a:p>
          <a:p>
            <a:pPr lvl="1">
              <a:buFont typeface="Wingdings" charset="2"/>
              <a:buChar char="Ø"/>
            </a:pPr>
            <a:endParaRPr lang="en-US" sz="1200" dirty="0" smtClean="0"/>
          </a:p>
          <a:p>
            <a:pPr lvl="1">
              <a:buFont typeface="Wingdings" charset="2"/>
              <a:buChar char="Ø"/>
            </a:pPr>
            <a:endParaRPr lang="en-US" sz="1200" dirty="0" smtClean="0"/>
          </a:p>
          <a:p>
            <a:pPr lvl="1">
              <a:buFont typeface="Wingdings" charset="2"/>
              <a:buChar char="Ø"/>
            </a:pPr>
            <a:endParaRPr lang="en-US" sz="1200" dirty="0" smtClean="0"/>
          </a:p>
          <a:p>
            <a:pPr lvl="1">
              <a:buFont typeface="Wingdings" charset="2"/>
              <a:buChar char="Ø"/>
            </a:pPr>
            <a:endParaRPr lang="en-US" sz="1200" dirty="0" smtClean="0"/>
          </a:p>
          <a:p>
            <a:pPr lvl="1">
              <a:buFont typeface="Wingdings" charset="2"/>
              <a:buChar char="Ø"/>
            </a:pPr>
            <a:endParaRPr lang="en-US" sz="1200" dirty="0" smtClean="0"/>
          </a:p>
          <a:p>
            <a:pPr lvl="1">
              <a:buFont typeface="Wingdings" charset="2"/>
              <a:buChar char="Ø"/>
            </a:pPr>
            <a:endParaRPr lang="en-US" sz="1200" dirty="0" smtClean="0"/>
          </a:p>
          <a:p>
            <a:pPr lvl="1">
              <a:buFont typeface="Wingdings" charset="2"/>
              <a:buChar char="Ø"/>
            </a:pPr>
            <a:endParaRPr lang="en-US" sz="1200" dirty="0" smtClean="0"/>
          </a:p>
          <a:p>
            <a:pPr lvl="1">
              <a:buFont typeface="Wingdings" charset="2"/>
              <a:buChar char="Ø"/>
            </a:pPr>
            <a:endParaRPr lang="en-US" sz="1200" dirty="0" smtClean="0"/>
          </a:p>
          <a:p>
            <a:pPr lvl="1">
              <a:buFont typeface="Wingdings" charset="2"/>
              <a:buChar char="Ø"/>
            </a:pPr>
            <a:r>
              <a:rPr lang="en-US" sz="1200" dirty="0" smtClean="0"/>
              <a:t>For some plots, the difference changes sign</a:t>
            </a:r>
          </a:p>
          <a:p>
            <a:pPr lvl="2">
              <a:buFont typeface="Wingdings" charset="2"/>
              <a:buChar char="Ø"/>
            </a:pPr>
            <a:r>
              <a:rPr lang="en-US" sz="1200" dirty="0" smtClean="0"/>
              <a:t>The difference is however very small, but </a:t>
            </a:r>
          </a:p>
          <a:p>
            <a:pPr lvl="2">
              <a:buFont typeface="Wingdings" charset="2"/>
              <a:buChar char="Ø"/>
            </a:pPr>
            <a:r>
              <a:rPr lang="en-US" sz="1200" dirty="0" smtClean="0"/>
              <a:t>The error bar is also very small</a:t>
            </a:r>
          </a:p>
        </p:txBody>
      </p:sp>
      <p:pic>
        <p:nvPicPr>
          <p:cNvPr id="7" name="Picture 6" descr="Zi_400k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6398" y="199429"/>
            <a:ext cx="4988584" cy="3117865"/>
          </a:xfrm>
          <a:prstGeom prst="rect">
            <a:avLst/>
          </a:prstGeom>
        </p:spPr>
      </p:pic>
      <p:pic>
        <p:nvPicPr>
          <p:cNvPr id="8" name="Picture 7" descr="Ly_060k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8438" y="199430"/>
            <a:ext cx="5196544" cy="32478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22861</TotalTime>
  <Words>1271</Words>
  <Application>Microsoft Macintosh PowerPoint</Application>
  <PresentationFormat>On-screen Show (4:3)</PresentationFormat>
  <Paragraphs>162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Results and ideas from discussion from 5 May 2011 from occultation WG</vt:lpstr>
    </vt:vector>
  </TitlesOfParts>
  <Company>ESA/ESTEC/RSSD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 Zender</dc:creator>
  <cp:lastModifiedBy>Joe Zender</cp:lastModifiedBy>
  <cp:revision>12</cp:revision>
  <dcterms:created xsi:type="dcterms:W3CDTF">2011-05-17T07:59:56Z</dcterms:created>
  <dcterms:modified xsi:type="dcterms:W3CDTF">2011-05-17T08:00:31Z</dcterms:modified>
</cp:coreProperties>
</file>