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22A6-0691-A44B-81DE-C5DBE1746BC6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CE1-F9DA-D34C-9457-D08493E9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PROBA2 is an ESA</a:t>
            </a:r>
            <a:r>
              <a:rPr lang="en-US" baseline="0" dirty="0" smtClean="0"/>
              <a:t> satellite for technology demonstration. As the secondary mission goal, RWC Belgium is now using it for space weather monitoring and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CE1-F9DA-D34C-9457-D08493E94E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spacecraft carries 4 scientific instruments: 2 instruments (DSLP and TPMU, provided by the Czech Republic) measure the local in-situ plasma (not discussed in what follows). The two other instruments are remote sensing solar instruments: LYRA is radiometer, providing integrated flux timelines in 4 UV and EUV channels. SWAP is a coronal EUV imager. The spacecraft and SWAP are fabricated in Belgium. LYRA is a Belgian-Swiss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6C27-45FF-2145-AB9B-210C76A6647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contours</a:t>
            </a:r>
            <a:r>
              <a:rPr lang="en-US" baseline="0" dirty="0" smtClean="0"/>
              <a:t> show regions with dynamics significantly above the expected instrumental noise over the last half hour. Pink squares show the 3 </a:t>
            </a:r>
            <a:r>
              <a:rPr lang="en-US" baseline="0" dirty="0" err="1" smtClean="0"/>
              <a:t>macropixels</a:t>
            </a:r>
            <a:r>
              <a:rPr lang="en-US" baseline="0" dirty="0" smtClean="0"/>
              <a:t> (each 64x64 pixels) with the largest deviations in the last difference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CE1-F9DA-D34C-9457-D08493E94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question: what is the latency on the data arrival? Answer: we have up to 10 ground contacts per day, so maximum latency on ground contact is like 3 hours, but a typically value is like 1 hour. The </a:t>
            </a:r>
            <a:r>
              <a:rPr lang="en-US" baseline="0" dirty="0" err="1" smtClean="0"/>
              <a:t>quicklook</a:t>
            </a:r>
            <a:r>
              <a:rPr lang="en-US" baseline="0" dirty="0" smtClean="0"/>
              <a:t> data products and calibrated FITS files appear on the website within 1 hour of arrival on the 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CE1-F9DA-D34C-9457-D08493E94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4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4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18AF-B953-1B4E-83CF-DEB5D907981D}" type="datetimeFigureOut">
              <a:rPr lang="en-US" smtClean="0"/>
              <a:t>27/04/11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E3E5-D68A-B84E-8D8B-60853CAC5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hyperlink" Target="mailto:marie.dominique@sidc.be" TargetMode="External"/><Relationship Id="rId6" Type="http://schemas.openxmlformats.org/officeDocument/2006/relationships/hyperlink" Target="mailto:david.berghmans@sidc.be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11" y="2130425"/>
            <a:ext cx="8725647" cy="1470025"/>
          </a:xfrm>
        </p:spPr>
        <p:txBody>
          <a:bodyPr/>
          <a:lstStyle/>
          <a:p>
            <a:r>
              <a:rPr lang="en-US" dirty="0" smtClean="0"/>
              <a:t>SWAP and LYRA onboard PROBA2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065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RWC Belgium’s space segment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638800"/>
            <a:ext cx="1333500" cy="97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953" y="5549900"/>
            <a:ext cx="10668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707" y="5690750"/>
            <a:ext cx="2353235" cy="75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247" y="5632076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0" y="5428876"/>
            <a:ext cx="1651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a2_interna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304800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"/>
            <a:ext cx="3289300" cy="105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38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 technology </a:t>
            </a:r>
            <a:r>
              <a:rPr lang="en-US" dirty="0" smtClean="0"/>
              <a:t>demonstration </a:t>
            </a:r>
            <a:r>
              <a:rPr lang="en-US" dirty="0" smtClean="0"/>
              <a:t>satellite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360643" y="3505200"/>
            <a:ext cx="7097557" cy="1799631"/>
            <a:chOff x="1360643" y="3505200"/>
            <a:chExt cx="7097557" cy="1799631"/>
          </a:xfrm>
        </p:grpSpPr>
        <p:sp>
          <p:nvSpPr>
            <p:cNvPr id="7" name="Rounded Rectangle 6"/>
            <p:cNvSpPr/>
            <p:nvPr/>
          </p:nvSpPr>
          <p:spPr>
            <a:xfrm rot="665544">
              <a:off x="1360643" y="3505200"/>
              <a:ext cx="1801568" cy="914400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>
              <a:off x="3236231" y="4230425"/>
              <a:ext cx="1716769" cy="35393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85946" y="4596945"/>
              <a:ext cx="3472254" cy="707886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SUN WATCHER USING APS AND IMAGE PROCESSING </a:t>
              </a:r>
              <a:r>
                <a:rPr lang="en-US" sz="2000" b="1" dirty="0" smtClean="0"/>
                <a:t>(SWAP)</a:t>
              </a:r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7800" y="1311819"/>
            <a:ext cx="7620000" cy="1736181"/>
            <a:chOff x="1447800" y="1311819"/>
            <a:chExt cx="7620000" cy="1736181"/>
          </a:xfrm>
        </p:grpSpPr>
        <p:sp>
          <p:nvSpPr>
            <p:cNvPr id="23" name="TextBox 22"/>
            <p:cNvSpPr txBox="1"/>
            <p:nvPr/>
          </p:nvSpPr>
          <p:spPr>
            <a:xfrm>
              <a:off x="4343400" y="2340114"/>
              <a:ext cx="4724400" cy="707886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Dual Segmented Langmuir Probe </a:t>
              </a:r>
              <a:r>
                <a:rPr lang="en-US" sz="2000" b="1" dirty="0" smtClean="0"/>
                <a:t>(DSLP)</a:t>
              </a:r>
            </a:p>
            <a:p>
              <a:pPr algn="ctr"/>
              <a:r>
                <a:rPr lang="en-US" sz="2000" dirty="0" smtClean="0"/>
                <a:t>Thermal </a:t>
              </a:r>
              <a:r>
                <a:rPr lang="en-US" sz="2000" dirty="0" err="1" smtClean="0"/>
                <a:t>lasma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Measurement Unit </a:t>
              </a:r>
              <a:r>
                <a:rPr lang="en-US" sz="2000" b="1" dirty="0" smtClean="0"/>
                <a:t>(TMPU)</a:t>
              </a:r>
              <a:endParaRPr lang="en-US" sz="2000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47800" y="1311819"/>
              <a:ext cx="1447800" cy="1431381"/>
            </a:xfrm>
            <a:prstGeom prst="roundRect">
              <a:avLst/>
            </a:prstGeom>
            <a:noFill/>
            <a:ln w="28575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2895602" y="2032339"/>
              <a:ext cx="1447799" cy="353939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24000" y="2692736"/>
            <a:ext cx="7126970" cy="1295401"/>
            <a:chOff x="1524000" y="2666999"/>
            <a:chExt cx="7126970" cy="1295401"/>
          </a:xfrm>
        </p:grpSpPr>
        <p:sp>
          <p:nvSpPr>
            <p:cNvPr id="24" name="TextBox 23"/>
            <p:cNvSpPr txBox="1"/>
            <p:nvPr/>
          </p:nvSpPr>
          <p:spPr>
            <a:xfrm>
              <a:off x="4953000" y="3562290"/>
              <a:ext cx="3697970" cy="40011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Lyman alpha </a:t>
              </a:r>
              <a:r>
                <a:rPr lang="en-US" sz="2000" dirty="0" smtClean="0"/>
                <a:t>radiometer </a:t>
              </a:r>
              <a:r>
                <a:rPr lang="en-US" sz="2000" b="1" dirty="0" smtClean="0"/>
                <a:t>(</a:t>
              </a:r>
              <a:r>
                <a:rPr lang="en-US" sz="2000" b="1" dirty="0" smtClean="0"/>
                <a:t>LYRA)</a:t>
              </a:r>
              <a:endParaRPr lang="en-US" sz="20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24000" y="2666999"/>
              <a:ext cx="990600" cy="990601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24" idx="1"/>
            </p:cNvCxnSpPr>
            <p:nvPr/>
          </p:nvCxnSpPr>
          <p:spPr>
            <a:xfrm flipH="1" flipV="1">
              <a:off x="2587216" y="3395047"/>
              <a:ext cx="2365784" cy="36729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510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2009 Nov 2</a:t>
            </a:r>
            <a:r>
              <a:rPr lang="en-US" dirty="0" smtClean="0"/>
              <a:t>: Launch in </a:t>
            </a:r>
            <a:r>
              <a:rPr lang="en-US" dirty="0" smtClean="0"/>
              <a:t>sun-synchronous orbit at 725km height. Eclipse season from Dec-Jan.</a:t>
            </a:r>
          </a:p>
          <a:p>
            <a:r>
              <a:rPr lang="en-US" u="sng" dirty="0" smtClean="0"/>
              <a:t>2010 March</a:t>
            </a:r>
            <a:r>
              <a:rPr lang="en-US" dirty="0" smtClean="0"/>
              <a:t>: Nominal Operations</a:t>
            </a:r>
          </a:p>
          <a:p>
            <a:r>
              <a:rPr lang="en-US" u="sng" dirty="0" smtClean="0"/>
              <a:t>2011 </a:t>
            </a:r>
            <a:r>
              <a:rPr lang="en-US" u="sng" dirty="0" smtClean="0"/>
              <a:t>Feb</a:t>
            </a:r>
            <a:r>
              <a:rPr lang="en-US" dirty="0" smtClean="0"/>
              <a:t>: 250 </a:t>
            </a:r>
            <a:r>
              <a:rPr lang="en-US" dirty="0" smtClean="0"/>
              <a:t>000</a:t>
            </a:r>
            <a:r>
              <a:rPr lang="en-US" baseline="30000" dirty="0" smtClean="0"/>
              <a:t>th</a:t>
            </a:r>
            <a:r>
              <a:rPr lang="en-US" dirty="0" smtClean="0"/>
              <a:t> SWAP image</a:t>
            </a:r>
          </a:p>
          <a:p>
            <a:r>
              <a:rPr lang="en-US" u="sng" dirty="0" smtClean="0"/>
              <a:t>2011 March</a:t>
            </a:r>
            <a:r>
              <a:rPr lang="en-US" dirty="0" smtClean="0"/>
              <a:t>: </a:t>
            </a:r>
            <a:r>
              <a:rPr lang="en-US" dirty="0" smtClean="0"/>
              <a:t>release of calibrated LYRA data products</a:t>
            </a:r>
          </a:p>
          <a:p>
            <a:r>
              <a:rPr lang="en-US" u="sng" dirty="0" smtClean="0"/>
              <a:t>2012 Dec 31</a:t>
            </a:r>
            <a:r>
              <a:rPr lang="en-US" dirty="0" smtClean="0"/>
              <a:t>: End current </a:t>
            </a:r>
            <a:r>
              <a:rPr lang="en-US" dirty="0" smtClean="0"/>
              <a:t>mission funding</a:t>
            </a:r>
            <a:endParaRPr lang="en-US" dirty="0" smtClean="0"/>
          </a:p>
          <a:p>
            <a:r>
              <a:rPr lang="en-US" u="sng" dirty="0" smtClean="0"/>
              <a:t>Later</a:t>
            </a:r>
            <a:r>
              <a:rPr lang="en-US" dirty="0" smtClean="0"/>
              <a:t>: Transition </a:t>
            </a:r>
            <a:r>
              <a:rPr lang="en-US" dirty="0" smtClean="0"/>
              <a:t>to ESA SSA is being explored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159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590" y="194106"/>
            <a:ext cx="434212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</a:rPr>
              <a:t>http://proba2.sidc.be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68212" y="4010163"/>
            <a:ext cx="2688206" cy="1330345"/>
            <a:chOff x="2113221" y="4298303"/>
            <a:chExt cx="2688206" cy="1330345"/>
          </a:xfrm>
        </p:grpSpPr>
        <p:sp>
          <p:nvSpPr>
            <p:cNvPr id="13" name="TextBox 12"/>
            <p:cNvSpPr txBox="1"/>
            <p:nvPr/>
          </p:nvSpPr>
          <p:spPr>
            <a:xfrm>
              <a:off x="2113221" y="4298303"/>
              <a:ext cx="268820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FFFF"/>
                  </a:solidFill>
                </a:rPr>
                <a:t>Calibrated FITS files</a:t>
              </a:r>
              <a:endParaRPr lang="en-US" sz="2400" b="1" u="sng" dirty="0">
                <a:solidFill>
                  <a:srgbClr val="FFFFFF"/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10800000">
              <a:off x="3663815" y="4759968"/>
              <a:ext cx="813816" cy="86868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899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35382" y="1561458"/>
            <a:ext cx="2994480" cy="1313578"/>
            <a:chOff x="3531008" y="1723175"/>
            <a:chExt cx="2994480" cy="1313578"/>
          </a:xfrm>
        </p:grpSpPr>
        <p:sp>
          <p:nvSpPr>
            <p:cNvPr id="9" name="TextBox 8"/>
            <p:cNvSpPr txBox="1"/>
            <p:nvPr/>
          </p:nvSpPr>
          <p:spPr>
            <a:xfrm>
              <a:off x="3531008" y="1723175"/>
              <a:ext cx="2994480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chemeClr val="bg1"/>
                  </a:solidFill>
                </a:rPr>
                <a:t>Real time Flare curves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0800000">
              <a:off x="5595575" y="2168073"/>
              <a:ext cx="813816" cy="86868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899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24408" y="3667488"/>
            <a:ext cx="2843296" cy="1319673"/>
            <a:chOff x="2184952" y="4327325"/>
            <a:chExt cx="2843296" cy="1319673"/>
          </a:xfrm>
        </p:grpSpPr>
        <p:sp>
          <p:nvSpPr>
            <p:cNvPr id="10" name="TextBox 9"/>
            <p:cNvSpPr txBox="1"/>
            <p:nvPr/>
          </p:nvSpPr>
          <p:spPr>
            <a:xfrm>
              <a:off x="2184952" y="4327325"/>
              <a:ext cx="2843296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FFFF"/>
                  </a:solidFill>
                </a:rPr>
                <a:t>Daily coronal movies</a:t>
              </a:r>
              <a:endParaRPr lang="en-US" sz="2400" b="1" u="sng" dirty="0">
                <a:solidFill>
                  <a:srgbClr val="FFFFFF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10800000">
              <a:off x="3487650" y="4778318"/>
              <a:ext cx="813816" cy="86868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899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56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594"/>
          </a:xfrm>
        </p:spPr>
        <p:txBody>
          <a:bodyPr/>
          <a:lstStyle/>
          <a:p>
            <a:r>
              <a:rPr lang="en-US" dirty="0" smtClean="0"/>
              <a:t>Upcoming derived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8193"/>
            <a:ext cx="4856166" cy="4856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358" y="2070340"/>
            <a:ext cx="33560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Automated identification </a:t>
            </a:r>
          </a:p>
          <a:p>
            <a:r>
              <a:rPr lang="en-US" sz="2400" dirty="0" smtClean="0"/>
              <a:t>of regions with enhanced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ynamics.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55702"/>
            <a:ext cx="90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Draft version at</a:t>
            </a:r>
          </a:p>
          <a:p>
            <a:r>
              <a:rPr lang="en-US" b="1" dirty="0">
                <a:solidFill>
                  <a:srgbClr val="0000FF"/>
                </a:solidFill>
              </a:rPr>
              <a:t>http://</a:t>
            </a:r>
            <a:r>
              <a:rPr lang="en-US" b="1" dirty="0" err="1">
                <a:solidFill>
                  <a:srgbClr val="0000FF"/>
                </a:solidFill>
              </a:rPr>
              <a:t>sidc.be</a:t>
            </a:r>
            <a:r>
              <a:rPr lang="en-US" b="1" dirty="0">
                <a:solidFill>
                  <a:srgbClr val="0000FF"/>
                </a:solidFill>
              </a:rPr>
              <a:t>/SOTERIA/FLARE/html/</a:t>
            </a:r>
            <a:r>
              <a:rPr lang="en-US" b="1" dirty="0" err="1">
                <a:solidFill>
                  <a:srgbClr val="0000FF"/>
                </a:solidFill>
              </a:rPr>
              <a:t>flaretool.html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246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4187"/>
            <a:ext cx="8464283" cy="2626514"/>
          </a:xfrm>
        </p:spPr>
        <p:txBody>
          <a:bodyPr/>
          <a:lstStyle/>
          <a:p>
            <a:r>
              <a:rPr lang="en-US" dirty="0" smtClean="0"/>
              <a:t>Open call for PROBA2 Guest Investigator Grants</a:t>
            </a:r>
            <a:endParaRPr lang="en-US" dirty="0"/>
          </a:p>
          <a:p>
            <a:r>
              <a:rPr lang="en-US" dirty="0" smtClean="0"/>
              <a:t>PROBA2 Splinter meeting in Kiel end of July </a:t>
            </a:r>
          </a:p>
          <a:p>
            <a:r>
              <a:rPr lang="en-US" dirty="0"/>
              <a:t>LYRA: </a:t>
            </a:r>
            <a:r>
              <a:rPr lang="en-US" dirty="0">
                <a:hlinkClick r:id="rId5"/>
              </a:rPr>
              <a:t>marie.dominique@sidc.be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SWAP: </a:t>
            </a:r>
            <a:r>
              <a:rPr lang="en-US" dirty="0">
                <a:hlinkClick r:id="rId6"/>
              </a:rPr>
              <a:t>david.berghmans@</a:t>
            </a:r>
            <a:r>
              <a:rPr lang="en-US" dirty="0" smtClean="0">
                <a:hlinkClick r:id="rId6"/>
              </a:rPr>
              <a:t>sidc.be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20110427_swap_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100" y="3524945"/>
            <a:ext cx="3138721" cy="3138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967" y="3434967"/>
            <a:ext cx="4449943" cy="34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389</Words>
  <Application>Microsoft Macintosh PowerPoint</Application>
  <PresentationFormat>On-screen Show (4:3)</PresentationFormat>
  <Paragraphs>36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SWAP and LYRA onboard PROBA2</vt:lpstr>
      <vt:lpstr>PowerPoint Presentation</vt:lpstr>
      <vt:lpstr>Timeline</vt:lpstr>
      <vt:lpstr>PowerPoint Presentation</vt:lpstr>
      <vt:lpstr>Upcoming derived products</vt:lpstr>
      <vt:lpstr>Contact us</vt:lpstr>
    </vt:vector>
  </TitlesOfParts>
  <Company>SIDC - Royal Observatory of Belgium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Berghmans</dc:creator>
  <cp:lastModifiedBy>David Berghmans</cp:lastModifiedBy>
  <cp:revision>8</cp:revision>
  <dcterms:created xsi:type="dcterms:W3CDTF">2011-04-26T09:11:47Z</dcterms:created>
  <dcterms:modified xsi:type="dcterms:W3CDTF">2011-04-27T08:41:44Z</dcterms:modified>
</cp:coreProperties>
</file>