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notesMasterIdLst>
    <p:notesMasterId r:id="rId9"/>
  </p:notesMasterIdLst>
  <p:sldIdLst>
    <p:sldId id="256" r:id="rId2"/>
    <p:sldId id="258" r:id="rId3"/>
    <p:sldId id="261" r:id="rId4"/>
    <p:sldId id="259" r:id="rId5"/>
    <p:sldId id="262" r:id="rId6"/>
    <p:sldId id="257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F6B9"/>
    <a:srgbClr val="F1FFD3"/>
    <a:srgbClr val="FF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024" y="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DEED5-B291-8640-A612-13F15EE82C12}" type="datetimeFigureOut">
              <a:rPr lang="en-US" smtClean="0"/>
              <a:pPr/>
              <a:t>2/17/11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74C1BF-0A40-B546-A313-49503FF493D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(1) Indian Institute of Astrophysics, Bangalore 560 034, India</a:t>
            </a: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(2) Department of Physics, Auden Technology and</a:t>
            </a: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Management Academy, Bangalore, India</a:t>
            </a: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(3) Royal Observatory of Belgium, Brussels, Belgium</a:t>
            </a: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(4) LATMOS, 11 boulevard </a:t>
            </a:r>
            <a:r>
              <a:rPr lang="en-US" sz="1200" b="1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d’Alembert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78280 </a:t>
            </a:r>
            <a:r>
              <a:rPr lang="en-US" sz="1200" b="1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Guyancourt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France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4C1BF-0A40-B546-A313-49503FF493D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 have examined the light curve of a single isolated bright point (swap bright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point.pdf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observed at the center of the solar disk in a quiet region after correcting for solar rotation.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is clearly evident from the light curve that the bright point show an intensity oscillations.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 need to concentrate on a large number of bright points and derive their light curves and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apply a wavelet analysis on the time series to determine the period of intensity oscillations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phase information in comparison with the light curves of the same location observed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 SDO/AIA 193 °A 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en-US" sz="1200" b="1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Spatial correspondence between the bright points observed at different heights</a:t>
            </a: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(SWAP/174 °A &amp; SDO/AIA/193 °A );</a:t>
            </a: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(ii) Determine the phase information of the wave propagation &amp; study the physical nature</a:t>
            </a: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the waves, which are responsible for the heating of the corona;</a:t>
            </a: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(iii) Finally, give an observational evidence for heating of the corona at the sites of bright</a:t>
            </a: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points ;</a:t>
            </a:r>
          </a:p>
          <a:p>
            <a:endParaRPr lang="en-US" sz="1200" b="1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how the coronal rotation rate related with the</a:t>
            </a: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solar magnetic activity cycle.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4C1BF-0A40-B546-A313-49503FF493D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June 10, 2010 from 00.00 hours to 12.00</a:t>
            </a: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hours.</a:t>
            </a:r>
          </a:p>
          <a:p>
            <a:endParaRPr lang="en-US" sz="1200" b="1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smtClean="0"/>
              <a:t>CaII K filtergram, Kitt Peak Obs., USA, 393nm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4C1BF-0A40-B546-A313-49503FF493D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June 10, 2010 from 00.00 hours to 12.00</a:t>
            </a: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hours.</a:t>
            </a:r>
          </a:p>
          <a:p>
            <a:endParaRPr lang="en-US" sz="1200" b="1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dirty="0" smtClean="0"/>
              <a:t>CaII K filtergram, Kitt Peak Obs., USA, 393nm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4C1BF-0A40-B546-A313-49503FF493D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chemeClr val="tx2">
              <a:lumMod val="75000"/>
              <a:lumOff val="25000"/>
              <a:alpha val="83000"/>
            </a:schemeClr>
          </a:solidFill>
        </p:spPr>
        <p:txBody>
          <a:bodyPr lIns="108000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nl-BE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solidFill>
            <a:schemeClr val="tx2">
              <a:lumMod val="50000"/>
              <a:lumOff val="50000"/>
              <a:alpha val="55000"/>
            </a:schemeClr>
          </a:solidFill>
        </p:spPr>
        <p:txBody>
          <a:bodyPr/>
          <a:lstStyle>
            <a:lvl1pPr marL="0" indent="0" algn="ctr"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BE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261EC2-0541-AE49-A639-3961F843AC3D}" type="datetimeFigureOut">
              <a:rPr lang="en-US" smtClean="0"/>
              <a:pPr/>
              <a:t>2/17/11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25B3D4-296A-C948-8F1F-ABFFBB6C8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261EC2-0541-AE49-A639-3961F843AC3D}" type="datetimeFigureOut">
              <a:rPr lang="en-US" smtClean="0"/>
              <a:pPr/>
              <a:t>2/17/11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25B3D4-296A-C948-8F1F-ABFFBB6C8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261EC2-0541-AE49-A639-3961F843AC3D}" type="datetimeFigureOut">
              <a:rPr lang="en-US" smtClean="0"/>
              <a:pPr/>
              <a:t>2/17/11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25B3D4-296A-C948-8F1F-ABFFBB6C8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261EC2-0541-AE49-A639-3961F843AC3D}" type="datetimeFigureOut">
              <a:rPr lang="en-US" smtClean="0"/>
              <a:pPr/>
              <a:t>2/17/11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25B3D4-296A-C948-8F1F-ABFFBB6C8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261EC2-0541-AE49-A639-3961F843AC3D}" type="datetimeFigureOut">
              <a:rPr lang="en-US" smtClean="0"/>
              <a:pPr/>
              <a:t>2/17/11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25B3D4-296A-C948-8F1F-ABFFBB6C8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261EC2-0541-AE49-A639-3961F843AC3D}" type="datetimeFigureOut">
              <a:rPr lang="en-US" smtClean="0"/>
              <a:pPr/>
              <a:t>2/17/11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25B3D4-296A-C948-8F1F-ABFFBB6C8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261EC2-0541-AE49-A639-3961F843AC3D}" type="datetimeFigureOut">
              <a:rPr lang="en-US" smtClean="0"/>
              <a:pPr/>
              <a:t>2/17/11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25B3D4-296A-C948-8F1F-ABFFBB6C8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261EC2-0541-AE49-A639-3961F843AC3D}" type="datetimeFigureOut">
              <a:rPr lang="en-US" smtClean="0"/>
              <a:pPr/>
              <a:t>2/17/11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25B3D4-296A-C948-8F1F-ABFFBB6C8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261EC2-0541-AE49-A639-3961F843AC3D}" type="datetimeFigureOut">
              <a:rPr lang="en-US" smtClean="0"/>
              <a:pPr/>
              <a:t>2/17/11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25B3D4-296A-C948-8F1F-ABFFBB6C8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261EC2-0541-AE49-A639-3961F843AC3D}" type="datetimeFigureOut">
              <a:rPr lang="en-US" smtClean="0"/>
              <a:pPr/>
              <a:t>2/17/11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25B3D4-296A-C948-8F1F-ABFFBB6C8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261EC2-0541-AE49-A639-3961F843AC3D}" type="datetimeFigureOut">
              <a:rPr lang="en-US" smtClean="0"/>
              <a:pPr/>
              <a:t>2/17/11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25B3D4-296A-C948-8F1F-ABFFBB6C8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BE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261EC2-0541-AE49-A639-3961F843AC3D}" type="datetimeFigureOut">
              <a:rPr lang="en-US" smtClean="0"/>
              <a:pPr/>
              <a:t>2/17/11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25B3D4-296A-C948-8F1F-ABFFBB6C8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1830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blipFill dpi="0" rotWithShape="1">
            <a:blip r:embed="rId14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vert="horz" wrap="square" lIns="1800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fld id="{5D261EC2-0541-AE49-A639-3961F843AC3D}" type="datetimeFigureOut">
              <a:rPr lang="en-US" smtClean="0"/>
              <a:pPr/>
              <a:t>2/17/11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rgbClr val="7F7F7F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rgbClr val="7F7F7F"/>
                </a:solidFill>
              </a:defRPr>
            </a:lvl1pPr>
          </a:lstStyle>
          <a:p>
            <a:fld id="{CC25B3D4-296A-C948-8F1F-ABFFBB6C8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B8B8B8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B8B8B8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B8B8B8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B8B8B8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B8B8B8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q"/>
        <a:defRPr sz="3200">
          <a:solidFill>
            <a:srgbClr val="B3B3CD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q"/>
        <a:defRPr sz="2800">
          <a:solidFill>
            <a:srgbClr val="B3B3CD"/>
          </a:solidFill>
          <a:latin typeface="+mn-lt"/>
          <a:ea typeface="ＭＳ Ｐゴシック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q"/>
        <a:defRPr sz="2400">
          <a:solidFill>
            <a:srgbClr val="B3B3CD"/>
          </a:solidFill>
          <a:latin typeface="+mn-lt"/>
          <a:ea typeface="ＭＳ Ｐゴシック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q"/>
        <a:defRPr sz="2000">
          <a:solidFill>
            <a:srgbClr val="B3B3CD"/>
          </a:solidFill>
          <a:latin typeface="+mn-lt"/>
          <a:ea typeface="ＭＳ Ｐゴシック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q"/>
        <a:defRPr sz="2000">
          <a:solidFill>
            <a:srgbClr val="B3B3CD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755775"/>
          </a:xfrm>
        </p:spPr>
        <p:txBody>
          <a:bodyPr/>
          <a:lstStyle/>
          <a:p>
            <a:r>
              <a:rPr lang="en-US" sz="3600" b="1" dirty="0" smtClean="0"/>
              <a:t>First Results on Solar Irradiance Variability</a:t>
            </a:r>
            <a:br>
              <a:rPr lang="en-US" sz="3600" b="1" dirty="0" smtClean="0"/>
            </a:br>
            <a:r>
              <a:rPr lang="en-US" sz="3600" b="1" dirty="0" smtClean="0"/>
              <a:t>from PROBA2/LYRA/SWAP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4100"/>
            <a:ext cx="6400800" cy="1454083"/>
          </a:xfrm>
        </p:spPr>
        <p:txBody>
          <a:bodyPr/>
          <a:lstStyle/>
          <a:p>
            <a:r>
              <a:rPr lang="en-US" sz="2400" b="1" dirty="0" smtClean="0"/>
              <a:t>R. </a:t>
            </a:r>
            <a:r>
              <a:rPr lang="en-US" sz="2400" b="1" dirty="0" err="1" smtClean="0"/>
              <a:t>Kariyappa</a:t>
            </a:r>
            <a:r>
              <a:rPr lang="en-US" sz="2400" b="1" dirty="0" smtClean="0"/>
              <a:t> (guest  investigator), </a:t>
            </a:r>
          </a:p>
          <a:p>
            <a:r>
              <a:rPr lang="en-US" sz="2400" b="1" dirty="0" smtClean="0"/>
              <a:t>S. T. Kumar, M. Dominique, </a:t>
            </a:r>
          </a:p>
          <a:p>
            <a:r>
              <a:rPr lang="en-US" sz="2400" b="1" dirty="0" smtClean="0"/>
              <a:t>D. </a:t>
            </a:r>
            <a:r>
              <a:rPr lang="en-US" sz="2400" b="1" dirty="0" err="1" smtClean="0"/>
              <a:t>Berghmans</a:t>
            </a:r>
            <a:r>
              <a:rPr lang="en-US" sz="2400" b="1" dirty="0" smtClean="0"/>
              <a:t>, L. Dame, C.L. </a:t>
            </a:r>
            <a:r>
              <a:rPr lang="en-US" sz="2400" b="1" dirty="0" err="1" smtClean="0"/>
              <a:t>Pradeep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1857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 Analyze the source of variability of</a:t>
            </a:r>
            <a:r>
              <a:rPr lang="en-US" dirty="0" smtClean="0"/>
              <a:t> </a:t>
            </a:r>
            <a:r>
              <a:rPr lang="en-US" dirty="0" err="1" smtClean="0"/>
              <a:t>Lyra</a:t>
            </a:r>
            <a:r>
              <a:rPr lang="en-US" dirty="0" smtClean="0"/>
              <a:t> channels 3 and 4 </a:t>
            </a:r>
            <a:endParaRPr lang="en-US" dirty="0" smtClean="0"/>
          </a:p>
          <a:p>
            <a:pPr lvl="2"/>
            <a:r>
              <a:rPr lang="en-US" dirty="0" smtClean="0"/>
              <a:t> comparison of </a:t>
            </a:r>
            <a:r>
              <a:rPr lang="en-US" dirty="0" err="1" smtClean="0"/>
              <a:t>Lyra</a:t>
            </a:r>
            <a:r>
              <a:rPr lang="en-US" dirty="0" smtClean="0"/>
              <a:t> curves to SWAP 17.4 nm and SDO/AIA 30.4nm images and integrated flux </a:t>
            </a:r>
          </a:p>
          <a:p>
            <a:r>
              <a:rPr lang="en-US" dirty="0" smtClean="0"/>
              <a:t> Flares:</a:t>
            </a:r>
          </a:p>
          <a:p>
            <a:pPr lvl="2"/>
            <a:r>
              <a:rPr lang="en-US" dirty="0" smtClean="0"/>
              <a:t> comparison between</a:t>
            </a:r>
            <a:r>
              <a:rPr lang="en-US" dirty="0" smtClean="0"/>
              <a:t> </a:t>
            </a:r>
            <a:r>
              <a:rPr lang="en-US" dirty="0" err="1" smtClean="0"/>
              <a:t>L</a:t>
            </a:r>
            <a:r>
              <a:rPr lang="en-US" dirty="0" err="1" smtClean="0"/>
              <a:t>yra</a:t>
            </a:r>
            <a:r>
              <a:rPr lang="en-US" dirty="0" smtClean="0"/>
              <a:t> </a:t>
            </a:r>
            <a:r>
              <a:rPr lang="en-US" dirty="0" smtClean="0"/>
              <a:t>channels</a:t>
            </a:r>
          </a:p>
          <a:p>
            <a:pPr lvl="2"/>
            <a:r>
              <a:rPr lang="en-US" dirty="0" smtClean="0"/>
              <a:t> estimate </a:t>
            </a:r>
            <a:r>
              <a:rPr lang="en-US" dirty="0" smtClean="0"/>
              <a:t>the amount of </a:t>
            </a:r>
            <a:r>
              <a:rPr lang="en-US" dirty="0" smtClean="0"/>
              <a:t>energy radiated</a:t>
            </a:r>
          </a:p>
          <a:p>
            <a:r>
              <a:rPr lang="en-US" dirty="0" smtClean="0"/>
              <a:t> Dynamics &amp; heating of the solar corona at the sites of bright points</a:t>
            </a:r>
            <a:endParaRPr lang="en-US" dirty="0" smtClean="0"/>
          </a:p>
          <a:p>
            <a:pPr lvl="2"/>
            <a:r>
              <a:rPr lang="en-US" dirty="0" smtClean="0"/>
              <a:t> Determination of coronal rotation from bright points as tracers from SWAP daily full-disk synoptic </a:t>
            </a:r>
            <a:r>
              <a:rPr lang="en-US" dirty="0" smtClean="0"/>
              <a:t>observations</a:t>
            </a:r>
            <a:endParaRPr lang="en-US" dirty="0" smtClean="0"/>
          </a:p>
          <a:p>
            <a:pPr lvl="2"/>
            <a:r>
              <a:rPr lang="en-US" dirty="0" smtClean="0"/>
              <a:t> Comparison </a:t>
            </a:r>
            <a:r>
              <a:rPr lang="en-US" dirty="0" smtClean="0"/>
              <a:t>of SWAP and SDO/AIA </a:t>
            </a:r>
            <a:r>
              <a:rPr lang="en-US" dirty="0" smtClean="0"/>
              <a:t>19.3nm </a:t>
            </a:r>
            <a:r>
              <a:rPr lang="en-US" smtClean="0"/>
              <a:t>bright points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Solar variability in Ly Al channel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46911" cy="2026355"/>
          </a:xfrm>
        </p:spPr>
        <p:txBody>
          <a:bodyPr/>
          <a:lstStyle/>
          <a:p>
            <a:r>
              <a:rPr lang="en-US" dirty="0" smtClean="0"/>
              <a:t> Day to day variations: </a:t>
            </a:r>
          </a:p>
          <a:p>
            <a:pPr lvl="1"/>
            <a:r>
              <a:rPr lang="en-US" dirty="0" smtClean="0"/>
              <a:t> comparison with SWAP integrated curves</a:t>
            </a:r>
          </a:p>
          <a:p>
            <a:pPr lvl="1"/>
            <a:r>
              <a:rPr lang="en-US" dirty="0" smtClean="0"/>
              <a:t> June 2010</a:t>
            </a:r>
          </a:p>
        </p:txBody>
      </p:sp>
      <p:pic>
        <p:nvPicPr>
          <p:cNvPr id="10" name="Picture 9" descr="LyraLongTerm.png"/>
          <p:cNvPicPr>
            <a:picLocks noChangeAspect="1"/>
          </p:cNvPicPr>
          <p:nvPr/>
        </p:nvPicPr>
        <p:blipFill>
          <a:blip r:embed="rId3">
            <a:lum bright="-67000" contrast="72000"/>
          </a:blip>
          <a:stretch>
            <a:fillRect/>
          </a:stretch>
        </p:blipFill>
        <p:spPr>
          <a:xfrm>
            <a:off x="199602" y="3428999"/>
            <a:ext cx="4541217" cy="3163613"/>
          </a:xfrm>
          <a:prstGeom prst="rect">
            <a:avLst/>
          </a:prstGeom>
        </p:spPr>
      </p:pic>
      <p:pic>
        <p:nvPicPr>
          <p:cNvPr id="11" name="Picture 10" descr="SwapLongTerm.png"/>
          <p:cNvPicPr>
            <a:picLocks noChangeAspect="1"/>
          </p:cNvPicPr>
          <p:nvPr/>
        </p:nvPicPr>
        <p:blipFill>
          <a:blip r:embed="rId4">
            <a:lum bright="-72000" contrast="78000"/>
          </a:blip>
          <a:stretch>
            <a:fillRect/>
          </a:stretch>
        </p:blipFill>
        <p:spPr>
          <a:xfrm>
            <a:off x="4645630" y="3428999"/>
            <a:ext cx="4163291" cy="29990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Solar variability in Ly Al channel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46911" cy="2026355"/>
          </a:xfrm>
        </p:spPr>
        <p:txBody>
          <a:bodyPr/>
          <a:lstStyle/>
          <a:p>
            <a:r>
              <a:rPr lang="en-US" dirty="0" smtClean="0"/>
              <a:t> Short term variations: </a:t>
            </a:r>
          </a:p>
          <a:p>
            <a:pPr lvl="1"/>
            <a:r>
              <a:rPr lang="en-US" dirty="0" smtClean="0"/>
              <a:t>June 10, 2010 from 00.00 hours to 12.00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10" name="Picture 9" descr="shortTerm.png"/>
          <p:cNvPicPr>
            <a:picLocks noChangeAspect="1"/>
          </p:cNvPicPr>
          <p:nvPr/>
        </p:nvPicPr>
        <p:blipFill>
          <a:blip r:embed="rId3">
            <a:lum bright="-67000" contrast="83000"/>
          </a:blip>
          <a:stretch>
            <a:fillRect/>
          </a:stretch>
        </p:blipFill>
        <p:spPr>
          <a:xfrm>
            <a:off x="1694879" y="2766691"/>
            <a:ext cx="5754241" cy="37122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 Good correlation between the LYRA irradiance and SWAP integrated series;</a:t>
            </a:r>
          </a:p>
          <a:p>
            <a:pPr marL="1079500" indent="12700">
              <a:buNone/>
            </a:pPr>
            <a:r>
              <a:rPr lang="en-US" dirty="0" smtClean="0"/>
              <a:t>the variations in LYRA irradiance are due to the features observed in SWAP</a:t>
            </a:r>
          </a:p>
          <a:p>
            <a:r>
              <a:rPr lang="en-US" dirty="0" smtClean="0"/>
              <a:t> Next step: Separating the contribution of the different solar magnetic features by observing full-disk spatially resolved images from SWAP and SDO/AIA (30.4 nm ) (in progress).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 bwMode="auto">
          <a:xfrm>
            <a:off x="939800" y="2781300"/>
            <a:ext cx="635000" cy="228600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Solar variability in He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compare LYRA Al curves to SWAP 17.4nm (Fe IX, …) and SDO/AIA 30.4nm (He II) images to identify the source of solar variability in this channel </a:t>
            </a:r>
          </a:p>
          <a:p>
            <a:r>
              <a:rPr lang="en-US" dirty="0" smtClean="0"/>
              <a:t> estimate the contribution of individual features (</a:t>
            </a:r>
            <a:r>
              <a:rPr lang="en-US" dirty="0" err="1" smtClean="0"/>
              <a:t>plages</a:t>
            </a:r>
            <a:r>
              <a:rPr lang="en-US" dirty="0" smtClean="0"/>
              <a:t>, network, internetwork regions and back-ground emission)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80066" y="952183"/>
            <a:ext cx="7076440" cy="5173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yraThem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LyraTheme.thmx</Template>
  <TotalTime>956</TotalTime>
  <Words>595</Words>
  <Application>Microsoft Macintosh PowerPoint</Application>
  <PresentationFormat>On-screen Show (4:3)</PresentationFormat>
  <Paragraphs>61</Paragraphs>
  <Slides>7</Slides>
  <Notes>4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LyraTheme</vt:lpstr>
      <vt:lpstr>First Results on Solar Irradiance Variability from PROBA2/LYRA/SWAP</vt:lpstr>
      <vt:lpstr>Objectives</vt:lpstr>
      <vt:lpstr>Solar variability in Ly Al channel</vt:lpstr>
      <vt:lpstr>Solar variability in Ly Al channel</vt:lpstr>
      <vt:lpstr>Conclusions</vt:lpstr>
      <vt:lpstr>Solar variability in He II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_x0016_First Results on Solar Irradiance Variability from PROBA2/LYRA/SWAP</dc:title>
  <dc:creator>Marie Dominique</dc:creator>
  <cp:lastModifiedBy>Marie Dominique</cp:lastModifiedBy>
  <cp:revision>13</cp:revision>
  <dcterms:created xsi:type="dcterms:W3CDTF">2011-02-17T11:31:12Z</dcterms:created>
  <dcterms:modified xsi:type="dcterms:W3CDTF">2011-02-17T12:25:50Z</dcterms:modified>
</cp:coreProperties>
</file>