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Default Extension="doc" ContentType="application/msword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3" r:id="rId4"/>
    <p:sldId id="274" r:id="rId5"/>
    <p:sldId id="272" r:id="rId6"/>
    <p:sldId id="275" r:id="rId7"/>
    <p:sldId id="264" r:id="rId8"/>
    <p:sldId id="276" r:id="rId9"/>
    <p:sldId id="281" r:id="rId10"/>
    <p:sldId id="262" r:id="rId11"/>
    <p:sldId id="278" r:id="rId12"/>
    <p:sldId id="265" r:id="rId13"/>
    <p:sldId id="279" r:id="rId14"/>
    <p:sldId id="280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080"/>
    <a:srgbClr val="FFFED6"/>
    <a:srgbClr val="004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B163-052C-6C4B-B6CD-F446F8ABBD52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228C-2AE5-AE48-B70E-3C5C61A16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solwww.oma.be/users/dammasch/flare7650.eps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solwww.oma.be/users/dammasch/flare7650.eps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solidFill>
                  <a:srgbClr val="B9B7B8"/>
                </a:solidFill>
              </a:rPr>
              <a:t>λ</a:t>
            </a:r>
            <a:r>
              <a:rPr lang="en-US" sz="1200" dirty="0" smtClean="0">
                <a:solidFill>
                  <a:srgbClr val="B9B7B8"/>
                </a:solidFill>
              </a:rPr>
              <a:t> =  465 nm and  390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of first light paper</a:t>
            </a:r>
          </a:p>
          <a:p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ligne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processées</a:t>
            </a:r>
            <a:endParaRPr lang="en-US" baseline="0" dirty="0" smtClean="0"/>
          </a:p>
          <a:p>
            <a:r>
              <a:rPr lang="en-US" baseline="0" dirty="0" err="1" smtClean="0"/>
              <a:t>Détection</a:t>
            </a:r>
            <a:r>
              <a:rPr lang="en-US" baseline="0" dirty="0" smtClean="0"/>
              <a:t> de flare </a:t>
            </a:r>
            <a:r>
              <a:rPr lang="en-US" baseline="0" dirty="0" err="1" smtClean="0"/>
              <a:t>automatique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eclipses: 15/01/2010, 11/07/2010, 04/01/2011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I made some calculations. These Lyman-alpha precursors had a strength above the usual level of the day ("delta irradiance") of approx 1 kHz or less. Channel 2-1 lost approx 96% of its initial strength relative to First Light day (492 kHz), and about 90% of its strength since begin-February (~ 224 kHz) when we observed the few precursors. Now we are around ~ 27 kHz. Consequently, the delta irradiance of a flare precursor would now also be 10% of its strength as measured in February, thus below 0.1 kHz.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(thermal, electronic?) noise observed in an arbitrary interval in February (08 Feb 2010, 13:45 UTC) was varying between 11242 and 11230 counts, i.e. 224.84 to 224.60 kHz, or 0.24 kHz. A delta signal of 1 kHz was significantly higher that that, therefore we were able to see it, e.g. here: </a:t>
            </a:r>
            <a:br>
              <a:rPr lang="en-US" dirty="0" smtClean="0"/>
            </a:br>
            <a:r>
              <a:rPr lang="en-US" dirty="0" smtClean="0"/>
              <a:t>   </a:t>
            </a:r>
            <a:r>
              <a:rPr lang="en-US" dirty="0" smtClean="0">
                <a:hlinkClick r:id="rId3"/>
              </a:rPr>
              <a:t>http://solwww.oma.be/users/dammasch/flare7650.eps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noise observed in an arbitrary interval in December (01 Dec 2010, 05:30 UTC) was varying between 1255 and 1262 counts, or 25.10 to 25.24 kHz, or 0.14 kHz. An expected delta signal of 0.1 kHz from a flare precursor would not be discernible in this kind of noise any longer.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other words, even if there are still flare precursors in Lyman alpha, we will not be able to see them any more, because they are hidden by the detector noise.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I made some calculations. These Lyman-alpha precursors had a strength above the usual level of the day ("delta irradiance") of approx 1 kHz or less. Channel 2-1 lost approx 96% of its initial strength relative to First Light day (492 kHz), and about 90% of its strength since begin-February (~ 224 kHz) when we observed the few precursors. Now we are around ~ 27 kHz. Consequently, the delta irradiance of a flare precursor would now also be 10% of its strength as measured in February, thus below 0.1 kHz.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(thermal, electronic?) noise observed in an arbitrary interval in February (08 Feb 2010, 13:45 UTC) was varying between 11242 and 11230 counts, i.e. 224.84 to 224.60 kHz, or 0.24 kHz. A delta signal of 1 kHz was significantly higher that that, therefore we were able to see it, e.g. here: </a:t>
            </a:r>
            <a:br>
              <a:rPr lang="en-US" dirty="0" smtClean="0"/>
            </a:br>
            <a:r>
              <a:rPr lang="en-US" dirty="0" smtClean="0"/>
              <a:t>   </a:t>
            </a:r>
            <a:r>
              <a:rPr lang="en-US" dirty="0" smtClean="0">
                <a:hlinkClick r:id="rId3"/>
              </a:rPr>
              <a:t>http://solwww.oma.be/users/dammasch/flare7650.eps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noise observed in an arbitrary interval in December (01 Dec 2010, 05:30 UTC) was varying between 1255 and 1262 counts, or 25.10 to 25.24 kHz, or 0.14 kHz. An expected delta signal of 0.1 kHz from a flare precursor would not be discernible in this kind of noise any longer.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other words, even if there are still flare precursors in Lyman alpha, we will not be able to see them any more, because they are hidden by the detector noise.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Augmentation de 6,3-6,7°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ADA9D-FC44-8143-AEBC-14D9C413F51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FD80A-F6F1-D64F-B0DF-9064C7B5110B}" type="slidenum">
              <a:rPr lang="en-US"/>
              <a:pPr/>
              <a:t>13</a:t>
            </a:fld>
            <a:endParaRPr lang="en-US"/>
          </a:p>
        </p:txBody>
      </p:sp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What is corrected in the data, and what remains</a:t>
            </a:r>
            <a:endParaRPr lang="en-US" dirty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ED23CF5-B3BD-B345-A0C2-3DFB869D504A}" type="slidenum">
              <a:rPr lang="en-US" sz="1200" b="0">
                <a:latin typeface="Calibri" charset="0"/>
              </a:rPr>
              <a:pPr algn="r"/>
              <a:t>13</a:t>
            </a:fld>
            <a:endParaRPr lang="en-US" sz="1200" b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228C-2AE5-AE48-B70E-3C5C61A161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>
              <a:lumMod val="75000"/>
              <a:lumOff val="25000"/>
              <a:alpha val="83000"/>
            </a:schemeClr>
          </a:solidFill>
        </p:spPr>
        <p:txBody>
          <a:bodyPr lIns="1080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tx2">
              <a:lumMod val="50000"/>
              <a:lumOff val="50000"/>
              <a:alpha val="5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152400"/>
            <a:ext cx="7358063" cy="1785938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3763" y="2133600"/>
            <a:ext cx="7358062" cy="20574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763" y="4343400"/>
            <a:ext cx="7358062" cy="20574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8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80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064C0F7-81ED-7F45-B642-38ADBB22D349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7F7F7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7F7F7F"/>
                </a:solidFill>
              </a:defRPr>
            </a:lvl1pPr>
          </a:lstStyle>
          <a:p>
            <a:fld id="{3961D87A-93B1-AF44-9142-DA133933E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8B8B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3200">
          <a:solidFill>
            <a:srgbClr val="B3B3C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800">
          <a:solidFill>
            <a:srgbClr val="B3B3CD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400">
          <a:solidFill>
            <a:srgbClr val="B3B3CD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q"/>
        <a:defRPr sz="2000">
          <a:solidFill>
            <a:srgbClr val="B3B3CD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32.png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1" Type="http://schemas.openxmlformats.org/officeDocument/2006/relationships/video" Target="file://localhost/Users/mariedo/Documents/LyraAdm/meetings/20110211SaintGerard/movies/SWAPJan15.mov" TargetMode="Externa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LYRA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PROBA2 workshop</a:t>
            </a:r>
          </a:p>
          <a:p>
            <a:r>
              <a:rPr lang="en-US" dirty="0" smtClean="0"/>
              <a:t>February 2011</a:t>
            </a:r>
          </a:p>
          <a:p>
            <a:r>
              <a:rPr lang="en-US" dirty="0" smtClean="0"/>
              <a:t>M. Dominique + LYRA team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evolution</a:t>
            </a:r>
            <a:endParaRPr lang="en-US" dirty="0"/>
          </a:p>
        </p:txBody>
      </p:sp>
      <p:pic>
        <p:nvPicPr>
          <p:cNvPr id="4" name="Picture 5" descr="lya_dark_rate_time_series_with_fit"/>
          <p:cNvPicPr>
            <a:picLocks noChangeAspect="1" noChangeArrowheads="1"/>
          </p:cNvPicPr>
          <p:nvPr/>
        </p:nvPicPr>
        <p:blipFill>
          <a:blip r:embed="rId3">
            <a:lum bright="-89000" contrast="96000"/>
          </a:blip>
          <a:srcRect/>
          <a:stretch>
            <a:fillRect/>
          </a:stretch>
        </p:blipFill>
        <p:spPr bwMode="auto">
          <a:xfrm>
            <a:off x="457200" y="1752600"/>
            <a:ext cx="4517648" cy="2823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88547" y="457613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I. </a:t>
            </a:r>
            <a:r>
              <a:rPr lang="en-US" dirty="0" err="1" smtClean="0">
                <a:solidFill>
                  <a:schemeClr val="bg2"/>
                </a:solidFill>
              </a:rPr>
              <a:t>Dammasch</a:t>
            </a:r>
            <a:r>
              <a:rPr lang="en-US" dirty="0" smtClean="0">
                <a:solidFill>
                  <a:schemeClr val="bg2"/>
                </a:solidFill>
              </a:rPr>
              <a:t> +  M. Snow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Picture 10" descr="LYRAtemps_model20110202.png"/>
          <p:cNvPicPr>
            <a:picLocks noChangeAspect="1"/>
          </p:cNvPicPr>
          <p:nvPr/>
        </p:nvPicPr>
        <p:blipFill>
          <a:blip r:embed="rId4">
            <a:lum bright="70000" contrast="89000"/>
          </a:blip>
          <a:stretch>
            <a:fillRect/>
          </a:stretch>
        </p:blipFill>
        <p:spPr>
          <a:xfrm>
            <a:off x="4284980" y="3403600"/>
            <a:ext cx="4592320" cy="287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4547" y="63050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3DED1"/>
                </a:solidFill>
              </a:rPr>
              <a:t>A. De </a:t>
            </a:r>
            <a:r>
              <a:rPr lang="en-US" dirty="0" err="1" smtClean="0">
                <a:solidFill>
                  <a:srgbClr val="E3DED1"/>
                </a:solidFill>
              </a:rPr>
              <a:t>Groof</a:t>
            </a:r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304" y="3034268"/>
            <a:ext cx="265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3DED1"/>
                </a:solidFill>
              </a:rPr>
              <a:t>Temperature evolution</a:t>
            </a:r>
            <a:endParaRPr lang="en-US" b="1" dirty="0">
              <a:solidFill>
                <a:srgbClr val="E3DED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132" y="1383268"/>
            <a:ext cx="3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3DED1"/>
                </a:solidFill>
              </a:rPr>
              <a:t>Dark current in Lyman alpha</a:t>
            </a:r>
            <a:endParaRPr lang="en-US" b="1" dirty="0">
              <a:solidFill>
                <a:srgbClr val="E3DED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of the particle environment</a:t>
            </a:r>
          </a:p>
        </p:txBody>
      </p:sp>
      <p:pic>
        <p:nvPicPr>
          <p:cNvPr id="23555" name="Content Placeholder 8" descr="Screen shot 2010-11-12 at 14.58.1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-63000" contrast="72000"/>
          </a:blip>
          <a:srcRect t="-13023" b="-13023"/>
          <a:stretch>
            <a:fillRect/>
          </a:stretch>
        </p:blipFill>
        <p:spPr>
          <a:xfrm>
            <a:off x="2060575" y="1905000"/>
            <a:ext cx="4868863" cy="2895600"/>
          </a:xfr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6575" y="2819400"/>
            <a:ext cx="533400" cy="381000"/>
          </a:xfrm>
          <a:prstGeom prst="rect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65775" y="2895600"/>
            <a:ext cx="533400" cy="457200"/>
          </a:xfrm>
          <a:prstGeom prst="rect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Screen shot 2010-11-13 at 09.32.25.png"/>
          <p:cNvPicPr>
            <a:picLocks noChangeAspect="1"/>
          </p:cNvPicPr>
          <p:nvPr/>
        </p:nvPicPr>
        <p:blipFill>
          <a:blip r:embed="rId4">
            <a:lum bright="-54000" contrast="64000"/>
          </a:blip>
          <a:srcRect/>
          <a:stretch>
            <a:fillRect/>
          </a:stretch>
        </p:blipFill>
        <p:spPr bwMode="auto">
          <a:xfrm>
            <a:off x="1298575" y="5105400"/>
            <a:ext cx="2986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327275" y="5232400"/>
            <a:ext cx="266700" cy="1320800"/>
          </a:xfrm>
          <a:prstGeom prst="ellipse">
            <a:avLst/>
          </a:prstGeom>
          <a:noFill/>
          <a:ln w="34925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creen shot 2010-11-13 at 09.42.41.png"/>
          <p:cNvPicPr>
            <a:picLocks noChangeAspect="1"/>
          </p:cNvPicPr>
          <p:nvPr/>
        </p:nvPicPr>
        <p:blipFill>
          <a:blip r:embed="rId5">
            <a:lum bright="-64000" contrast="78000"/>
          </a:blip>
          <a:srcRect/>
          <a:stretch>
            <a:fillRect/>
          </a:stretch>
        </p:blipFill>
        <p:spPr bwMode="auto">
          <a:xfrm>
            <a:off x="4422775" y="5105400"/>
            <a:ext cx="284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56175" y="5257800"/>
            <a:ext cx="1447800" cy="1295400"/>
            <a:chOff x="6705600" y="5257800"/>
            <a:chExt cx="1447800" cy="1295400"/>
          </a:xfrm>
        </p:grpSpPr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6705600" y="5257800"/>
              <a:ext cx="304800" cy="1295400"/>
            </a:xfrm>
            <a:prstGeom prst="ellips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Oval 19"/>
            <p:cNvSpPr>
              <a:spLocks noChangeArrowheads="1"/>
            </p:cNvSpPr>
            <p:nvPr/>
          </p:nvSpPr>
          <p:spPr bwMode="auto">
            <a:xfrm>
              <a:off x="7467600" y="5257800"/>
              <a:ext cx="304800" cy="1295400"/>
            </a:xfrm>
            <a:prstGeom prst="ellips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Oval 20"/>
            <p:cNvSpPr>
              <a:spLocks noChangeArrowheads="1"/>
            </p:cNvSpPr>
            <p:nvPr/>
          </p:nvSpPr>
          <p:spPr bwMode="auto">
            <a:xfrm>
              <a:off x="7848600" y="5257800"/>
              <a:ext cx="304800" cy="1295400"/>
            </a:xfrm>
            <a:prstGeom prst="ellips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563" name="Picture 26" descr="Screen shot 2010-11-15 at 18.54.2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4588" y="2209800"/>
            <a:ext cx="712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70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jumps in unit 2 </a:t>
            </a:r>
            <a:r>
              <a:rPr lang="en-US" dirty="0" err="1" smtClean="0"/>
              <a:t>herzberg</a:t>
            </a:r>
            <a:r>
              <a:rPr lang="en-US" dirty="0" smtClean="0"/>
              <a:t> channel (and zirconium in a couple of occasions)</a:t>
            </a:r>
          </a:p>
          <a:p>
            <a:r>
              <a:rPr lang="en-US" dirty="0" smtClean="0"/>
              <a:t>from the beginning of the mission</a:t>
            </a:r>
          </a:p>
          <a:p>
            <a:r>
              <a:rPr lang="en-US" dirty="0" smtClean="0"/>
              <a:t>amplitude of a few kHz</a:t>
            </a:r>
          </a:p>
          <a:p>
            <a:r>
              <a:rPr lang="en-US" dirty="0" smtClean="0"/>
              <a:t>complicates the calibration</a:t>
            </a:r>
          </a:p>
          <a:p>
            <a:r>
              <a:rPr lang="en-US" dirty="0" smtClean="0"/>
              <a:t>hides solar variability</a:t>
            </a:r>
          </a:p>
          <a:p>
            <a:r>
              <a:rPr lang="en-US" dirty="0" smtClean="0"/>
              <a:t>usually associated to spacecraft </a:t>
            </a:r>
            <a:r>
              <a:rPr lang="en-US" dirty="0" err="1" smtClean="0"/>
              <a:t>maneuvres</a:t>
            </a:r>
            <a:r>
              <a:rPr lang="en-US" dirty="0" smtClean="0"/>
              <a:t> or cover movement</a:t>
            </a:r>
            <a:endParaRPr lang="en-US" dirty="0"/>
          </a:p>
        </p:txBody>
      </p:sp>
      <p:pic>
        <p:nvPicPr>
          <p:cNvPr id="5" name="Picture 4" descr="20101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2" y="4227281"/>
            <a:ext cx="4114800" cy="2265606"/>
          </a:xfrm>
          <a:prstGeom prst="rect">
            <a:avLst/>
          </a:prstGeom>
        </p:spPr>
      </p:pic>
      <p:pic>
        <p:nvPicPr>
          <p:cNvPr id="6" name="Picture 5" descr="201011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1" y="4240565"/>
            <a:ext cx="4577791" cy="22523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-Point Star 37"/>
          <p:cNvSpPr/>
          <p:nvPr/>
        </p:nvSpPr>
        <p:spPr bwMode="auto">
          <a:xfrm>
            <a:off x="6071345" y="4508592"/>
            <a:ext cx="2287806" cy="1296896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981628" y="2420938"/>
            <a:ext cx="1223962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LY-TMR: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15715" name="Picture 3" descr="proba2banner"/>
            <p:cNvPicPr>
              <a:picLocks noChangeAspect="1" noChangeArrowheads="1"/>
            </p:cNvPicPr>
            <p:nvPr/>
          </p:nvPicPr>
          <p:blipFill>
            <a:blip r:embed="rId3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</p:spPr>
        </p:pic>
        <p:pic>
          <p:nvPicPr>
            <p:cNvPr id="115716" name="Picture 4" descr="proba2bannerRepeat"/>
            <p:cNvPicPr>
              <a:picLocks noChangeAspect="1" noChangeArrowheads="1"/>
            </p:cNvPicPr>
            <p:nvPr/>
          </p:nvPicPr>
          <p:blipFill>
            <a:blip r:embed="rId4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B8B8B8"/>
                </a:solidFill>
              </a:rPr>
              <a:t>State of the data processing pipeline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981628" y="3498850"/>
            <a:ext cx="1223962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LY-EDG</a:t>
            </a: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981628" y="4724400"/>
            <a:ext cx="1223962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LY-BSDG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14334" y="1500354"/>
            <a:ext cx="2664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>
                <a:solidFill>
                  <a:srgbClr val="B8B8B8"/>
                </a:solidFill>
              </a:rPr>
              <a:t>Telemetry packets</a:t>
            </a:r>
          </a:p>
        </p:txBody>
      </p:sp>
      <p:sp>
        <p:nvSpPr>
          <p:cNvPr id="115727" name="AutoShape 15"/>
          <p:cNvSpPr>
            <a:spLocks noChangeArrowheads="1"/>
          </p:cNvSpPr>
          <p:nvPr/>
        </p:nvSpPr>
        <p:spPr bwMode="auto">
          <a:xfrm>
            <a:off x="1484865" y="198913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28" name="AutoShape 16"/>
          <p:cNvSpPr>
            <a:spLocks noChangeArrowheads="1"/>
          </p:cNvSpPr>
          <p:nvPr/>
        </p:nvSpPr>
        <p:spPr bwMode="auto">
          <a:xfrm>
            <a:off x="1484865" y="29257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29" name="AutoShape 17"/>
          <p:cNvSpPr>
            <a:spLocks noChangeArrowheads="1"/>
          </p:cNvSpPr>
          <p:nvPr/>
        </p:nvSpPr>
        <p:spPr bwMode="auto">
          <a:xfrm>
            <a:off x="1484865" y="4076700"/>
            <a:ext cx="217488" cy="503238"/>
          </a:xfrm>
          <a:prstGeom prst="downArrow">
            <a:avLst>
              <a:gd name="adj1" fmla="val 50000"/>
              <a:gd name="adj2" fmla="val 57847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2565953" y="2636838"/>
            <a:ext cx="1079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229529" y="2852738"/>
            <a:ext cx="2536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solidFill>
                  <a:srgbClr val="B8B8B8"/>
                </a:solidFill>
              </a:rPr>
              <a:t>Raw data (in counts)</a:t>
            </a:r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>
            <a:off x="2565953" y="3714750"/>
            <a:ext cx="1079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36" name="Line 24"/>
          <p:cNvSpPr>
            <a:spLocks noChangeShapeType="1"/>
          </p:cNvSpPr>
          <p:nvPr/>
        </p:nvSpPr>
        <p:spPr bwMode="auto">
          <a:xfrm>
            <a:off x="2565953" y="4940300"/>
            <a:ext cx="1079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2889147" y="4221163"/>
            <a:ext cx="3506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solidFill>
                  <a:srgbClr val="B8B8B8"/>
                </a:solidFill>
              </a:rPr>
              <a:t>Lv1: Engineering data (in Hz)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150278" y="3355975"/>
            <a:ext cx="719137" cy="863600"/>
            <a:chOff x="2744" y="2386"/>
            <a:chExt cx="453" cy="544"/>
          </a:xfrm>
        </p:grpSpPr>
        <p:sp>
          <p:nvSpPr>
            <p:cNvPr id="115737" name="AutoShape 25"/>
            <p:cNvSpPr>
              <a:spLocks noChangeArrowheads="1"/>
            </p:cNvSpPr>
            <p:nvPr/>
          </p:nvSpPr>
          <p:spPr bwMode="auto">
            <a:xfrm>
              <a:off x="2744" y="2386"/>
              <a:ext cx="272" cy="362"/>
            </a:xfrm>
            <a:prstGeom prst="foldedCorner">
              <a:avLst>
                <a:gd name="adj" fmla="val 125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fits</a:t>
              </a:r>
            </a:p>
          </p:txBody>
        </p:sp>
        <p:sp>
          <p:nvSpPr>
            <p:cNvPr id="115741" name="AutoShape 29"/>
            <p:cNvSpPr>
              <a:spLocks noChangeArrowheads="1"/>
            </p:cNvSpPr>
            <p:nvPr/>
          </p:nvSpPr>
          <p:spPr bwMode="auto">
            <a:xfrm>
              <a:off x="2835" y="2478"/>
              <a:ext cx="272" cy="362"/>
            </a:xfrm>
            <a:prstGeom prst="foldedCorner">
              <a:avLst>
                <a:gd name="adj" fmla="val 125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fits</a:t>
              </a:r>
            </a:p>
          </p:txBody>
        </p:sp>
        <p:sp>
          <p:nvSpPr>
            <p:cNvPr id="115742" name="AutoShape 30"/>
            <p:cNvSpPr>
              <a:spLocks noChangeArrowheads="1"/>
            </p:cNvSpPr>
            <p:nvPr/>
          </p:nvSpPr>
          <p:spPr bwMode="auto">
            <a:xfrm>
              <a:off x="2925" y="2568"/>
              <a:ext cx="272" cy="362"/>
            </a:xfrm>
            <a:prstGeom prst="foldedCorner">
              <a:avLst>
                <a:gd name="adj" fmla="val 125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fits</a:t>
              </a:r>
            </a:p>
          </p:txBody>
        </p:sp>
      </p:grpSp>
      <p:sp>
        <p:nvSpPr>
          <p:cNvPr id="115743" name="AutoShape 31"/>
          <p:cNvSpPr>
            <a:spLocks noChangeArrowheads="1"/>
          </p:cNvSpPr>
          <p:nvPr/>
        </p:nvSpPr>
        <p:spPr bwMode="auto">
          <a:xfrm>
            <a:off x="4288390" y="4697542"/>
            <a:ext cx="431800" cy="574675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/>
              <a:t>fits</a:t>
            </a:r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2979245" y="5273805"/>
            <a:ext cx="30920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solidFill>
                  <a:srgbClr val="B8B8B8"/>
                </a:solidFill>
              </a:rPr>
              <a:t>Lv2: Calibrated </a:t>
            </a:r>
            <a:r>
              <a:rPr lang="en-US" sz="2000" b="0" dirty="0" smtClean="0">
                <a:solidFill>
                  <a:srgbClr val="B8B8B8"/>
                </a:solidFill>
              </a:rPr>
              <a:t>data</a:t>
            </a:r>
          </a:p>
          <a:p>
            <a:pPr algn="ctr"/>
            <a:r>
              <a:rPr lang="en-US" sz="2000" b="0" dirty="0" smtClean="0">
                <a:solidFill>
                  <a:srgbClr val="B8B8B8"/>
                </a:solidFill>
              </a:rPr>
              <a:t> </a:t>
            </a:r>
            <a:r>
              <a:rPr lang="en-US" sz="2000" b="0" dirty="0">
                <a:solidFill>
                  <a:srgbClr val="B8B8B8"/>
                </a:solidFill>
              </a:rPr>
              <a:t>(in W/m²)</a:t>
            </a:r>
          </a:p>
        </p:txBody>
      </p:sp>
      <p:sp>
        <p:nvSpPr>
          <p:cNvPr id="115745" name="AutoShape 33"/>
          <p:cNvSpPr>
            <a:spLocks noChangeArrowheads="1"/>
          </p:cNvSpPr>
          <p:nvPr/>
        </p:nvSpPr>
        <p:spPr bwMode="auto">
          <a:xfrm>
            <a:off x="981628" y="5948363"/>
            <a:ext cx="1223962" cy="431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Other tools</a:t>
            </a:r>
          </a:p>
        </p:txBody>
      </p:sp>
      <p:sp>
        <p:nvSpPr>
          <p:cNvPr id="115746" name="AutoShape 34"/>
          <p:cNvSpPr>
            <a:spLocks noChangeArrowheads="1"/>
          </p:cNvSpPr>
          <p:nvPr/>
        </p:nvSpPr>
        <p:spPr bwMode="auto">
          <a:xfrm>
            <a:off x="1484865" y="5303838"/>
            <a:ext cx="217488" cy="501650"/>
          </a:xfrm>
          <a:prstGeom prst="downArrow">
            <a:avLst>
              <a:gd name="adj1" fmla="val 50000"/>
              <a:gd name="adj2" fmla="val 57664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5747" name="Line 35"/>
          <p:cNvSpPr>
            <a:spLocks noChangeShapeType="1"/>
          </p:cNvSpPr>
          <p:nvPr/>
        </p:nvSpPr>
        <p:spPr bwMode="auto">
          <a:xfrm>
            <a:off x="2565953" y="6164263"/>
            <a:ext cx="1079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150278" y="2135188"/>
            <a:ext cx="503237" cy="646112"/>
            <a:chOff x="2744" y="1526"/>
            <a:chExt cx="317" cy="407"/>
          </a:xfrm>
        </p:grpSpPr>
        <p:sp>
          <p:nvSpPr>
            <p:cNvPr id="115734" name="AutoShape 22"/>
            <p:cNvSpPr>
              <a:spLocks noChangeArrowheads="1"/>
            </p:cNvSpPr>
            <p:nvPr/>
          </p:nvSpPr>
          <p:spPr bwMode="auto">
            <a:xfrm>
              <a:off x="2744" y="1798"/>
              <a:ext cx="317" cy="13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5751" name="AutoShape 39"/>
            <p:cNvSpPr>
              <a:spLocks noChangeArrowheads="1"/>
            </p:cNvSpPr>
            <p:nvPr/>
          </p:nvSpPr>
          <p:spPr bwMode="auto">
            <a:xfrm>
              <a:off x="2744" y="1662"/>
              <a:ext cx="317" cy="13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5752" name="AutoShape 40"/>
            <p:cNvSpPr>
              <a:spLocks noChangeArrowheads="1"/>
            </p:cNvSpPr>
            <p:nvPr/>
          </p:nvSpPr>
          <p:spPr bwMode="auto">
            <a:xfrm>
              <a:off x="2744" y="1526"/>
              <a:ext cx="317" cy="13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3633290" y="5949950"/>
            <a:ext cx="17388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solidFill>
                  <a:srgbClr val="B8B8B8"/>
                </a:solidFill>
              </a:rPr>
              <a:t>Higher level </a:t>
            </a:r>
          </a:p>
          <a:p>
            <a:pPr algn="ctr"/>
            <a:r>
              <a:rPr lang="en-US" sz="2000" b="0" dirty="0">
                <a:solidFill>
                  <a:srgbClr val="B8B8B8"/>
                </a:solidFill>
              </a:rPr>
              <a:t>data products</a:t>
            </a:r>
          </a:p>
        </p:txBody>
      </p:sp>
      <p:sp>
        <p:nvSpPr>
          <p:cNvPr id="115757" name="Text Box 45"/>
          <p:cNvSpPr txBox="1">
            <a:spLocks noChangeArrowheads="1"/>
          </p:cNvSpPr>
          <p:nvPr/>
        </p:nvSpPr>
        <p:spPr bwMode="auto">
          <a:xfrm>
            <a:off x="6236573" y="1557338"/>
            <a:ext cx="1963699" cy="461665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rgbClr val="FF0000"/>
                </a:solidFill>
              </a:rPr>
              <a:t>Current state</a:t>
            </a: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6030303" y="2205038"/>
            <a:ext cx="2373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 distributed</a:t>
            </a:r>
          </a:p>
        </p:txBody>
      </p:sp>
      <p:sp>
        <p:nvSpPr>
          <p:cNvPr id="115763" name="Text Box 51"/>
          <p:cNvSpPr txBox="1">
            <a:spLocks noChangeArrowheads="1"/>
          </p:cNvSpPr>
          <p:nvPr/>
        </p:nvSpPr>
        <p:spPr bwMode="auto">
          <a:xfrm>
            <a:off x="6339500" y="3296776"/>
            <a:ext cx="168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After each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contact</a:t>
            </a:r>
          </a:p>
        </p:txBody>
      </p:sp>
      <p:sp>
        <p:nvSpPr>
          <p:cNvPr id="115765" name="Text Box 53"/>
          <p:cNvSpPr txBox="1">
            <a:spLocks noChangeArrowheads="1"/>
          </p:cNvSpPr>
          <p:nvPr/>
        </p:nvSpPr>
        <p:spPr bwMode="auto">
          <a:xfrm>
            <a:off x="6357140" y="4786134"/>
            <a:ext cx="168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After each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contact</a:t>
            </a:r>
          </a:p>
        </p:txBody>
      </p:sp>
      <p:sp>
        <p:nvSpPr>
          <p:cNvPr id="115766" name="Text Box 54"/>
          <p:cNvSpPr txBox="1">
            <a:spLocks noChangeArrowheads="1"/>
          </p:cNvSpPr>
          <p:nvPr/>
        </p:nvSpPr>
        <p:spPr bwMode="auto">
          <a:xfrm>
            <a:off x="5981151" y="5848202"/>
            <a:ext cx="24681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Plots + flare list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irregularly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6438035" y="4103133"/>
            <a:ext cx="4409935" cy="461665"/>
          </a:xfrm>
          <a:prstGeom prst="rect">
            <a:avLst/>
          </a:prstGeom>
          <a:solidFill>
            <a:srgbClr val="004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Reprocessed data available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2845076" y="3714750"/>
            <a:ext cx="4048678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http://proba2.sidc.be/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Calibrated data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4127499" y="3733800"/>
            <a:ext cx="4835161" cy="2946400"/>
            <a:chOff x="3760741" y="3749040"/>
            <a:chExt cx="5201920" cy="3108960"/>
          </a:xfrm>
        </p:grpSpPr>
        <p:pic>
          <p:nvPicPr>
            <p:cNvPr id="8" name="Picture 7" descr="correcte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0741" y="3749040"/>
              <a:ext cx="5201920" cy="310896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6766674" y="4432299"/>
              <a:ext cx="2019888" cy="292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8000"/>
                  </a:solidFill>
                </a:rPr>
                <a:t>Hz channel * 0.01 !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</p:grp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49900" cy="2832099"/>
          </a:xfrm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Calibration process:</a:t>
            </a:r>
          </a:p>
          <a:p>
            <a:pPr lvl="1"/>
            <a:r>
              <a:rPr lang="en-US" dirty="0" smtClean="0"/>
              <a:t> Dark current removed</a:t>
            </a:r>
          </a:p>
          <a:p>
            <a:pPr lvl="1"/>
            <a:r>
              <a:rPr lang="en-US" dirty="0" smtClean="0"/>
              <a:t> Degradation </a:t>
            </a:r>
            <a:r>
              <a:rPr lang="en-US" dirty="0" err="1" smtClean="0"/>
              <a:t>substracted</a:t>
            </a:r>
            <a:endParaRPr lang="en-US" dirty="0" smtClean="0"/>
          </a:p>
          <a:p>
            <a:pPr lvl="1"/>
            <a:r>
              <a:rPr lang="en-US" dirty="0" smtClean="0"/>
              <a:t> Conversion into physical units</a:t>
            </a:r>
          </a:p>
          <a:p>
            <a:pPr lvl="1" indent="-657225">
              <a:buNone/>
            </a:pPr>
            <a:r>
              <a:rPr lang="en-US" sz="3200" dirty="0" smtClean="0"/>
              <a:t>Still in the data</a:t>
            </a:r>
          </a:p>
          <a:p>
            <a:pPr marL="901700" lvl="2" indent="-415925"/>
            <a:r>
              <a:rPr lang="en-US" sz="2800" dirty="0" smtClean="0"/>
              <a:t>Flat-field effects</a:t>
            </a:r>
          </a:p>
          <a:p>
            <a:pPr lvl="2" indent="-657225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6100763" y="4783137"/>
            <a:ext cx="144462" cy="0"/>
          </a:xfrm>
          <a:prstGeom prst="line">
            <a:avLst/>
          </a:prstGeom>
          <a:noFill/>
          <a:ln w="22225">
            <a:solidFill>
              <a:srgbClr val="9FA8B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5310188" y="4811712"/>
            <a:ext cx="720725" cy="0"/>
          </a:xfrm>
          <a:prstGeom prst="line">
            <a:avLst/>
          </a:prstGeom>
          <a:noFill/>
          <a:ln w="9525">
            <a:solidFill>
              <a:srgbClr val="B8B8D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319088" y="2360612"/>
            <a:ext cx="8482012" cy="3241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3B3B3"/>
              </a:gs>
            </a:gsLst>
            <a:lin ang="5400000" scaled="1"/>
          </a:gra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54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b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2654" name="Rectangle 5"/>
          <p:cNvSpPr>
            <a:spLocks/>
          </p:cNvSpPr>
          <p:nvPr/>
        </p:nvSpPr>
        <p:spPr bwMode="auto">
          <a:xfrm>
            <a:off x="3586163" y="3348037"/>
            <a:ext cx="36830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2006</a:t>
            </a:r>
          </a:p>
        </p:txBody>
      </p:sp>
      <p:sp>
        <p:nvSpPr>
          <p:cNvPr id="112655" name="Rectangle 6"/>
          <p:cNvSpPr>
            <a:spLocks/>
          </p:cNvSpPr>
          <p:nvPr/>
        </p:nvSpPr>
        <p:spPr bwMode="auto">
          <a:xfrm>
            <a:off x="2120900" y="3348037"/>
            <a:ext cx="36830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2004</a:t>
            </a:r>
          </a:p>
        </p:txBody>
      </p:sp>
      <p:sp>
        <p:nvSpPr>
          <p:cNvPr id="112656" name="Rectangle 7"/>
          <p:cNvSpPr>
            <a:spLocks/>
          </p:cNvSpPr>
          <p:nvPr/>
        </p:nvSpPr>
        <p:spPr bwMode="auto">
          <a:xfrm>
            <a:off x="5041900" y="3348037"/>
            <a:ext cx="369888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2008</a:t>
            </a:r>
          </a:p>
        </p:txBody>
      </p:sp>
      <p:sp>
        <p:nvSpPr>
          <p:cNvPr id="112657" name="Rectangle 8"/>
          <p:cNvSpPr>
            <a:spLocks/>
          </p:cNvSpPr>
          <p:nvPr/>
        </p:nvSpPr>
        <p:spPr bwMode="auto">
          <a:xfrm>
            <a:off x="6462713" y="2740025"/>
            <a:ext cx="5905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Launch</a:t>
            </a:r>
          </a:p>
        </p:txBody>
      </p:sp>
      <p:sp>
        <p:nvSpPr>
          <p:cNvPr id="112658" name="Rectangle 9"/>
          <p:cNvSpPr>
            <a:spLocks/>
          </p:cNvSpPr>
          <p:nvPr/>
        </p:nvSpPr>
        <p:spPr bwMode="auto">
          <a:xfrm>
            <a:off x="6524625" y="3348037"/>
            <a:ext cx="369888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2010</a:t>
            </a:r>
          </a:p>
        </p:txBody>
      </p:sp>
      <p:sp>
        <p:nvSpPr>
          <p:cNvPr id="112659" name="Rectangle 11"/>
          <p:cNvSpPr>
            <a:spLocks/>
          </p:cNvSpPr>
          <p:nvPr/>
        </p:nvSpPr>
        <p:spPr bwMode="auto">
          <a:xfrm>
            <a:off x="966789" y="4592637"/>
            <a:ext cx="1358900" cy="31273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69000"/>
                </a:schemeClr>
              </a:gs>
              <a:gs pos="99000">
                <a:schemeClr val="tx2">
                  <a:lumMod val="50000"/>
                  <a:lumOff val="50000"/>
                </a:schemeClr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b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60" name="Line 13"/>
          <p:cNvSpPr>
            <a:spLocks noChangeShapeType="1"/>
          </p:cNvSpPr>
          <p:nvPr/>
        </p:nvSpPr>
        <p:spPr bwMode="auto">
          <a:xfrm flipV="1">
            <a:off x="422275" y="3152775"/>
            <a:ext cx="7983538" cy="476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1" name="Line 14"/>
          <p:cNvSpPr>
            <a:spLocks noChangeShapeType="1"/>
          </p:cNvSpPr>
          <p:nvPr/>
        </p:nvSpPr>
        <p:spPr bwMode="auto">
          <a:xfrm flipH="1">
            <a:off x="2325688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2" name="Line 15"/>
          <p:cNvSpPr>
            <a:spLocks noChangeShapeType="1"/>
          </p:cNvSpPr>
          <p:nvPr/>
        </p:nvSpPr>
        <p:spPr bwMode="auto">
          <a:xfrm flipH="1">
            <a:off x="3059113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3" name="Line 16"/>
          <p:cNvSpPr>
            <a:spLocks noChangeShapeType="1"/>
          </p:cNvSpPr>
          <p:nvPr/>
        </p:nvSpPr>
        <p:spPr bwMode="auto">
          <a:xfrm flipH="1">
            <a:off x="3790950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4" name="Line 17"/>
          <p:cNvSpPr>
            <a:spLocks noChangeShapeType="1"/>
          </p:cNvSpPr>
          <p:nvPr/>
        </p:nvSpPr>
        <p:spPr bwMode="auto">
          <a:xfrm flipH="1">
            <a:off x="4514850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5" name="Line 18"/>
          <p:cNvSpPr>
            <a:spLocks noChangeShapeType="1"/>
          </p:cNvSpPr>
          <p:nvPr/>
        </p:nvSpPr>
        <p:spPr bwMode="auto">
          <a:xfrm flipH="1">
            <a:off x="5246688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6" name="Line 19"/>
          <p:cNvSpPr>
            <a:spLocks noChangeShapeType="1"/>
          </p:cNvSpPr>
          <p:nvPr/>
        </p:nvSpPr>
        <p:spPr bwMode="auto">
          <a:xfrm flipH="1">
            <a:off x="6729413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7" name="Line 20"/>
          <p:cNvSpPr>
            <a:spLocks noChangeShapeType="1"/>
          </p:cNvSpPr>
          <p:nvPr/>
        </p:nvSpPr>
        <p:spPr bwMode="auto">
          <a:xfrm flipH="1">
            <a:off x="7443788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8" name="Line 21"/>
          <p:cNvSpPr>
            <a:spLocks noChangeShapeType="1"/>
          </p:cNvSpPr>
          <p:nvPr/>
        </p:nvSpPr>
        <p:spPr bwMode="auto">
          <a:xfrm flipH="1">
            <a:off x="5988050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9" name="Line 22"/>
          <p:cNvSpPr>
            <a:spLocks noChangeShapeType="1"/>
          </p:cNvSpPr>
          <p:nvPr/>
        </p:nvSpPr>
        <p:spPr bwMode="auto">
          <a:xfrm flipH="1">
            <a:off x="1601788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0" name="Line 23"/>
          <p:cNvSpPr>
            <a:spLocks noChangeShapeType="1"/>
          </p:cNvSpPr>
          <p:nvPr/>
        </p:nvSpPr>
        <p:spPr bwMode="auto">
          <a:xfrm flipH="1">
            <a:off x="869950" y="316706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1" name="Rectangle 24"/>
          <p:cNvSpPr>
            <a:spLocks/>
          </p:cNvSpPr>
          <p:nvPr/>
        </p:nvSpPr>
        <p:spPr bwMode="auto">
          <a:xfrm>
            <a:off x="666750" y="3348037"/>
            <a:ext cx="369888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2002</a:t>
            </a:r>
          </a:p>
        </p:txBody>
      </p:sp>
      <p:sp>
        <p:nvSpPr>
          <p:cNvPr id="112672" name="Line 25"/>
          <p:cNvSpPr>
            <a:spLocks noChangeShapeType="1"/>
          </p:cNvSpPr>
          <p:nvPr/>
        </p:nvSpPr>
        <p:spPr bwMode="auto">
          <a:xfrm flipH="1">
            <a:off x="6753225" y="2995612"/>
            <a:ext cx="3175" cy="304800"/>
          </a:xfrm>
          <a:prstGeom prst="line">
            <a:avLst/>
          </a:prstGeom>
          <a:noFill/>
          <a:ln w="635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3" name="Rectangle 26"/>
          <p:cNvSpPr>
            <a:spLocks/>
          </p:cNvSpPr>
          <p:nvPr/>
        </p:nvSpPr>
        <p:spPr bwMode="auto">
          <a:xfrm>
            <a:off x="3041650" y="2739216"/>
            <a:ext cx="1713767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Mission Development</a:t>
            </a:r>
          </a:p>
        </p:txBody>
      </p:sp>
      <p:sp>
        <p:nvSpPr>
          <p:cNvPr id="112674" name="Rectangle 27"/>
          <p:cNvSpPr>
            <a:spLocks/>
          </p:cNvSpPr>
          <p:nvPr/>
        </p:nvSpPr>
        <p:spPr bwMode="auto">
          <a:xfrm>
            <a:off x="557213" y="2739216"/>
            <a:ext cx="713330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Proposal</a:t>
            </a:r>
          </a:p>
        </p:txBody>
      </p:sp>
      <p:sp>
        <p:nvSpPr>
          <p:cNvPr id="112675" name="Line 20"/>
          <p:cNvSpPr>
            <a:spLocks noChangeShapeType="1"/>
          </p:cNvSpPr>
          <p:nvPr/>
        </p:nvSpPr>
        <p:spPr bwMode="auto">
          <a:xfrm flipH="1">
            <a:off x="8118475" y="31638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6" name="Rectangle 9"/>
          <p:cNvSpPr>
            <a:spLocks/>
          </p:cNvSpPr>
          <p:nvPr/>
        </p:nvSpPr>
        <p:spPr bwMode="auto">
          <a:xfrm>
            <a:off x="7891463" y="3368675"/>
            <a:ext cx="36830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2012</a:t>
            </a:r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 flipH="1">
            <a:off x="895350" y="3729037"/>
            <a:ext cx="568801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9" name="Line 39"/>
          <p:cNvSpPr>
            <a:spLocks noChangeShapeType="1"/>
          </p:cNvSpPr>
          <p:nvPr/>
        </p:nvSpPr>
        <p:spPr bwMode="auto">
          <a:xfrm>
            <a:off x="7755579" y="3729037"/>
            <a:ext cx="48354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>
            <a:off x="6100763" y="5222875"/>
            <a:ext cx="144462" cy="0"/>
          </a:xfrm>
          <a:prstGeom prst="line">
            <a:avLst/>
          </a:prstGeom>
          <a:noFill/>
          <a:ln w="22225">
            <a:solidFill>
              <a:srgbClr val="9FA8B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2" name="Line 42"/>
          <p:cNvSpPr>
            <a:spLocks noChangeShapeType="1"/>
          </p:cNvSpPr>
          <p:nvPr/>
        </p:nvSpPr>
        <p:spPr bwMode="auto">
          <a:xfrm>
            <a:off x="5308600" y="5243512"/>
            <a:ext cx="720725" cy="0"/>
          </a:xfrm>
          <a:prstGeom prst="line">
            <a:avLst/>
          </a:prstGeom>
          <a:noFill/>
          <a:ln w="9525">
            <a:solidFill>
              <a:srgbClr val="B8B8D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4" name="Line 44"/>
          <p:cNvSpPr>
            <a:spLocks noChangeShapeType="1"/>
          </p:cNvSpPr>
          <p:nvPr/>
        </p:nvSpPr>
        <p:spPr bwMode="auto">
          <a:xfrm>
            <a:off x="2501900" y="4162425"/>
            <a:ext cx="0" cy="503237"/>
          </a:xfrm>
          <a:prstGeom prst="line">
            <a:avLst/>
          </a:prstGeom>
          <a:noFill/>
          <a:ln w="22225">
            <a:solidFill>
              <a:srgbClr val="B8B8D0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6" name="Rectangle 8"/>
          <p:cNvSpPr>
            <a:spLocks/>
          </p:cNvSpPr>
          <p:nvPr/>
        </p:nvSpPr>
        <p:spPr bwMode="auto">
          <a:xfrm>
            <a:off x="657225" y="4394200"/>
            <a:ext cx="5905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Launch</a:t>
            </a:r>
          </a:p>
        </p:txBody>
      </p:sp>
      <p:sp>
        <p:nvSpPr>
          <p:cNvPr id="112687" name="Line 13"/>
          <p:cNvSpPr>
            <a:spLocks noChangeShapeType="1"/>
          </p:cNvSpPr>
          <p:nvPr/>
        </p:nvSpPr>
        <p:spPr bwMode="auto">
          <a:xfrm flipV="1">
            <a:off x="422275" y="4737100"/>
            <a:ext cx="7983538" cy="4762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8" name="Line 14"/>
          <p:cNvSpPr>
            <a:spLocks noChangeShapeType="1"/>
          </p:cNvSpPr>
          <p:nvPr/>
        </p:nvSpPr>
        <p:spPr bwMode="auto">
          <a:xfrm flipH="1">
            <a:off x="2325688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9" name="Line 15"/>
          <p:cNvSpPr>
            <a:spLocks noChangeShapeType="1"/>
          </p:cNvSpPr>
          <p:nvPr/>
        </p:nvSpPr>
        <p:spPr bwMode="auto">
          <a:xfrm flipH="1">
            <a:off x="3059113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0" name="Line 16"/>
          <p:cNvSpPr>
            <a:spLocks noChangeShapeType="1"/>
          </p:cNvSpPr>
          <p:nvPr/>
        </p:nvSpPr>
        <p:spPr bwMode="auto">
          <a:xfrm flipH="1">
            <a:off x="3790950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1" name="Line 17"/>
          <p:cNvSpPr>
            <a:spLocks noChangeShapeType="1"/>
          </p:cNvSpPr>
          <p:nvPr/>
        </p:nvSpPr>
        <p:spPr bwMode="auto">
          <a:xfrm flipH="1">
            <a:off x="4514850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2" name="Line 18"/>
          <p:cNvSpPr>
            <a:spLocks noChangeShapeType="1"/>
          </p:cNvSpPr>
          <p:nvPr/>
        </p:nvSpPr>
        <p:spPr bwMode="auto">
          <a:xfrm flipH="1">
            <a:off x="5246688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3" name="Line 19"/>
          <p:cNvSpPr>
            <a:spLocks noChangeShapeType="1"/>
          </p:cNvSpPr>
          <p:nvPr/>
        </p:nvSpPr>
        <p:spPr bwMode="auto">
          <a:xfrm flipH="1">
            <a:off x="6729413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4" name="Line 20"/>
          <p:cNvSpPr>
            <a:spLocks noChangeShapeType="1"/>
          </p:cNvSpPr>
          <p:nvPr/>
        </p:nvSpPr>
        <p:spPr bwMode="auto">
          <a:xfrm flipH="1">
            <a:off x="7443788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5" name="Line 21"/>
          <p:cNvSpPr>
            <a:spLocks noChangeShapeType="1"/>
          </p:cNvSpPr>
          <p:nvPr/>
        </p:nvSpPr>
        <p:spPr bwMode="auto">
          <a:xfrm flipH="1">
            <a:off x="5988050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6" name="Line 22"/>
          <p:cNvSpPr>
            <a:spLocks noChangeShapeType="1"/>
          </p:cNvSpPr>
          <p:nvPr/>
        </p:nvSpPr>
        <p:spPr bwMode="auto">
          <a:xfrm flipH="1">
            <a:off x="1601788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7" name="Line 23"/>
          <p:cNvSpPr>
            <a:spLocks noChangeShapeType="1"/>
          </p:cNvSpPr>
          <p:nvPr/>
        </p:nvSpPr>
        <p:spPr bwMode="auto">
          <a:xfrm flipH="1">
            <a:off x="869950" y="4751387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8" name="Rectangle 24"/>
          <p:cNvSpPr>
            <a:spLocks/>
          </p:cNvSpPr>
          <p:nvPr/>
        </p:nvSpPr>
        <p:spPr bwMode="auto">
          <a:xfrm>
            <a:off x="534988" y="4972050"/>
            <a:ext cx="598487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11/2009</a:t>
            </a:r>
          </a:p>
        </p:txBody>
      </p:sp>
      <p:sp>
        <p:nvSpPr>
          <p:cNvPr id="112701" name="Line 20"/>
          <p:cNvSpPr>
            <a:spLocks noChangeShapeType="1"/>
          </p:cNvSpPr>
          <p:nvPr/>
        </p:nvSpPr>
        <p:spPr bwMode="auto">
          <a:xfrm flipH="1">
            <a:off x="8118475" y="4748212"/>
            <a:ext cx="0" cy="133350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2" name="Rectangle 6"/>
          <p:cNvSpPr>
            <a:spLocks/>
          </p:cNvSpPr>
          <p:nvPr/>
        </p:nvSpPr>
        <p:spPr bwMode="auto">
          <a:xfrm>
            <a:off x="1333501" y="4972843"/>
            <a:ext cx="598487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01/2010</a:t>
            </a:r>
          </a:p>
        </p:txBody>
      </p:sp>
      <p:sp>
        <p:nvSpPr>
          <p:cNvPr id="112704" name="Rectangle 6"/>
          <p:cNvSpPr>
            <a:spLocks/>
          </p:cNvSpPr>
          <p:nvPr/>
        </p:nvSpPr>
        <p:spPr bwMode="auto">
          <a:xfrm>
            <a:off x="2026445" y="4971257"/>
            <a:ext cx="598487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03/2010</a:t>
            </a:r>
          </a:p>
        </p:txBody>
      </p:sp>
      <p:sp>
        <p:nvSpPr>
          <p:cNvPr id="112706" name="Rectangle 6"/>
          <p:cNvSpPr>
            <a:spLocks/>
          </p:cNvSpPr>
          <p:nvPr/>
        </p:nvSpPr>
        <p:spPr bwMode="auto">
          <a:xfrm>
            <a:off x="2754313" y="4972050"/>
            <a:ext cx="598487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05/2010</a:t>
            </a:r>
          </a:p>
        </p:txBody>
      </p:sp>
      <p:sp>
        <p:nvSpPr>
          <p:cNvPr id="112708" name="Rectangle 6"/>
          <p:cNvSpPr>
            <a:spLocks/>
          </p:cNvSpPr>
          <p:nvPr/>
        </p:nvSpPr>
        <p:spPr bwMode="auto">
          <a:xfrm>
            <a:off x="3498056" y="4972050"/>
            <a:ext cx="598488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07/2010</a:t>
            </a:r>
          </a:p>
        </p:txBody>
      </p:sp>
      <p:sp>
        <p:nvSpPr>
          <p:cNvPr id="112710" name="Rectangle 6"/>
          <p:cNvSpPr>
            <a:spLocks/>
          </p:cNvSpPr>
          <p:nvPr/>
        </p:nvSpPr>
        <p:spPr bwMode="auto">
          <a:xfrm>
            <a:off x="4276725" y="4972050"/>
            <a:ext cx="598488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09/2010</a:t>
            </a:r>
          </a:p>
        </p:txBody>
      </p:sp>
      <p:sp>
        <p:nvSpPr>
          <p:cNvPr id="112711" name="Line 71"/>
          <p:cNvSpPr>
            <a:spLocks noChangeShapeType="1"/>
          </p:cNvSpPr>
          <p:nvPr/>
        </p:nvSpPr>
        <p:spPr bwMode="auto">
          <a:xfrm>
            <a:off x="895350" y="43053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2" name="Line 72"/>
          <p:cNvSpPr>
            <a:spLocks noChangeShapeType="1"/>
          </p:cNvSpPr>
          <p:nvPr/>
        </p:nvSpPr>
        <p:spPr bwMode="auto">
          <a:xfrm>
            <a:off x="6583363" y="358457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3" name="Line 73"/>
          <p:cNvSpPr>
            <a:spLocks noChangeShapeType="1"/>
          </p:cNvSpPr>
          <p:nvPr/>
        </p:nvSpPr>
        <p:spPr bwMode="auto">
          <a:xfrm flipH="1">
            <a:off x="966788" y="4594225"/>
            <a:ext cx="0" cy="287337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4" name="Rectangle 8"/>
          <p:cNvSpPr>
            <a:spLocks/>
          </p:cNvSpPr>
          <p:nvPr/>
        </p:nvSpPr>
        <p:spPr bwMode="auto">
          <a:xfrm>
            <a:off x="1387475" y="4402137"/>
            <a:ext cx="811213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First Light</a:t>
            </a:r>
          </a:p>
        </p:txBody>
      </p:sp>
      <p:sp>
        <p:nvSpPr>
          <p:cNvPr id="112715" name="Line 75"/>
          <p:cNvSpPr>
            <a:spLocks noChangeShapeType="1"/>
          </p:cNvSpPr>
          <p:nvPr/>
        </p:nvSpPr>
        <p:spPr bwMode="auto">
          <a:xfrm flipH="1">
            <a:off x="1677988" y="4605337"/>
            <a:ext cx="0" cy="287338"/>
          </a:xfrm>
          <a:prstGeom prst="line">
            <a:avLst/>
          </a:prstGeom>
          <a:noFill/>
          <a:ln w="34925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6" name="Rectangle 11"/>
          <p:cNvSpPr>
            <a:spLocks/>
          </p:cNvSpPr>
          <p:nvPr/>
        </p:nvSpPr>
        <p:spPr bwMode="auto">
          <a:xfrm>
            <a:off x="6727825" y="2984500"/>
            <a:ext cx="1368425" cy="312737"/>
          </a:xfrm>
          <a:prstGeom prst="rect">
            <a:avLst/>
          </a:prstGeom>
          <a:gradFill rotWithShape="0">
            <a:gsLst>
              <a:gs pos="0">
                <a:srgbClr val="800000">
                  <a:alpha val="75000"/>
                </a:srgbClr>
              </a:gs>
              <a:gs pos="100000">
                <a:srgbClr val="CCCCCC">
                  <a:alpha val="75000"/>
                </a:srgbClr>
              </a:gs>
            </a:gsLst>
            <a:lin ang="0" scaled="1"/>
          </a:gra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b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8" name="Text Box 78"/>
          <p:cNvSpPr txBox="1">
            <a:spLocks noChangeArrowheads="1"/>
          </p:cNvSpPr>
          <p:nvPr/>
        </p:nvSpPr>
        <p:spPr bwMode="auto">
          <a:xfrm>
            <a:off x="188119" y="5110162"/>
            <a:ext cx="282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solidFill>
                  <a:srgbClr val="4D4D4D"/>
                </a:solidFill>
              </a:rPr>
              <a:t>Commissioning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457200" y="260350"/>
            <a:ext cx="8207375" cy="1223963"/>
            <a:chOff x="295" y="119"/>
            <a:chExt cx="5080" cy="771"/>
          </a:xfrm>
        </p:grpSpPr>
        <p:pic>
          <p:nvPicPr>
            <p:cNvPr id="112736" name="Picture 96" descr="proba2banner"/>
            <p:cNvPicPr>
              <a:picLocks noChangeAspect="1" noChangeArrowheads="1"/>
            </p:cNvPicPr>
            <p:nvPr/>
          </p:nvPicPr>
          <p:blipFill>
            <a:blip r:embed="rId3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</p:spPr>
        </p:pic>
        <p:pic>
          <p:nvPicPr>
            <p:cNvPr id="112737" name="Picture 97" descr="proba2bannerRepeat"/>
            <p:cNvPicPr>
              <a:picLocks noChangeAspect="1" noChangeArrowheads="1"/>
            </p:cNvPicPr>
            <p:nvPr/>
          </p:nvPicPr>
          <p:blipFill>
            <a:blip r:embed="rId4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</p:spPr>
        </p:pic>
      </p:grpSp>
      <p:sp>
        <p:nvSpPr>
          <p:cNvPr id="112738" name="Rectangle 98"/>
          <p:cNvSpPr>
            <a:spLocks noGrp="1" noChangeArrowheads="1"/>
          </p:cNvSpPr>
          <p:nvPr>
            <p:ph type="title"/>
          </p:nvPr>
        </p:nvSpPr>
        <p:spPr>
          <a:xfrm>
            <a:off x="2616200" y="260350"/>
            <a:ext cx="6059488" cy="1228725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B8B8B8"/>
                </a:solidFill>
              </a:rPr>
              <a:t>Timeline</a:t>
            </a:r>
          </a:p>
        </p:txBody>
      </p:sp>
      <p:sp>
        <p:nvSpPr>
          <p:cNvPr id="112739" name="Rectangle 8"/>
          <p:cNvSpPr>
            <a:spLocks/>
          </p:cNvSpPr>
          <p:nvPr/>
        </p:nvSpPr>
        <p:spPr bwMode="auto">
          <a:xfrm>
            <a:off x="2455863" y="4160837"/>
            <a:ext cx="1087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Engineering </a:t>
            </a:r>
          </a:p>
          <a:p>
            <a:pPr algn="ctr"/>
            <a:r>
              <a:rPr lang="en-US" sz="13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data available</a:t>
            </a:r>
          </a:p>
        </p:txBody>
      </p:sp>
      <p:sp>
        <p:nvSpPr>
          <p:cNvPr id="112742" name="Line 25"/>
          <p:cNvSpPr>
            <a:spLocks noChangeShapeType="1"/>
          </p:cNvSpPr>
          <p:nvPr/>
        </p:nvSpPr>
        <p:spPr bwMode="auto">
          <a:xfrm flipH="1">
            <a:off x="3108325" y="4575175"/>
            <a:ext cx="3175" cy="304800"/>
          </a:xfrm>
          <a:prstGeom prst="line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7" name="Line 107"/>
          <p:cNvSpPr>
            <a:spLocks noChangeShapeType="1"/>
          </p:cNvSpPr>
          <p:nvPr/>
        </p:nvSpPr>
        <p:spPr bwMode="auto">
          <a:xfrm>
            <a:off x="7755579" y="358457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8" name="Line 108"/>
          <p:cNvSpPr>
            <a:spLocks noChangeShapeType="1"/>
          </p:cNvSpPr>
          <p:nvPr/>
        </p:nvSpPr>
        <p:spPr bwMode="auto">
          <a:xfrm>
            <a:off x="8239125" y="423227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6"/>
          <p:cNvSpPr>
            <a:spLocks/>
          </p:cNvSpPr>
          <p:nvPr/>
        </p:nvSpPr>
        <p:spPr bwMode="auto">
          <a:xfrm>
            <a:off x="4940301" y="4972034"/>
            <a:ext cx="590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11</a:t>
            </a:r>
            <a:r>
              <a:rPr lang="en-US" sz="1300" b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sz="13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2010</a:t>
            </a:r>
          </a:p>
        </p:txBody>
      </p:sp>
      <p:sp>
        <p:nvSpPr>
          <p:cNvPr id="117" name="Rectangle 6"/>
          <p:cNvSpPr>
            <a:spLocks/>
          </p:cNvSpPr>
          <p:nvPr/>
        </p:nvSpPr>
        <p:spPr bwMode="auto">
          <a:xfrm>
            <a:off x="5684044" y="4972034"/>
            <a:ext cx="590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01/2011</a:t>
            </a:r>
            <a:endParaRPr lang="en-US" sz="1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Rectangle 6"/>
          <p:cNvSpPr>
            <a:spLocks/>
          </p:cNvSpPr>
          <p:nvPr/>
        </p:nvSpPr>
        <p:spPr bwMode="auto">
          <a:xfrm>
            <a:off x="6462713" y="4972034"/>
            <a:ext cx="590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03/2011</a:t>
            </a:r>
            <a:endParaRPr lang="en-US" sz="1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" name="Rectangle 6"/>
          <p:cNvSpPr>
            <a:spLocks/>
          </p:cNvSpPr>
          <p:nvPr/>
        </p:nvSpPr>
        <p:spPr bwMode="auto">
          <a:xfrm>
            <a:off x="7165330" y="4969639"/>
            <a:ext cx="590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05/2011</a:t>
            </a:r>
            <a:endParaRPr lang="en-US" sz="1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" name="Rectangle 6"/>
          <p:cNvSpPr>
            <a:spLocks/>
          </p:cNvSpPr>
          <p:nvPr/>
        </p:nvSpPr>
        <p:spPr bwMode="auto">
          <a:xfrm>
            <a:off x="7943999" y="4969639"/>
            <a:ext cx="590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b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07/2011</a:t>
            </a:r>
            <a:endParaRPr lang="en-US" sz="1300" b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3790950" y="4605337"/>
            <a:ext cx="2197100" cy="300038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>
                  <a:alpha val="36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8"/>
          <p:cNvSpPr>
            <a:spLocks/>
          </p:cNvSpPr>
          <p:nvPr/>
        </p:nvSpPr>
        <p:spPr bwMode="auto">
          <a:xfrm>
            <a:off x="4097005" y="4305300"/>
            <a:ext cx="1556416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Guest Investigators</a:t>
            </a:r>
            <a:endParaRPr lang="en-US" sz="1300" b="1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100763" y="4594225"/>
            <a:ext cx="627062" cy="28575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tx1">
                  <a:alpha val="26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8"/>
          <p:cNvSpPr>
            <a:spLocks/>
          </p:cNvSpPr>
          <p:nvPr/>
        </p:nvSpPr>
        <p:spPr bwMode="auto">
          <a:xfrm>
            <a:off x="6059167" y="4157602"/>
            <a:ext cx="75940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First light</a:t>
            </a:r>
          </a:p>
          <a:p>
            <a:pPr algn="ctr"/>
            <a:r>
              <a:rPr lang="en-US" sz="1300" b="1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 paper</a:t>
            </a:r>
            <a:endParaRPr lang="en-US" sz="1300" b="1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11619" name="Picture 3" descr="proba2banner"/>
            <p:cNvPicPr>
              <a:picLocks noChangeAspect="1" noChangeArrowheads="1"/>
            </p:cNvPicPr>
            <p:nvPr/>
          </p:nvPicPr>
          <p:blipFill>
            <a:blip r:embed="rId3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</p:spPr>
        </p:pic>
        <p:pic>
          <p:nvPicPr>
            <p:cNvPr id="111620" name="Picture 4" descr="proba2bannerRepeat"/>
            <p:cNvPicPr>
              <a:picLocks noChangeAspect="1" noChangeArrowheads="1"/>
            </p:cNvPicPr>
            <p:nvPr/>
          </p:nvPicPr>
          <p:blipFill>
            <a:blip r:embed="rId4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</p:spPr>
        </p:pic>
      </p:grpSp>
      <p:pic>
        <p:nvPicPr>
          <p:cNvPr id="111621" name="Picture 5" descr="logotOR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8238" y="1641475"/>
            <a:ext cx="1066800" cy="1066800"/>
          </a:xfrm>
          <a:prstGeom prst="rect">
            <a:avLst/>
          </a:prstGeom>
          <a:noFill/>
        </p:spPr>
      </p:pic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2435225" y="2565400"/>
          <a:ext cx="1371600" cy="785813"/>
        </p:xfrm>
        <a:graphic>
          <a:graphicData uri="http://schemas.openxmlformats.org/presentationml/2006/ole">
            <p:oleObj spid="_x0000_s30722" name="Document" r:id="rId6" imgW="1000080" imgH="573480" progId="Word.Document.8">
              <p:embed/>
            </p:oleObj>
          </a:graphicData>
        </a:graphic>
      </p:graphicFrame>
      <p:pic>
        <p:nvPicPr>
          <p:cNvPr id="111623" name="Picture 7" descr="logo_pmod_150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5225" y="1700213"/>
            <a:ext cx="1981200" cy="681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624" name="Picture 8" descr="IM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9050" y="2581275"/>
            <a:ext cx="1049338" cy="77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5891213" y="5805488"/>
          <a:ext cx="1493837" cy="842962"/>
        </p:xfrm>
        <a:graphic>
          <a:graphicData uri="http://schemas.openxmlformats.org/presentationml/2006/ole">
            <p:oleObj spid="_x0000_s30723" name="Photo Editor-Foto" r:id="rId9" imgW="13232072" imgH="8009524" progId="">
              <p:embed/>
            </p:oleObj>
          </a:graphicData>
        </a:graphic>
      </p:graphicFrame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19550" y="2568575"/>
            <a:ext cx="960438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162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0">
                <a:solidFill>
                  <a:srgbClr val="B8B8B8"/>
                </a:solidFill>
              </a:rPr>
              <a:t>Collaborations</a:t>
            </a:r>
          </a:p>
        </p:txBody>
      </p:sp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1075" y="4724400"/>
            <a:ext cx="985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12"/>
          <a:srcRect t="12534"/>
          <a:stretch>
            <a:fillRect/>
          </a:stretch>
        </p:blipFill>
        <p:spPr bwMode="auto">
          <a:xfrm>
            <a:off x="5891213" y="4365625"/>
            <a:ext cx="12414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95588" y="3573463"/>
            <a:ext cx="1057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5" name="Picture 19"/>
          <p:cNvPicPr>
            <a:picLocks noChangeAspect="1" noChangeArrowheads="1"/>
          </p:cNvPicPr>
          <p:nvPr/>
        </p:nvPicPr>
        <p:blipFill>
          <a:blip r:embed="rId14"/>
          <a:srcRect l="4785" t="68709" r="35590"/>
          <a:stretch>
            <a:fillRect/>
          </a:stretch>
        </p:blipFill>
        <p:spPr bwMode="auto">
          <a:xfrm>
            <a:off x="5099050" y="3429000"/>
            <a:ext cx="1800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8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46525" y="42926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40" name="Picture 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51350" y="5013325"/>
            <a:ext cx="12636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belspo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8238" y="5446713"/>
            <a:ext cx="1409700" cy="1143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02400" y="1612900"/>
            <a:ext cx="218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88913"/>
            <a:ext cx="8207375" cy="1223962"/>
            <a:chOff x="295" y="119"/>
            <a:chExt cx="5080" cy="771"/>
          </a:xfrm>
        </p:grpSpPr>
        <p:pic>
          <p:nvPicPr>
            <p:cNvPr id="19507" name="Picture 3" descr="proba2banner"/>
            <p:cNvPicPr>
              <a:picLocks noChangeAspect="1" noChangeArrowheads="1"/>
            </p:cNvPicPr>
            <p:nvPr/>
          </p:nvPicPr>
          <p:blipFill>
            <a:blip r:embed="rId3"/>
            <a:srcRect l="420" t="11565" r="26021" b="13509"/>
            <a:stretch>
              <a:fillRect/>
            </a:stretch>
          </p:blipFill>
          <p:spPr bwMode="auto">
            <a:xfrm>
              <a:off x="295" y="119"/>
              <a:ext cx="4037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4" descr="proba2bannerRepeat"/>
            <p:cNvPicPr>
              <a:picLocks noChangeAspect="1" noChangeArrowheads="1"/>
            </p:cNvPicPr>
            <p:nvPr/>
          </p:nvPicPr>
          <p:blipFill>
            <a:blip r:embed="rId4"/>
            <a:srcRect r="23291"/>
            <a:stretch>
              <a:fillRect/>
            </a:stretch>
          </p:blipFill>
          <p:spPr bwMode="auto">
            <a:xfrm>
              <a:off x="4331" y="119"/>
              <a:ext cx="1044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LYRA highlights</a:t>
            </a:r>
          </a:p>
        </p:txBody>
      </p:sp>
      <p:pic>
        <p:nvPicPr>
          <p:cNvPr id="19460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38" y="1447800"/>
            <a:ext cx="34591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6002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82"/>
          <p:cNvGraphicFramePr>
            <a:graphicFrameLocks noGrp="1"/>
          </p:cNvGraphicFramePr>
          <p:nvPr>
            <p:ph sz="half" idx="2"/>
          </p:nvPr>
        </p:nvGraphicFramePr>
        <p:xfrm>
          <a:off x="533400" y="4191000"/>
          <a:ext cx="8077199" cy="1996440"/>
        </p:xfrm>
        <a:graphic>
          <a:graphicData uri="http://schemas.openxmlformats.org/drawingml/2006/table">
            <a:tbl>
              <a:tblPr/>
              <a:tblGrid>
                <a:gridCol w="945204"/>
                <a:gridCol w="1890408"/>
                <a:gridCol w="1844710"/>
                <a:gridCol w="1764251"/>
                <a:gridCol w="1632626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120-123 nm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190-222 nm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17-80 nm + &lt;5nm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6-20 nm + &lt;2nm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252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MSM 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PIN-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MSM-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P-N Silicon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MSM-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PIN-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MSM-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MSM-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P-N Silicon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PIN- diamond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P-N Silicon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CADC"/>
                          </a:solidFill>
                          <a:effectLst/>
                          <a:latin typeface="Arial" charset="0"/>
                        </a:rPr>
                        <a:t>P-N Silicon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ACAD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of activity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40" y="2434986"/>
            <a:ext cx="5256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/Users/mariedo/Documents/LyraAdm/meetings/20110211SaintGerard/movies/SWAPJan15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65953" y="2434986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lyra_oscillations_Xflares_minus_bkg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1" y="2960594"/>
            <a:ext cx="5303510" cy="1885246"/>
          </a:xfrm>
          <a:prstGeom prst="rect">
            <a:avLst/>
          </a:prstGeom>
        </p:spPr>
      </p:pic>
      <p:pic>
        <p:nvPicPr>
          <p:cNvPr id="48" name="Picture 47" descr="20110215Flare_oscillati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531" y="2629123"/>
            <a:ext cx="5303510" cy="2440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of activity</a:t>
            </a:r>
            <a:endParaRPr lang="en-US" dirty="0"/>
          </a:p>
        </p:txBody>
      </p:sp>
      <p:pic>
        <p:nvPicPr>
          <p:cNvPr id="12" name="Picture 11" descr="20100215Xfla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614" y="2617395"/>
            <a:ext cx="5319427" cy="2472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Rectangle 45"/>
          <p:cNvSpPr/>
          <p:nvPr/>
        </p:nvSpPr>
        <p:spPr bwMode="auto">
          <a:xfrm>
            <a:off x="2746417" y="3557494"/>
            <a:ext cx="228600" cy="1117600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of activity</a:t>
            </a:r>
          </a:p>
        </p:txBody>
      </p:sp>
      <p:pic>
        <p:nvPicPr>
          <p:cNvPr id="46083" name="Picture 8" descr="20101224_U3_scale4_des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76" y="1533525"/>
            <a:ext cx="5578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397000" y="2841625"/>
            <a:ext cx="7607300" cy="5375275"/>
            <a:chOff x="1397000" y="2841625"/>
            <a:chExt cx="7607300" cy="5375275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>
              <a:off x="5041900" y="4560888"/>
              <a:ext cx="3357563" cy="3181350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4616450" y="4089400"/>
              <a:ext cx="4197350" cy="3975100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Arc 15"/>
            <p:cNvSpPr>
              <a:spLocks noChangeAspect="1"/>
            </p:cNvSpPr>
            <p:nvPr/>
          </p:nvSpPr>
          <p:spPr>
            <a:xfrm>
              <a:off x="4832350" y="4330700"/>
              <a:ext cx="3778250" cy="3578225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Arc 16"/>
            <p:cNvSpPr>
              <a:spLocks noChangeAspect="1"/>
            </p:cNvSpPr>
            <p:nvPr/>
          </p:nvSpPr>
          <p:spPr>
            <a:xfrm>
              <a:off x="4386263" y="3844925"/>
              <a:ext cx="4618037" cy="4371975"/>
            </a:xfrm>
            <a:prstGeom prst="arc">
              <a:avLst>
                <a:gd name="adj1" fmla="val 10401724"/>
                <a:gd name="adj2" fmla="val 386369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345488" y="2841625"/>
              <a:ext cx="303212" cy="355600"/>
              <a:chOff x="7138670" y="2794000"/>
              <a:chExt cx="303530" cy="355600"/>
            </a:xfrm>
          </p:grpSpPr>
          <p:sp>
            <p:nvSpPr>
              <p:cNvPr id="20" name="Parallelogram 19"/>
              <p:cNvSpPr/>
              <p:nvPr/>
            </p:nvSpPr>
            <p:spPr>
              <a:xfrm rot="5400000" flipV="1">
                <a:off x="7232590" y="2889190"/>
                <a:ext cx="304800" cy="114420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7251500" y="2832100"/>
                <a:ext cx="177986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 rot="5400000" flipV="1">
                <a:off x="7049042" y="2934428"/>
                <a:ext cx="304800" cy="12554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8343900" y="3336925"/>
              <a:ext cx="304800" cy="355600"/>
              <a:chOff x="7138670" y="2794000"/>
              <a:chExt cx="303530" cy="355600"/>
            </a:xfrm>
          </p:grpSpPr>
          <p:sp>
            <p:nvSpPr>
              <p:cNvPr id="23" name="Parallelogram 22"/>
              <p:cNvSpPr/>
              <p:nvPr/>
            </p:nvSpPr>
            <p:spPr>
              <a:xfrm rot="5400000" flipV="1">
                <a:off x="7232888" y="2889488"/>
                <a:ext cx="304800" cy="11382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7250913" y="2832100"/>
                <a:ext cx="178640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5400000" flipV="1">
                <a:off x="7049505" y="2933965"/>
                <a:ext cx="304800" cy="126471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8343900" y="3756025"/>
              <a:ext cx="304800" cy="355600"/>
              <a:chOff x="7138670" y="2794000"/>
              <a:chExt cx="303530" cy="355600"/>
            </a:xfrm>
          </p:grpSpPr>
          <p:sp>
            <p:nvSpPr>
              <p:cNvPr id="27" name="Parallelogram 26"/>
              <p:cNvSpPr/>
              <p:nvPr/>
            </p:nvSpPr>
            <p:spPr>
              <a:xfrm rot="5400000" flipV="1">
                <a:off x="7232888" y="2889488"/>
                <a:ext cx="304800" cy="11382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7250913" y="2832100"/>
                <a:ext cx="178640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 rot="5400000" flipV="1">
                <a:off x="7049505" y="2933965"/>
                <a:ext cx="304800" cy="126471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8345488" y="4124325"/>
              <a:ext cx="303212" cy="355600"/>
              <a:chOff x="7138670" y="2794000"/>
              <a:chExt cx="303530" cy="355600"/>
            </a:xfrm>
          </p:grpSpPr>
          <p:sp>
            <p:nvSpPr>
              <p:cNvPr id="31" name="Parallelogram 30"/>
              <p:cNvSpPr/>
              <p:nvPr/>
            </p:nvSpPr>
            <p:spPr>
              <a:xfrm rot="5400000" flipV="1">
                <a:off x="7232590" y="2889190"/>
                <a:ext cx="304800" cy="114420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7251500" y="2832100"/>
                <a:ext cx="177986" cy="254000"/>
              </a:xfrm>
              <a:prstGeom prst="cube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 rot="5400000" flipV="1">
                <a:off x="7049042" y="2934428"/>
                <a:ext cx="304800" cy="125544"/>
              </a:xfrm>
              <a:prstGeom prst="parallelogram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46093" name="Picture 35" descr="swb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7000" y="4899025"/>
              <a:ext cx="1260475" cy="125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>
              <a:stCxn id="36" idx="3"/>
              <a:endCxn id="19" idx="1"/>
            </p:cNvCxnSpPr>
            <p:nvPr/>
          </p:nvCxnSpPr>
          <p:spPr>
            <a:xfrm flipV="1">
              <a:off x="2657475" y="3059113"/>
              <a:ext cx="5688013" cy="2468562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3"/>
              <a:endCxn id="25" idx="0"/>
            </p:cNvCxnSpPr>
            <p:nvPr/>
          </p:nvCxnSpPr>
          <p:spPr>
            <a:xfrm flipV="1">
              <a:off x="2657475" y="3540125"/>
              <a:ext cx="5686425" cy="19875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3"/>
              <a:endCxn id="29" idx="0"/>
            </p:cNvCxnSpPr>
            <p:nvPr/>
          </p:nvCxnSpPr>
          <p:spPr>
            <a:xfrm flipV="1">
              <a:off x="2657475" y="3959225"/>
              <a:ext cx="5686425" cy="15684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3"/>
              <a:endCxn id="33" idx="0"/>
            </p:cNvCxnSpPr>
            <p:nvPr/>
          </p:nvCxnSpPr>
          <p:spPr>
            <a:xfrm flipV="1">
              <a:off x="2657475" y="4327525"/>
              <a:ext cx="5688013" cy="1200150"/>
            </a:xfrm>
            <a:prstGeom prst="line">
              <a:avLst/>
            </a:prstGeom>
            <a:ln>
              <a:solidFill>
                <a:srgbClr val="B1101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rcRect b="48682"/>
            <a:stretch>
              <a:fillRect/>
            </a:stretch>
          </p:blipFill>
          <p:spPr>
            <a:xfrm>
              <a:off x="5226969" y="4790154"/>
              <a:ext cx="2965712" cy="151437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073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Kariyappa</a:t>
            </a:r>
            <a:r>
              <a:rPr lang="en-US" dirty="0" smtClean="0"/>
              <a:t> (Indian Inst. of Astrophysics, Bangalore):</a:t>
            </a:r>
          </a:p>
          <a:p>
            <a:pPr lvl="1"/>
            <a:r>
              <a:rPr lang="en-US" dirty="0" smtClean="0"/>
              <a:t> Analyze the variability in </a:t>
            </a:r>
            <a:r>
              <a:rPr lang="en-US" dirty="0" err="1" smtClean="0"/>
              <a:t>Lyra</a:t>
            </a:r>
            <a:r>
              <a:rPr lang="en-US" dirty="0" smtClean="0"/>
              <a:t> channels 3 and 4 from SWAP and AIA 304A images</a:t>
            </a:r>
          </a:p>
          <a:p>
            <a:pPr lvl="1"/>
            <a:r>
              <a:rPr lang="en-US" dirty="0" smtClean="0"/>
              <a:t> Determine the energy output of flares</a:t>
            </a:r>
          </a:p>
          <a:p>
            <a:pPr lvl="1"/>
            <a:r>
              <a:rPr lang="en-US" dirty="0" smtClean="0"/>
              <a:t> analyze the dynamics and heating of corona, looking for bright points in SWAP and AIA 193A images</a:t>
            </a:r>
          </a:p>
          <a:p>
            <a:r>
              <a:rPr lang="en-US" dirty="0" smtClean="0"/>
              <a:t> G. </a:t>
            </a:r>
            <a:r>
              <a:rPr lang="en-US" dirty="0" err="1" smtClean="0"/>
              <a:t>Cessateur</a:t>
            </a:r>
            <a:r>
              <a:rPr lang="en-US" dirty="0" smtClean="0"/>
              <a:t> (LPC2E, </a:t>
            </a:r>
            <a:r>
              <a:rPr lang="en-US" dirty="0" err="1" smtClean="0"/>
              <a:t>Orléans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Analysis of the occultation process</a:t>
            </a:r>
          </a:p>
          <a:p>
            <a:pPr lvl="1"/>
            <a:r>
              <a:rPr lang="en-US" dirty="0" smtClean="0"/>
              <a:t> Reconstruction of solar UV irradiance </a:t>
            </a:r>
          </a:p>
          <a:p>
            <a:r>
              <a:rPr lang="en-US" dirty="0" smtClean="0"/>
              <a:t> M. Snow (</a:t>
            </a:r>
            <a:r>
              <a:rPr lang="en-US" dirty="0" err="1" smtClean="0"/>
              <a:t>LASP,Colorado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Analysis of unit2 detectors degradation</a:t>
            </a:r>
          </a:p>
          <a:p>
            <a:pPr lvl="1"/>
            <a:r>
              <a:rPr lang="en-US" dirty="0" smtClean="0"/>
              <a:t> Cross–calibration with </a:t>
            </a:r>
            <a:r>
              <a:rPr lang="en-US" dirty="0" err="1" smtClean="0"/>
              <a:t>Sorce</a:t>
            </a:r>
            <a:r>
              <a:rPr lang="en-US" dirty="0" smtClean="0"/>
              <a:t>/Solstice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 of unit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9191"/>
            <a:ext cx="3641181" cy="514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7787" y="5131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619" y="1489191"/>
            <a:ext cx="3641181" cy="5147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2932" y="1813110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 95%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2932" y="3106779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&gt; 95%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72932" y="4514790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90%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72932" y="5500497"/>
            <a:ext cx="9190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25%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9191"/>
            <a:ext cx="3641181" cy="5147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 of units 1 and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7787" y="5131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76713" y="2076665"/>
            <a:ext cx="7692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30%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60282" y="3370334"/>
            <a:ext cx="7692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15%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4364" y="4651345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84364" y="5938707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619" y="1489191"/>
            <a:ext cx="3641181" cy="5147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2671" y="1993900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10%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832671" y="3370334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20%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32671" y="4368800"/>
            <a:ext cx="6980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10%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69064" y="5627557"/>
            <a:ext cx="261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/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LED signal time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3416300" cy="42544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D9D9D9"/>
                </a:solidFill>
                <a:latin typeface="Comic Sans MS" charset="0"/>
              </a:rPr>
              <a:t>Very little change of detector output when illuminated by LED over the mission.  </a:t>
            </a:r>
          </a:p>
          <a:p>
            <a:r>
              <a:rPr lang="en-US" dirty="0" smtClean="0">
                <a:solidFill>
                  <a:srgbClr val="D9D9D9"/>
                </a:solidFill>
                <a:latin typeface="Comic Sans MS" charset="0"/>
              </a:rPr>
              <a:t>Bimodal appearance is due to systematic difference between first and second measurements during each observing sequence.  </a:t>
            </a:r>
          </a:p>
          <a:p>
            <a:endParaRPr lang="en-US" dirty="0"/>
          </a:p>
        </p:txBody>
      </p:sp>
      <p:pic>
        <p:nvPicPr>
          <p:cNvPr id="31749" name="Picture 5" descr="lya_led_corrected_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0" y="1714500"/>
            <a:ext cx="5029200" cy="3143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54626" y="5377645"/>
            <a:ext cx="4032174" cy="830997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9D9D9"/>
                </a:solidFill>
              </a:rPr>
              <a:t>Low detector degradation, </a:t>
            </a:r>
          </a:p>
          <a:p>
            <a:pPr algn="ctr"/>
            <a:r>
              <a:rPr lang="en-US" sz="2400" b="1" dirty="0" smtClean="0">
                <a:solidFill>
                  <a:srgbClr val="D9D9D9"/>
                </a:solidFill>
              </a:rPr>
              <a:t>if any</a:t>
            </a:r>
            <a:endParaRPr lang="en-US" sz="2400" b="1" dirty="0">
              <a:solidFill>
                <a:srgbClr val="D9D9D9"/>
              </a:solidFill>
            </a:endParaRPr>
          </a:p>
        </p:txBody>
      </p:sp>
      <p:pic>
        <p:nvPicPr>
          <p:cNvPr id="10" name="Picture 9" descr="SeqLEDU2.png"/>
          <p:cNvPicPr>
            <a:picLocks noChangeAspect="1"/>
          </p:cNvPicPr>
          <p:nvPr/>
        </p:nvPicPr>
        <p:blipFill>
          <a:blip r:embed="rId3">
            <a:lum bright="-67000" contrast="80000"/>
          </a:blip>
          <a:stretch>
            <a:fillRect/>
          </a:stretch>
        </p:blipFill>
        <p:spPr>
          <a:xfrm>
            <a:off x="457200" y="4696381"/>
            <a:ext cx="3416300" cy="2041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Freeform 16"/>
          <p:cNvSpPr/>
          <p:nvPr/>
        </p:nvSpPr>
        <p:spPr bwMode="auto">
          <a:xfrm>
            <a:off x="5588000" y="3083983"/>
            <a:ext cx="2857500" cy="497417"/>
          </a:xfrm>
          <a:custGeom>
            <a:avLst/>
            <a:gdLst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213100"/>
              <a:gd name="connsiteY0" fmla="*/ 0 h 660400"/>
              <a:gd name="connsiteX1" fmla="*/ 355600 w 3213100"/>
              <a:gd name="connsiteY1" fmla="*/ 279400 h 660400"/>
              <a:gd name="connsiteX2" fmla="*/ 711200 w 3213100"/>
              <a:gd name="connsiteY2" fmla="*/ 355600 h 660400"/>
              <a:gd name="connsiteX3" fmla="*/ 1219200 w 3213100"/>
              <a:gd name="connsiteY3" fmla="*/ 342900 h 660400"/>
              <a:gd name="connsiteX4" fmla="*/ 1536700 w 3213100"/>
              <a:gd name="connsiteY4" fmla="*/ 228600 h 660400"/>
              <a:gd name="connsiteX5" fmla="*/ 2235200 w 3213100"/>
              <a:gd name="connsiteY5" fmla="*/ 177800 h 660400"/>
              <a:gd name="connsiteX6" fmla="*/ 2895600 w 3213100"/>
              <a:gd name="connsiteY6" fmla="*/ 317500 h 660400"/>
              <a:gd name="connsiteX7" fmla="*/ 3162300 w 3213100"/>
              <a:gd name="connsiteY7" fmla="*/ 546100 h 660400"/>
              <a:gd name="connsiteX8" fmla="*/ 3200400 w 3213100"/>
              <a:gd name="connsiteY8" fmla="*/ 660400 h 660400"/>
              <a:gd name="connsiteX0" fmla="*/ 0 w 2857500"/>
              <a:gd name="connsiteY0" fmla="*/ 116417 h 497417"/>
              <a:gd name="connsiteX1" fmla="*/ 355600 w 2857500"/>
              <a:gd name="connsiteY1" fmla="*/ 192617 h 497417"/>
              <a:gd name="connsiteX2" fmla="*/ 863600 w 2857500"/>
              <a:gd name="connsiteY2" fmla="*/ 179917 h 497417"/>
              <a:gd name="connsiteX3" fmla="*/ 1181100 w 2857500"/>
              <a:gd name="connsiteY3" fmla="*/ 65617 h 497417"/>
              <a:gd name="connsiteX4" fmla="*/ 1879600 w 2857500"/>
              <a:gd name="connsiteY4" fmla="*/ 14817 h 497417"/>
              <a:gd name="connsiteX5" fmla="*/ 2540000 w 2857500"/>
              <a:gd name="connsiteY5" fmla="*/ 154517 h 497417"/>
              <a:gd name="connsiteX6" fmla="*/ 2806700 w 2857500"/>
              <a:gd name="connsiteY6" fmla="*/ 383117 h 497417"/>
              <a:gd name="connsiteX7" fmla="*/ 2844800 w 2857500"/>
              <a:gd name="connsiteY7" fmla="*/ 497417 h 4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7500" h="497417">
                <a:moveTo>
                  <a:pt x="0" y="116417"/>
                </a:moveTo>
                <a:cubicBezTo>
                  <a:pt x="118533" y="175684"/>
                  <a:pt x="211667" y="182034"/>
                  <a:pt x="355600" y="192617"/>
                </a:cubicBezTo>
                <a:cubicBezTo>
                  <a:pt x="499533" y="203200"/>
                  <a:pt x="726017" y="201084"/>
                  <a:pt x="863600" y="179917"/>
                </a:cubicBezTo>
                <a:cubicBezTo>
                  <a:pt x="1001183" y="158750"/>
                  <a:pt x="1011767" y="93134"/>
                  <a:pt x="1181100" y="65617"/>
                </a:cubicBezTo>
                <a:cubicBezTo>
                  <a:pt x="1350433" y="38100"/>
                  <a:pt x="1653117" y="0"/>
                  <a:pt x="1879600" y="14817"/>
                </a:cubicBezTo>
                <a:cubicBezTo>
                  <a:pt x="2106083" y="29634"/>
                  <a:pt x="2385483" y="93134"/>
                  <a:pt x="2540000" y="154517"/>
                </a:cubicBezTo>
                <a:cubicBezTo>
                  <a:pt x="2694517" y="215900"/>
                  <a:pt x="2755900" y="325967"/>
                  <a:pt x="2806700" y="383117"/>
                </a:cubicBezTo>
                <a:cubicBezTo>
                  <a:pt x="2857500" y="440267"/>
                  <a:pt x="2844800" y="497417"/>
                  <a:pt x="2844800" y="497417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537200" y="2741083"/>
            <a:ext cx="2997200" cy="497417"/>
          </a:xfrm>
          <a:custGeom>
            <a:avLst/>
            <a:gdLst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441700"/>
              <a:gd name="connsiteY0" fmla="*/ 0 h 990600"/>
              <a:gd name="connsiteX1" fmla="*/ 228600 w 3441700"/>
              <a:gd name="connsiteY1" fmla="*/ 330200 h 990600"/>
              <a:gd name="connsiteX2" fmla="*/ 584200 w 3441700"/>
              <a:gd name="connsiteY2" fmla="*/ 609600 h 990600"/>
              <a:gd name="connsiteX3" fmla="*/ 939800 w 3441700"/>
              <a:gd name="connsiteY3" fmla="*/ 685800 h 990600"/>
              <a:gd name="connsiteX4" fmla="*/ 1447800 w 3441700"/>
              <a:gd name="connsiteY4" fmla="*/ 673100 h 990600"/>
              <a:gd name="connsiteX5" fmla="*/ 1765300 w 3441700"/>
              <a:gd name="connsiteY5" fmla="*/ 558800 h 990600"/>
              <a:gd name="connsiteX6" fmla="*/ 2463800 w 3441700"/>
              <a:gd name="connsiteY6" fmla="*/ 508000 h 990600"/>
              <a:gd name="connsiteX7" fmla="*/ 3124200 w 3441700"/>
              <a:gd name="connsiteY7" fmla="*/ 647700 h 990600"/>
              <a:gd name="connsiteX8" fmla="*/ 3390900 w 3441700"/>
              <a:gd name="connsiteY8" fmla="*/ 876300 h 990600"/>
              <a:gd name="connsiteX9" fmla="*/ 3429000 w 3441700"/>
              <a:gd name="connsiteY9" fmla="*/ 990600 h 990600"/>
              <a:gd name="connsiteX0" fmla="*/ 0 w 3429000"/>
              <a:gd name="connsiteY0" fmla="*/ 0 h 990600"/>
              <a:gd name="connsiteX1" fmla="*/ 228600 w 3429000"/>
              <a:gd name="connsiteY1" fmla="*/ 330200 h 990600"/>
              <a:gd name="connsiteX2" fmla="*/ 584200 w 3429000"/>
              <a:gd name="connsiteY2" fmla="*/ 609600 h 990600"/>
              <a:gd name="connsiteX3" fmla="*/ 939800 w 3429000"/>
              <a:gd name="connsiteY3" fmla="*/ 685800 h 990600"/>
              <a:gd name="connsiteX4" fmla="*/ 1447800 w 3429000"/>
              <a:gd name="connsiteY4" fmla="*/ 673100 h 990600"/>
              <a:gd name="connsiteX5" fmla="*/ 1765300 w 3429000"/>
              <a:gd name="connsiteY5" fmla="*/ 558800 h 990600"/>
              <a:gd name="connsiteX6" fmla="*/ 2463800 w 3429000"/>
              <a:gd name="connsiteY6" fmla="*/ 508000 h 990600"/>
              <a:gd name="connsiteX7" fmla="*/ 3124200 w 3429000"/>
              <a:gd name="connsiteY7" fmla="*/ 647700 h 990600"/>
              <a:gd name="connsiteX8" fmla="*/ 3429000 w 3429000"/>
              <a:gd name="connsiteY8" fmla="*/ 990600 h 990600"/>
              <a:gd name="connsiteX0" fmla="*/ 0 w 3581400"/>
              <a:gd name="connsiteY0" fmla="*/ 0 h 990600"/>
              <a:gd name="connsiteX1" fmla="*/ 228600 w 3581400"/>
              <a:gd name="connsiteY1" fmla="*/ 330200 h 990600"/>
              <a:gd name="connsiteX2" fmla="*/ 584200 w 3581400"/>
              <a:gd name="connsiteY2" fmla="*/ 609600 h 990600"/>
              <a:gd name="connsiteX3" fmla="*/ 939800 w 3581400"/>
              <a:gd name="connsiteY3" fmla="*/ 685800 h 990600"/>
              <a:gd name="connsiteX4" fmla="*/ 1447800 w 3581400"/>
              <a:gd name="connsiteY4" fmla="*/ 673100 h 990600"/>
              <a:gd name="connsiteX5" fmla="*/ 1765300 w 3581400"/>
              <a:gd name="connsiteY5" fmla="*/ 558800 h 990600"/>
              <a:gd name="connsiteX6" fmla="*/ 2463800 w 3581400"/>
              <a:gd name="connsiteY6" fmla="*/ 508000 h 990600"/>
              <a:gd name="connsiteX7" fmla="*/ 3124200 w 3581400"/>
              <a:gd name="connsiteY7" fmla="*/ 647700 h 990600"/>
              <a:gd name="connsiteX8" fmla="*/ 3581400 w 3581400"/>
              <a:gd name="connsiteY8" fmla="*/ 990600 h 990600"/>
              <a:gd name="connsiteX0" fmla="*/ 50800 w 3632200"/>
              <a:gd name="connsiteY0" fmla="*/ 220133 h 1210733"/>
              <a:gd name="connsiteX1" fmla="*/ 38100 w 3632200"/>
              <a:gd name="connsiteY1" fmla="*/ 55033 h 1210733"/>
              <a:gd name="connsiteX2" fmla="*/ 279400 w 3632200"/>
              <a:gd name="connsiteY2" fmla="*/ 550333 h 1210733"/>
              <a:gd name="connsiteX3" fmla="*/ 635000 w 3632200"/>
              <a:gd name="connsiteY3" fmla="*/ 829733 h 1210733"/>
              <a:gd name="connsiteX4" fmla="*/ 990600 w 3632200"/>
              <a:gd name="connsiteY4" fmla="*/ 905933 h 1210733"/>
              <a:gd name="connsiteX5" fmla="*/ 1498600 w 3632200"/>
              <a:gd name="connsiteY5" fmla="*/ 893233 h 1210733"/>
              <a:gd name="connsiteX6" fmla="*/ 1816100 w 3632200"/>
              <a:gd name="connsiteY6" fmla="*/ 778933 h 1210733"/>
              <a:gd name="connsiteX7" fmla="*/ 2514600 w 3632200"/>
              <a:gd name="connsiteY7" fmla="*/ 728133 h 1210733"/>
              <a:gd name="connsiteX8" fmla="*/ 3175000 w 3632200"/>
              <a:gd name="connsiteY8" fmla="*/ 867833 h 1210733"/>
              <a:gd name="connsiteX9" fmla="*/ 3632200 w 3632200"/>
              <a:gd name="connsiteY9" fmla="*/ 1210733 h 1210733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596900 w 3594100"/>
              <a:gd name="connsiteY2" fmla="*/ 774700 h 1155700"/>
              <a:gd name="connsiteX3" fmla="*/ 952500 w 3594100"/>
              <a:gd name="connsiteY3" fmla="*/ 850900 h 1155700"/>
              <a:gd name="connsiteX4" fmla="*/ 1460500 w 3594100"/>
              <a:gd name="connsiteY4" fmla="*/ 838200 h 1155700"/>
              <a:gd name="connsiteX5" fmla="*/ 1778000 w 3594100"/>
              <a:gd name="connsiteY5" fmla="*/ 723900 h 1155700"/>
              <a:gd name="connsiteX6" fmla="*/ 2476500 w 3594100"/>
              <a:gd name="connsiteY6" fmla="*/ 673100 h 1155700"/>
              <a:gd name="connsiteX7" fmla="*/ 3136900 w 3594100"/>
              <a:gd name="connsiteY7" fmla="*/ 812800 h 1155700"/>
              <a:gd name="connsiteX8" fmla="*/ 3594100 w 3594100"/>
              <a:gd name="connsiteY8" fmla="*/ 1155700 h 1155700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241300 w 3594100"/>
              <a:gd name="connsiteY2" fmla="*/ 782638 h 1155700"/>
              <a:gd name="connsiteX3" fmla="*/ 596900 w 3594100"/>
              <a:gd name="connsiteY3" fmla="*/ 774700 h 1155700"/>
              <a:gd name="connsiteX4" fmla="*/ 952500 w 3594100"/>
              <a:gd name="connsiteY4" fmla="*/ 850900 h 1155700"/>
              <a:gd name="connsiteX5" fmla="*/ 1460500 w 3594100"/>
              <a:gd name="connsiteY5" fmla="*/ 838200 h 1155700"/>
              <a:gd name="connsiteX6" fmla="*/ 1778000 w 3594100"/>
              <a:gd name="connsiteY6" fmla="*/ 723900 h 1155700"/>
              <a:gd name="connsiteX7" fmla="*/ 2476500 w 3594100"/>
              <a:gd name="connsiteY7" fmla="*/ 673100 h 1155700"/>
              <a:gd name="connsiteX8" fmla="*/ 3136900 w 3594100"/>
              <a:gd name="connsiteY8" fmla="*/ 812800 h 1155700"/>
              <a:gd name="connsiteX9" fmla="*/ 3594100 w 3594100"/>
              <a:gd name="connsiteY9" fmla="*/ 1155700 h 1155700"/>
              <a:gd name="connsiteX0" fmla="*/ 0 w 3594100"/>
              <a:gd name="connsiteY0" fmla="*/ 0 h 1155700"/>
              <a:gd name="connsiteX1" fmla="*/ 241300 w 3594100"/>
              <a:gd name="connsiteY1" fmla="*/ 495300 h 1155700"/>
              <a:gd name="connsiteX2" fmla="*/ 596900 w 3594100"/>
              <a:gd name="connsiteY2" fmla="*/ 774700 h 1155700"/>
              <a:gd name="connsiteX3" fmla="*/ 952500 w 3594100"/>
              <a:gd name="connsiteY3" fmla="*/ 850900 h 1155700"/>
              <a:gd name="connsiteX4" fmla="*/ 1460500 w 3594100"/>
              <a:gd name="connsiteY4" fmla="*/ 838200 h 1155700"/>
              <a:gd name="connsiteX5" fmla="*/ 1778000 w 3594100"/>
              <a:gd name="connsiteY5" fmla="*/ 723900 h 1155700"/>
              <a:gd name="connsiteX6" fmla="*/ 2476500 w 3594100"/>
              <a:gd name="connsiteY6" fmla="*/ 673100 h 1155700"/>
              <a:gd name="connsiteX7" fmla="*/ 3136900 w 3594100"/>
              <a:gd name="connsiteY7" fmla="*/ 812800 h 1155700"/>
              <a:gd name="connsiteX8" fmla="*/ 3594100 w 3594100"/>
              <a:gd name="connsiteY8" fmla="*/ 1155700 h 1155700"/>
              <a:gd name="connsiteX0" fmla="*/ 0 w 3352800"/>
              <a:gd name="connsiteY0" fmla="*/ 0 h 660400"/>
              <a:gd name="connsiteX1" fmla="*/ 355600 w 3352800"/>
              <a:gd name="connsiteY1" fmla="*/ 279400 h 660400"/>
              <a:gd name="connsiteX2" fmla="*/ 711200 w 3352800"/>
              <a:gd name="connsiteY2" fmla="*/ 355600 h 660400"/>
              <a:gd name="connsiteX3" fmla="*/ 1219200 w 3352800"/>
              <a:gd name="connsiteY3" fmla="*/ 342900 h 660400"/>
              <a:gd name="connsiteX4" fmla="*/ 1536700 w 3352800"/>
              <a:gd name="connsiteY4" fmla="*/ 228600 h 660400"/>
              <a:gd name="connsiteX5" fmla="*/ 2235200 w 3352800"/>
              <a:gd name="connsiteY5" fmla="*/ 177800 h 660400"/>
              <a:gd name="connsiteX6" fmla="*/ 2895600 w 3352800"/>
              <a:gd name="connsiteY6" fmla="*/ 317500 h 660400"/>
              <a:gd name="connsiteX7" fmla="*/ 3352800 w 3352800"/>
              <a:gd name="connsiteY7" fmla="*/ 660400 h 660400"/>
              <a:gd name="connsiteX0" fmla="*/ 0 w 2997200"/>
              <a:gd name="connsiteY0" fmla="*/ 116417 h 497417"/>
              <a:gd name="connsiteX1" fmla="*/ 355600 w 2997200"/>
              <a:gd name="connsiteY1" fmla="*/ 192617 h 497417"/>
              <a:gd name="connsiteX2" fmla="*/ 863600 w 2997200"/>
              <a:gd name="connsiteY2" fmla="*/ 179917 h 497417"/>
              <a:gd name="connsiteX3" fmla="*/ 1181100 w 2997200"/>
              <a:gd name="connsiteY3" fmla="*/ 65617 h 497417"/>
              <a:gd name="connsiteX4" fmla="*/ 1879600 w 2997200"/>
              <a:gd name="connsiteY4" fmla="*/ 14817 h 497417"/>
              <a:gd name="connsiteX5" fmla="*/ 2540000 w 2997200"/>
              <a:gd name="connsiteY5" fmla="*/ 154517 h 497417"/>
              <a:gd name="connsiteX6" fmla="*/ 2997200 w 2997200"/>
              <a:gd name="connsiteY6" fmla="*/ 497417 h 49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7200" h="497417">
                <a:moveTo>
                  <a:pt x="0" y="116417"/>
                </a:moveTo>
                <a:cubicBezTo>
                  <a:pt x="118533" y="175684"/>
                  <a:pt x="211667" y="182034"/>
                  <a:pt x="355600" y="192617"/>
                </a:cubicBezTo>
                <a:cubicBezTo>
                  <a:pt x="499533" y="203200"/>
                  <a:pt x="726017" y="201084"/>
                  <a:pt x="863600" y="179917"/>
                </a:cubicBezTo>
                <a:cubicBezTo>
                  <a:pt x="1001183" y="158750"/>
                  <a:pt x="1011767" y="93134"/>
                  <a:pt x="1181100" y="65617"/>
                </a:cubicBezTo>
                <a:cubicBezTo>
                  <a:pt x="1350433" y="38100"/>
                  <a:pt x="1653117" y="0"/>
                  <a:pt x="1879600" y="14817"/>
                </a:cubicBezTo>
                <a:cubicBezTo>
                  <a:pt x="2106083" y="29634"/>
                  <a:pt x="2353733" y="74084"/>
                  <a:pt x="2540000" y="154517"/>
                </a:cubicBezTo>
                <a:cubicBezTo>
                  <a:pt x="2726267" y="234950"/>
                  <a:pt x="2933700" y="425980"/>
                  <a:pt x="2997200" y="497417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Lyra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LyraTheme.thmx</Template>
  <TotalTime>2705</TotalTime>
  <Words>1183</Words>
  <Application>Microsoft Macintosh PowerPoint</Application>
  <PresentationFormat>On-screen Show (4:3)</PresentationFormat>
  <Paragraphs>158</Paragraphs>
  <Slides>16</Slides>
  <Notes>10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LyraTheme</vt:lpstr>
      <vt:lpstr>Document</vt:lpstr>
      <vt:lpstr>Photo Editor-Foto</vt:lpstr>
      <vt:lpstr>LYRA Status</vt:lpstr>
      <vt:lpstr>LYRA highlights</vt:lpstr>
      <vt:lpstr>One year of activity</vt:lpstr>
      <vt:lpstr>One year of activity</vt:lpstr>
      <vt:lpstr>One year of activity</vt:lpstr>
      <vt:lpstr>GI program</vt:lpstr>
      <vt:lpstr>Degradation of unit 2</vt:lpstr>
      <vt:lpstr>Degradation of units 1 and 3</vt:lpstr>
      <vt:lpstr>LED signal time series</vt:lpstr>
      <vt:lpstr>Temperature evolution</vt:lpstr>
      <vt:lpstr>Impact of the particle environment</vt:lpstr>
      <vt:lpstr>Jumps</vt:lpstr>
      <vt:lpstr>State of the data processing pipeline</vt:lpstr>
      <vt:lpstr>Calibrated data</vt:lpstr>
      <vt:lpstr>Timeline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LYRA Status</dc:title>
  <dc:creator>Marie Dominique</dc:creator>
  <cp:lastModifiedBy>Marie Dominique</cp:lastModifiedBy>
  <cp:revision>32</cp:revision>
  <dcterms:created xsi:type="dcterms:W3CDTF">2011-02-22T06:52:39Z</dcterms:created>
  <dcterms:modified xsi:type="dcterms:W3CDTF">2011-02-22T06:53:06Z</dcterms:modified>
</cp:coreProperties>
</file>