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Default Extension="doc" ContentType="application/msword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Default Extension="wmf" ContentType="image/x-wmf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3" r:id="rId1"/>
  </p:sldMasterIdLst>
  <p:notesMasterIdLst>
    <p:notesMasterId r:id="rId24"/>
  </p:notesMasterIdLst>
  <p:sldIdLst>
    <p:sldId id="256" r:id="rId2"/>
    <p:sldId id="350" r:id="rId3"/>
    <p:sldId id="357" r:id="rId4"/>
    <p:sldId id="359" r:id="rId5"/>
    <p:sldId id="356" r:id="rId6"/>
    <p:sldId id="365" r:id="rId7"/>
    <p:sldId id="364" r:id="rId8"/>
    <p:sldId id="363" r:id="rId9"/>
    <p:sldId id="362" r:id="rId10"/>
    <p:sldId id="358" r:id="rId11"/>
    <p:sldId id="355" r:id="rId12"/>
    <p:sldId id="372" r:id="rId13"/>
    <p:sldId id="375" r:id="rId14"/>
    <p:sldId id="377" r:id="rId15"/>
    <p:sldId id="378" r:id="rId16"/>
    <p:sldId id="369" r:id="rId17"/>
    <p:sldId id="385" r:id="rId18"/>
    <p:sldId id="386" r:id="rId19"/>
    <p:sldId id="387" r:id="rId20"/>
    <p:sldId id="388" r:id="rId21"/>
    <p:sldId id="389" r:id="rId22"/>
    <p:sldId id="40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4B948"/>
    <a:srgbClr val="F5DD86"/>
    <a:srgbClr val="B1101F"/>
    <a:srgbClr val="5B0D1B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7178" autoAdjust="0"/>
    <p:restoredTop sz="92764" autoAdjust="0"/>
  </p:normalViewPr>
  <p:slideViewPr>
    <p:cSldViewPr snapToGrid="0" snapToObjects="1">
      <p:cViewPr>
        <p:scale>
          <a:sx n="100" d="100"/>
          <a:sy n="100" d="100"/>
        </p:scale>
        <p:origin x="-944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Relationship Id="rId2" Type="http://schemas.openxmlformats.org/officeDocument/2006/relationships/image" Target="../media/image6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0E7F1-D589-8C4D-886D-60E7970B32B1}" type="datetimeFigureOut">
              <a:rPr lang="en-US" smtClean="0"/>
              <a:pPr/>
              <a:t>2/11/11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BCD46-F7A6-934C-A56A-E75DF838FFE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1" Type="http://schemas.openxmlformats.org/officeDocument/2006/relationships/hyperlink" Target="http://en.wikipedia.org/wiki/Triangular_prism_(optics)" TargetMode="External"/><Relationship Id="rId12" Type="http://schemas.openxmlformats.org/officeDocument/2006/relationships/hyperlink" Target="http://en.wikipedia.org/wiki/White" TargetMode="External"/><Relationship Id="rId13" Type="http://schemas.openxmlformats.org/officeDocument/2006/relationships/hyperlink" Target="http://en.wikipedia.org/wiki/Visible_spectrum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Relationship Id="rId3" Type="http://schemas.openxmlformats.org/officeDocument/2006/relationships/hyperlink" Target="http://fr.wikipedia.org/wiki/%C3%89clipse" TargetMode="External"/><Relationship Id="rId4" Type="http://schemas.openxmlformats.org/officeDocument/2006/relationships/hyperlink" Target="http://fr.wikipedia.org/wiki/Catalogue_d'%C3%A9toiles" TargetMode="External"/><Relationship Id="rId5" Type="http://schemas.openxmlformats.org/officeDocument/2006/relationships/hyperlink" Target="http://fr.wikipedia.org/wiki/%C3%89toile" TargetMode="External"/><Relationship Id="rId6" Type="http://schemas.openxmlformats.org/officeDocument/2006/relationships/hyperlink" Target="http://fr.wikipedia.org/wiki/Inclinaison_de_l'axe" TargetMode="External"/><Relationship Id="rId7" Type="http://schemas.openxmlformats.org/officeDocument/2006/relationships/hyperlink" Target="http://fr.wikipedia.org/wiki/%C3%89ratosth%C3%A8ne%23cite_note-7" TargetMode="External"/><Relationship Id="rId8" Type="http://schemas.openxmlformats.org/officeDocument/2006/relationships/hyperlink" Target="http://en.wikipedia.org/wiki/Reflecting_telescope" TargetMode="External"/><Relationship Id="rId9" Type="http://schemas.openxmlformats.org/officeDocument/2006/relationships/hyperlink" Target="http://en.wikipedia.org/wiki/Isaac_Newton%23cite_note-6" TargetMode="External"/><Relationship Id="rId10" Type="http://schemas.openxmlformats.org/officeDocument/2006/relationships/hyperlink" Target="http://en.wikipedia.org/wiki/Colour" TargetMode="Externa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pectral_line" TargetMode="External"/><Relationship Id="rId4" Type="http://schemas.openxmlformats.org/officeDocument/2006/relationships/hyperlink" Target="http://en.wikipedia.org/wiki/Hydrogen" TargetMode="External"/><Relationship Id="rId5" Type="http://schemas.openxmlformats.org/officeDocument/2006/relationships/hyperlink" Target="http://en.wikipedia.org/wiki/Nanometr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Relationship Id="rId3" Type="http://schemas.openxmlformats.org/officeDocument/2006/relationships/hyperlink" Target="http://en.wikipedia.org/wiki/Orbiting_Solar_Observatory" TargetMode="Externa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L’observation</a:t>
            </a:r>
            <a:r>
              <a:rPr lang="en-US" dirty="0" smtClean="0"/>
              <a:t> du </a:t>
            </a:r>
            <a:r>
              <a:rPr lang="en-US" dirty="0" err="1" smtClean="0"/>
              <a:t>soleil</a:t>
            </a:r>
            <a:r>
              <a:rPr lang="en-US" dirty="0" smtClean="0"/>
              <a:t>, </a:t>
            </a:r>
            <a:r>
              <a:rPr lang="en-US" dirty="0" err="1" smtClean="0"/>
              <a:t>voilà</a:t>
            </a:r>
            <a:r>
              <a:rPr lang="en-US" dirty="0" smtClean="0"/>
              <a:t> </a:t>
            </a:r>
            <a:r>
              <a:rPr lang="en-US" dirty="0" err="1" smtClean="0"/>
              <a:t>bien</a:t>
            </a:r>
            <a:r>
              <a:rPr lang="en-US" dirty="0" smtClean="0"/>
              <a:t> un </a:t>
            </a:r>
            <a:r>
              <a:rPr lang="en-US" dirty="0" err="1" smtClean="0"/>
              <a:t>sujet</a:t>
            </a:r>
            <a:r>
              <a:rPr lang="en-US" dirty="0" smtClean="0"/>
              <a:t> qui </a:t>
            </a:r>
            <a:r>
              <a:rPr lang="en-US" dirty="0" err="1" smtClean="0"/>
              <a:t>occupe</a:t>
            </a:r>
            <a:r>
              <a:rPr lang="en-US" dirty="0" smtClean="0"/>
              <a:t> les </a:t>
            </a:r>
            <a:r>
              <a:rPr lang="en-US" dirty="0" err="1" smtClean="0"/>
              <a:t>hommes</a:t>
            </a:r>
            <a:r>
              <a:rPr lang="en-US" dirty="0" smtClean="0"/>
              <a:t> </a:t>
            </a:r>
            <a:r>
              <a:rPr lang="en-US" dirty="0" err="1" smtClean="0"/>
              <a:t>depuis</a:t>
            </a:r>
            <a:r>
              <a:rPr lang="en-US" dirty="0" smtClean="0"/>
              <a:t> </a:t>
            </a:r>
            <a:r>
              <a:rPr lang="en-US" dirty="0" err="1" smtClean="0"/>
              <a:t>longtemps</a:t>
            </a:r>
            <a:r>
              <a:rPr lang="en-US" baseline="0" dirty="0" smtClean="0"/>
              <a:t>, de tout temps a </a:t>
            </a:r>
            <a:r>
              <a:rPr lang="en-US" baseline="0" dirty="0" err="1" smtClean="0"/>
              <a:t>intrigué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hommes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Aussi</a:t>
            </a:r>
            <a:r>
              <a:rPr lang="en-US" baseline="0" dirty="0" smtClean="0"/>
              <a:t> loin </a:t>
            </a:r>
            <a:r>
              <a:rPr lang="en-US" baseline="0" dirty="0" err="1" smtClean="0"/>
              <a:t>qu’on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remonte</a:t>
            </a:r>
            <a:r>
              <a:rPr lang="en-US" baseline="0" dirty="0" smtClean="0"/>
              <a:t>, on </a:t>
            </a:r>
            <a:r>
              <a:rPr lang="en-US" baseline="0" dirty="0" err="1" smtClean="0"/>
              <a:t>trouve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d’imposants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témoignages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leur</a:t>
            </a:r>
            <a:r>
              <a:rPr lang="en-US" baseline="0" dirty="0" smtClean="0"/>
              <a:t> fascination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son </a:t>
            </a:r>
            <a:r>
              <a:rPr lang="en-US" baseline="0" dirty="0" err="1" smtClean="0"/>
              <a:t>sujet</a:t>
            </a:r>
            <a:r>
              <a:rPr lang="en-US" baseline="0" dirty="0" smtClean="0"/>
              <a:t>:</a:t>
            </a:r>
          </a:p>
          <a:p>
            <a:pPr>
              <a:buFontTx/>
              <a:buChar char="-"/>
            </a:pPr>
            <a:r>
              <a:rPr lang="en-US" baseline="0" dirty="0" smtClean="0"/>
              <a:t>Incas</a:t>
            </a:r>
          </a:p>
          <a:p>
            <a:pPr>
              <a:buFontTx/>
              <a:buChar char="-"/>
            </a:pPr>
            <a:r>
              <a:rPr lang="en-US" baseline="0" dirty="0" err="1" smtClean="0"/>
              <a:t>Pierres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levées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stonehenge</a:t>
            </a:r>
            <a:endParaRPr lang="en-US" baseline="0" dirty="0" smtClean="0"/>
          </a:p>
          <a:p>
            <a:pPr>
              <a:buFontTx/>
              <a:buChar char="-"/>
            </a:pPr>
            <a:r>
              <a:rPr lang="en-US" baseline="0" dirty="0" err="1" smtClean="0"/>
              <a:t>Pyramides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egyptiennes</a:t>
            </a:r>
            <a:endParaRPr lang="en-US" baseline="0" dirty="0" smtClean="0"/>
          </a:p>
          <a:p>
            <a:pPr>
              <a:buFontTx/>
              <a:buChar char="-"/>
            </a:pPr>
            <a:endParaRPr lang="en-US" baseline="0" dirty="0" smtClean="0"/>
          </a:p>
          <a:p>
            <a:pPr>
              <a:buFontTx/>
              <a:buNone/>
            </a:pPr>
            <a:r>
              <a:rPr lang="en-US" baseline="0" dirty="0" smtClean="0"/>
              <a:t>Les premières </a:t>
            </a:r>
            <a:r>
              <a:rPr lang="en-US" baseline="0" dirty="0" err="1" smtClean="0"/>
              <a:t>théories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scientifiques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sur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soleil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datent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régions</a:t>
            </a:r>
            <a:r>
              <a:rPr lang="en-US" baseline="0" dirty="0" smtClean="0"/>
              <a:t>, de </a:t>
            </a:r>
            <a:r>
              <a:rPr lang="en-US" baseline="0" dirty="0" err="1" smtClean="0"/>
              <a:t>l’antiquité</a:t>
            </a:r>
            <a:r>
              <a:rPr lang="en-US" baseline="0" dirty="0" smtClean="0"/>
              <a:t>.</a:t>
            </a:r>
          </a:p>
          <a:p>
            <a:pPr>
              <a:buFontTx/>
              <a:buChar char="-"/>
            </a:pPr>
            <a:r>
              <a:rPr lang="en-US" baseline="0" dirty="0" smtClean="0"/>
              <a:t>Anaxagoras</a:t>
            </a:r>
            <a:r>
              <a:rPr lang="en-US" dirty="0" smtClean="0"/>
              <a:t>(-500, -428) </a:t>
            </a:r>
            <a:r>
              <a:rPr lang="en-US" baseline="0" dirty="0" smtClean="0"/>
              <a:t>qui  imagine le </a:t>
            </a:r>
            <a:r>
              <a:rPr lang="en-US" baseline="0" dirty="0" err="1" smtClean="0"/>
              <a:t>soeil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boule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métal</a:t>
            </a:r>
            <a:endParaRPr lang="en-US" baseline="0" dirty="0" smtClean="0"/>
          </a:p>
          <a:p>
            <a:pPr>
              <a:buFontTx/>
              <a:buChar char="-"/>
            </a:pPr>
            <a:r>
              <a:rPr lang="en-US" baseline="0" dirty="0" err="1" smtClean="0"/>
              <a:t>Aristaque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samos</a:t>
            </a:r>
            <a:r>
              <a:rPr lang="en-US" baseline="0" dirty="0" smtClean="0"/>
              <a:t> qui a le premier </a:t>
            </a:r>
            <a:r>
              <a:rPr lang="en-US" baseline="0" dirty="0" err="1" smtClean="0"/>
              <a:t>l’idée</a:t>
            </a:r>
            <a:r>
              <a:rPr lang="en-US" baseline="0" dirty="0" smtClean="0"/>
              <a:t> d’un </a:t>
            </a:r>
            <a:r>
              <a:rPr lang="en-US" baseline="0" dirty="0" err="1" smtClean="0"/>
              <a:t>soleil</a:t>
            </a:r>
            <a:r>
              <a:rPr lang="en-US" baseline="0" dirty="0" smtClean="0"/>
              <a:t> central </a:t>
            </a:r>
            <a:r>
              <a:rPr lang="en-US" baseline="0" dirty="0" err="1" smtClean="0"/>
              <a:t>autour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duquel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terre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tourne</a:t>
            </a:r>
            <a:r>
              <a:rPr lang="en-US" baseline="0" dirty="0" smtClean="0"/>
              <a:t> ( + première estimation </a:t>
            </a:r>
            <a:r>
              <a:rPr lang="en-US" baseline="0" dirty="0" err="1" smtClean="0"/>
              <a:t>disstance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terre-soleil</a:t>
            </a:r>
            <a:r>
              <a:rPr lang="en-US" baseline="0" dirty="0" smtClean="0"/>
              <a:t>)</a:t>
            </a:r>
          </a:p>
          <a:p>
            <a:pPr>
              <a:buFontTx/>
              <a:buChar char="-"/>
            </a:pPr>
            <a:r>
              <a:rPr lang="en-US" baseline="0" dirty="0" err="1" smtClean="0"/>
              <a:t>Erastothène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quifournti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assez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bonne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mesure</a:t>
            </a:r>
            <a:r>
              <a:rPr lang="en-US" baseline="0" dirty="0" smtClean="0"/>
              <a:t> de la distance </a:t>
            </a:r>
            <a:r>
              <a:rPr lang="en-US" baseline="0" dirty="0" err="1" smtClean="0"/>
              <a:t>terre-soleil</a:t>
            </a:r>
            <a:endParaRPr lang="en-US" baseline="0" dirty="0" smtClean="0"/>
          </a:p>
          <a:p>
            <a:pPr>
              <a:buFontTx/>
              <a:buChar char="-"/>
            </a:pPr>
            <a:r>
              <a:rPr lang="en-US" dirty="0" err="1" smtClean="0"/>
              <a:t>Diametre</a:t>
            </a:r>
            <a:r>
              <a:rPr lang="en-US" dirty="0" smtClean="0"/>
              <a:t> de la </a:t>
            </a:r>
            <a:r>
              <a:rPr lang="en-US" dirty="0" err="1" smtClean="0"/>
              <a:t>terre</a:t>
            </a:r>
            <a:r>
              <a:rPr lang="en-US" dirty="0" smtClean="0"/>
              <a:t> via </a:t>
            </a:r>
            <a:r>
              <a:rPr lang="en-US" dirty="0" err="1" smtClean="0"/>
              <a:t>l’ombre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d’obélisq</a:t>
            </a:r>
            <a:endParaRPr lang="en-US" baseline="0" dirty="0" smtClean="0"/>
          </a:p>
          <a:p>
            <a:pPr>
              <a:buFontTx/>
              <a:buChar char="-"/>
            </a:pPr>
            <a:r>
              <a:rPr lang="en-US" baseline="0" dirty="0" err="1" smtClean="0"/>
              <a:t>ue</a:t>
            </a:r>
            <a:r>
              <a:rPr lang="en-US" baseline="0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au point des tables </a:t>
            </a:r>
            <a:r>
              <a:rPr lang="en-US" dirty="0" err="1" smtClean="0"/>
              <a:t>d'</a:t>
            </a:r>
            <a:r>
              <a:rPr lang="en-US" dirty="0" err="1" smtClean="0">
                <a:hlinkClick r:id="rId3" tooltip="Éclipse"/>
              </a:rPr>
              <a:t>éclipses</a:t>
            </a:r>
            <a:r>
              <a:rPr lang="en-US" dirty="0" smtClean="0"/>
              <a:t> et un </a:t>
            </a:r>
            <a:r>
              <a:rPr lang="en-US" dirty="0" smtClean="0">
                <a:hlinkClick r:id="rId4" tooltip="Catalogue d'étoiles"/>
              </a:rPr>
              <a:t>catalogue astronomique</a:t>
            </a:r>
            <a:r>
              <a:rPr lang="en-US" dirty="0" smtClean="0"/>
              <a:t> de 675 </a:t>
            </a:r>
            <a:r>
              <a:rPr lang="en-US" dirty="0" smtClean="0">
                <a:hlinkClick r:id="rId5" tooltip="Étoile"/>
              </a:rPr>
              <a:t>étoiles</a:t>
            </a:r>
            <a:r>
              <a:rPr lang="en-US" dirty="0" smtClean="0"/>
              <a:t>. Il </a:t>
            </a:r>
            <a:r>
              <a:rPr lang="en-US" dirty="0" err="1" smtClean="0"/>
              <a:t>démontra</a:t>
            </a:r>
            <a:r>
              <a:rPr lang="en-US" dirty="0" smtClean="0"/>
              <a:t> </a:t>
            </a:r>
            <a:r>
              <a:rPr lang="en-US" dirty="0" err="1" smtClean="0"/>
              <a:t>l'</a:t>
            </a:r>
            <a:r>
              <a:rPr lang="en-US" dirty="0" err="1" smtClean="0">
                <a:hlinkClick r:id="rId6" tooltip="Inclinaison de l'axe"/>
              </a:rPr>
              <a:t>inclinaison</a:t>
            </a:r>
            <a:r>
              <a:rPr lang="en-US" dirty="0" smtClean="0">
                <a:hlinkClick r:id="rId6" tooltip="Inclinaison de l'axe"/>
              </a:rPr>
              <a:t> de l'écliptique</a:t>
            </a:r>
            <a:r>
              <a:rPr lang="en-US" baseline="30000" dirty="0" smtClean="0">
                <a:hlinkClick r:id="rId7"/>
              </a:rPr>
              <a:t>[8]</a:t>
            </a:r>
            <a:r>
              <a:rPr lang="en-US" baseline="30000" dirty="0" smtClean="0"/>
              <a:t>, </a:t>
            </a:r>
            <a:endParaRPr lang="en-US" baseline="0" dirty="0" smtClean="0"/>
          </a:p>
          <a:p>
            <a:pPr>
              <a:buFontTx/>
              <a:buChar char="-"/>
            </a:pPr>
            <a:r>
              <a:rPr lang="en-US" baseline="0" dirty="0" err="1" smtClean="0"/>
              <a:t>Ptolémée</a:t>
            </a:r>
            <a:r>
              <a:rPr lang="en-US" baseline="0" dirty="0" smtClean="0"/>
              <a:t> (90-168): </a:t>
            </a:r>
            <a:r>
              <a:rPr lang="en-US" baseline="0" dirty="0" err="1" smtClean="0"/>
              <a:t>méthode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calucul</a:t>
            </a:r>
            <a:r>
              <a:rPr lang="en-US" baseline="0" dirty="0" smtClean="0"/>
              <a:t> et table pour le </a:t>
            </a:r>
            <a:r>
              <a:rPr lang="en-US" baseline="0" dirty="0" err="1" smtClean="0"/>
              <a:t>positionenement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astre</a:t>
            </a:r>
            <a:r>
              <a:rPr lang="en-US" baseline="0" dirty="0" smtClean="0"/>
              <a:t>. Attention </a:t>
            </a:r>
            <a:r>
              <a:rPr lang="en-US" baseline="0" dirty="0" err="1" smtClean="0"/>
              <a:t>modèle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géocentrique</a:t>
            </a:r>
            <a:endParaRPr lang="en-US" baseline="0" dirty="0" smtClean="0"/>
          </a:p>
          <a:p>
            <a:pPr>
              <a:buFontTx/>
              <a:buChar char="-"/>
            </a:pPr>
            <a:r>
              <a:rPr lang="en-US" baseline="0" dirty="0" err="1" smtClean="0"/>
              <a:t>Copernic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modèle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héliocentrique</a:t>
            </a:r>
            <a:endParaRPr lang="en-US" baseline="0" dirty="0" smtClean="0"/>
          </a:p>
          <a:p>
            <a:pPr>
              <a:buFontTx/>
              <a:buChar char="-"/>
            </a:pPr>
            <a:r>
              <a:rPr lang="en-US" baseline="0" dirty="0" err="1" smtClean="0"/>
              <a:t>Ticho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brahe</a:t>
            </a:r>
            <a:r>
              <a:rPr lang="en-US" baseline="0" dirty="0" smtClean="0"/>
              <a:t> (1546-1601): </a:t>
            </a:r>
            <a:r>
              <a:rPr lang="en-US" baseline="0" dirty="0" err="1" smtClean="0"/>
              <a:t>modèle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intermédiaire</a:t>
            </a:r>
            <a:r>
              <a:rPr lang="en-US" baseline="0" dirty="0" smtClean="0"/>
              <a:t> entre geo et </a:t>
            </a:r>
            <a:r>
              <a:rPr lang="en-US" baseline="0" dirty="0" err="1" smtClean="0"/>
              <a:t>heliocentrusme</a:t>
            </a:r>
            <a:r>
              <a:rPr lang="en-US" baseline="0" dirty="0" smtClean="0"/>
              <a:t>. Prof de </a:t>
            </a:r>
            <a:r>
              <a:rPr lang="en-US" baseline="0" dirty="0" err="1" smtClean="0"/>
              <a:t>kepler</a:t>
            </a:r>
            <a:endParaRPr lang="en-US" baseline="0" dirty="0" smtClean="0"/>
          </a:p>
          <a:p>
            <a:pPr>
              <a:buFontTx/>
              <a:buNone/>
            </a:pPr>
            <a:r>
              <a:rPr lang="en-US" baseline="0" dirty="0" smtClean="0"/>
              <a:t>-</a:t>
            </a:r>
            <a:r>
              <a:rPr lang="en-US" baseline="0" dirty="0" err="1" smtClean="0"/>
              <a:t>nawton</a:t>
            </a:r>
            <a:r>
              <a:rPr lang="en-US" baseline="0" dirty="0" smtClean="0"/>
              <a:t>: </a:t>
            </a:r>
            <a:r>
              <a:rPr lang="en-US" dirty="0" smtClean="0"/>
              <a:t>Newton built the first practical </a:t>
            </a:r>
            <a:r>
              <a:rPr lang="en-US" dirty="0" smtClean="0">
                <a:hlinkClick r:id="rId8" tooltip="Reflecting telescope"/>
              </a:rPr>
              <a:t>reflecting telescope</a:t>
            </a:r>
            <a:r>
              <a:rPr lang="en-US" baseline="30000" dirty="0" smtClean="0">
                <a:hlinkClick r:id="rId9"/>
              </a:rPr>
              <a:t>[7]</a:t>
            </a:r>
            <a:r>
              <a:rPr lang="en-US" dirty="0" smtClean="0"/>
              <a:t> and developed a theory of </a:t>
            </a:r>
            <a:r>
              <a:rPr lang="en-US" dirty="0" smtClean="0">
                <a:hlinkClick r:id="rId10" tooltip="Colour"/>
              </a:rPr>
              <a:t>colour</a:t>
            </a:r>
            <a:r>
              <a:rPr lang="en-US" dirty="0" smtClean="0"/>
              <a:t> based on the observation that a </a:t>
            </a:r>
            <a:r>
              <a:rPr lang="en-US" dirty="0" smtClean="0">
                <a:hlinkClick r:id="rId11" tooltip="Triangular prism (optics)"/>
              </a:rPr>
              <a:t>prism</a:t>
            </a:r>
            <a:r>
              <a:rPr lang="en-US" dirty="0" smtClean="0"/>
              <a:t> decomposes </a:t>
            </a:r>
            <a:r>
              <a:rPr lang="en-US" dirty="0" smtClean="0">
                <a:hlinkClick r:id="rId12" tooltip="White"/>
              </a:rPr>
              <a:t>white</a:t>
            </a:r>
            <a:r>
              <a:rPr lang="en-US" dirty="0" smtClean="0"/>
              <a:t> light into the many </a:t>
            </a:r>
            <a:r>
              <a:rPr lang="en-US" dirty="0" err="1" smtClean="0"/>
              <a:t>colours</a:t>
            </a:r>
            <a:r>
              <a:rPr lang="en-US" dirty="0" smtClean="0"/>
              <a:t> that form the </a:t>
            </a:r>
            <a:r>
              <a:rPr lang="en-US" dirty="0" smtClean="0">
                <a:hlinkClick r:id="rId13" tooltip="Visible spectrum"/>
              </a:rPr>
              <a:t>visible spectrum</a:t>
            </a:r>
            <a:r>
              <a:rPr lang="en-US" dirty="0" smtClean="0"/>
              <a:t>.</a:t>
            </a:r>
            <a:endParaRPr lang="en-US" baseline="0" dirty="0" smtClean="0"/>
          </a:p>
          <a:p>
            <a:r>
              <a:rPr lang="en-US" baseline="0" dirty="0" smtClean="0"/>
              <a:t>- </a:t>
            </a:r>
            <a:r>
              <a:rPr lang="en-US" dirty="0" smtClean="0"/>
              <a:t>Wolf (1816-1893): </a:t>
            </a:r>
            <a:r>
              <a:rPr lang="en-US" dirty="0" err="1" smtClean="0"/>
              <a:t>activité</a:t>
            </a:r>
            <a:r>
              <a:rPr lang="en-US" dirty="0" smtClean="0"/>
              <a:t> </a:t>
            </a:r>
            <a:r>
              <a:rPr lang="en-US" dirty="0" err="1" smtClean="0"/>
              <a:t>solaire</a:t>
            </a:r>
            <a:r>
              <a:rPr lang="en-US" dirty="0" smtClean="0"/>
              <a:t> </a:t>
            </a:r>
            <a:r>
              <a:rPr lang="en-US" dirty="0" err="1" smtClean="0"/>
              <a:t>Décrite</a:t>
            </a:r>
            <a:r>
              <a:rPr lang="en-US" dirty="0" smtClean="0"/>
              <a:t> par le </a:t>
            </a:r>
            <a:r>
              <a:rPr lang="en-US" dirty="0" err="1" smtClean="0"/>
              <a:t>nbre</a:t>
            </a:r>
            <a:r>
              <a:rPr lang="en-US" dirty="0" smtClean="0"/>
              <a:t> de Wolf </a:t>
            </a:r>
            <a:r>
              <a:rPr lang="en-US" dirty="0" err="1" smtClean="0"/>
              <a:t>basé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les </a:t>
            </a:r>
            <a:r>
              <a:rPr lang="en-US" dirty="0" err="1" smtClean="0"/>
              <a:t>taches</a:t>
            </a:r>
            <a:endParaRPr lang="en-US" dirty="0" smtClean="0"/>
          </a:p>
          <a:p>
            <a:pPr>
              <a:buFontTx/>
              <a:buNone/>
            </a:pPr>
            <a:endParaRPr lang="en-US" baseline="0" dirty="0" smtClean="0"/>
          </a:p>
          <a:p>
            <a:r>
              <a:rPr lang="en-US" dirty="0" smtClean="0"/>
              <a:t>- Carrington (1826, 1875) </a:t>
            </a:r>
            <a:r>
              <a:rPr lang="en-US" dirty="0" err="1" smtClean="0"/>
              <a:t>Découvre</a:t>
            </a:r>
            <a:r>
              <a:rPr lang="en-US" dirty="0" smtClean="0"/>
              <a:t> la rotation </a:t>
            </a:r>
            <a:r>
              <a:rPr lang="en-US" dirty="0" err="1" smtClean="0"/>
              <a:t>differentielle</a:t>
            </a:r>
            <a:r>
              <a:rPr lang="en-US" baseline="0" dirty="0" smtClean="0"/>
              <a:t> + </a:t>
            </a:r>
            <a:r>
              <a:rPr lang="en-US" dirty="0" smtClean="0"/>
              <a:t>Observe le premier flare +</a:t>
            </a:r>
            <a:r>
              <a:rPr lang="en-US" baseline="0" dirty="0" smtClean="0"/>
              <a:t> </a:t>
            </a:r>
            <a:r>
              <a:rPr lang="en-US" dirty="0" smtClean="0"/>
              <a:t>relation avec </a:t>
            </a:r>
            <a:r>
              <a:rPr lang="en-US" dirty="0" err="1" smtClean="0"/>
              <a:t>orage</a:t>
            </a:r>
            <a:r>
              <a:rPr lang="en-US" dirty="0" smtClean="0"/>
              <a:t> </a:t>
            </a:r>
            <a:r>
              <a:rPr lang="en-US" dirty="0" err="1" smtClean="0"/>
              <a:t>geomagnetique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CD46-F7A6-934C-A56A-E75DF838FFE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BF0289-8AAB-AB41-8A07-FC59867C0A73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F03956-C749-104F-964D-D3B55231B9ED}" type="slidenum">
              <a:rPr lang="en-US"/>
              <a:pPr/>
              <a:t>21</a:t>
            </a:fld>
            <a:endParaRPr 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CCCCFF"/>
                </a:solidFill>
              </a:rPr>
              <a:t>This figure shows, first, the shadow of the moon crossing the sun, and then the regular eclipse by the shadow of the earth. It</a:t>
            </a:r>
          </a:p>
          <a:p>
            <a:r>
              <a:rPr lang="en-US">
                <a:solidFill>
                  <a:srgbClr val="CCCCFF"/>
                </a:solidFill>
              </a:rPr>
              <a:t>looks interesting because of the asymmetry in the short-wavelength channels 2-3 and 2-4. The reason could be the</a:t>
            </a:r>
          </a:p>
          <a:p>
            <a:r>
              <a:rPr lang="en-US">
                <a:solidFill>
                  <a:srgbClr val="CCCCFF"/>
                </a:solidFill>
              </a:rPr>
              <a:t>inhomogeneous distribution of EUV and X-ray radiation across the solar surface.</a:t>
            </a:r>
          </a:p>
          <a:p>
            <a:r>
              <a:rPr lang="en-US">
                <a:solidFill>
                  <a:srgbClr val="CCCCFF"/>
                </a:solidFill>
              </a:rPr>
              <a:t>Again, 30 seconds were added to LYRA time, such that the end of the little bumps in the upper right corner correspond to</a:t>
            </a:r>
          </a:p>
          <a:p>
            <a:r>
              <a:rPr lang="en-US">
                <a:solidFill>
                  <a:srgbClr val="CCCCFF"/>
                </a:solidFill>
              </a:rPr>
              <a:t>the attitude change of 05:19:31 UTC.</a:t>
            </a:r>
          </a:p>
          <a:p>
            <a:r>
              <a:rPr lang="en-US">
                <a:solidFill>
                  <a:srgbClr val="CCCCFF"/>
                </a:solidFill>
              </a:rPr>
              <a:t>The other eclipse around 09:00 UTC of the same day was not used here, because it was partially hidden by an earth eclipse.</a:t>
            </a:r>
          </a:p>
          <a:p>
            <a:pPr>
              <a:buClr>
                <a:srgbClr val="B8B8B8"/>
              </a:buClr>
              <a:buSzPct val="80000"/>
              <a:buFont typeface="Wingdings" charset="2"/>
              <a:buNone/>
            </a:pPr>
            <a:endParaRPr lang="en-US">
              <a:solidFill>
                <a:srgbClr val="CCCCFF"/>
              </a:solidFill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Soeil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dirty="0" smtClean="0"/>
              <a:t>27000 AL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galaxie</a:t>
            </a:r>
            <a:r>
              <a:rPr lang="en-US" dirty="0" smtClean="0"/>
              <a:t> don’t le </a:t>
            </a:r>
            <a:r>
              <a:rPr lang="en-US" dirty="0" err="1" smtClean="0"/>
              <a:t>diamètre</a:t>
            </a:r>
            <a:r>
              <a:rPr lang="en-US" dirty="0" smtClean="0"/>
              <a:t> en fait 100000.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CD46-F7A6-934C-A56A-E75DF838FFE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Cst</a:t>
            </a:r>
            <a:r>
              <a:rPr lang="en-US" dirty="0" smtClean="0"/>
              <a:t> </a:t>
            </a:r>
            <a:r>
              <a:rPr lang="en-US" dirty="0" err="1" smtClean="0"/>
              <a:t>olaire</a:t>
            </a:r>
            <a:r>
              <a:rPr lang="en-US" baseline="0" dirty="0" smtClean="0"/>
              <a:t> = </a:t>
            </a:r>
            <a:r>
              <a:rPr lang="en-US" dirty="0" err="1" smtClean="0"/>
              <a:t>c'est</a:t>
            </a:r>
            <a:r>
              <a:rPr lang="en-US" dirty="0" smtClean="0"/>
              <a:t> </a:t>
            </a:r>
            <a:r>
              <a:rPr lang="en-US" dirty="0" err="1" smtClean="0"/>
              <a:t>donc</a:t>
            </a:r>
            <a:r>
              <a:rPr lang="en-US" dirty="0" smtClean="0"/>
              <a:t> la </a:t>
            </a:r>
            <a:r>
              <a:rPr lang="en-US" dirty="0" err="1" smtClean="0"/>
              <a:t>densité</a:t>
            </a:r>
            <a:r>
              <a:rPr lang="en-US" dirty="0" smtClean="0"/>
              <a:t> de flux </a:t>
            </a:r>
            <a:r>
              <a:rPr lang="en-US" dirty="0" err="1" smtClean="0"/>
              <a:t>énergétique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distance de 1UA = flux/m2 = </a:t>
            </a:r>
            <a:r>
              <a:rPr lang="en-US" dirty="0" err="1" smtClean="0"/>
              <a:t>énergie</a:t>
            </a:r>
            <a:r>
              <a:rPr lang="en-US" dirty="0" smtClean="0"/>
              <a:t> /m2 /</a:t>
            </a:r>
            <a:r>
              <a:rPr lang="en-US" dirty="0" err="1" smtClean="0"/>
              <a:t>s</a:t>
            </a:r>
            <a:r>
              <a:rPr lang="en-US" dirty="0" smtClean="0"/>
              <a:t> = irradiance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CD46-F7A6-934C-A56A-E75DF838FFE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Photosphere : </a:t>
            </a:r>
            <a:r>
              <a:rPr lang="en-US" dirty="0" err="1" smtClean="0"/>
              <a:t>lumière</a:t>
            </a:r>
            <a:r>
              <a:rPr lang="en-US" dirty="0" smtClean="0"/>
              <a:t> blanche</a:t>
            </a:r>
          </a:p>
          <a:p>
            <a:r>
              <a:rPr lang="en-US" dirty="0" err="1" smtClean="0"/>
              <a:t>Chromosphere</a:t>
            </a:r>
            <a:r>
              <a:rPr lang="en-US" dirty="0" smtClean="0"/>
              <a:t> </a:t>
            </a:r>
            <a:r>
              <a:rPr lang="en-US" dirty="0" err="1" smtClean="0"/>
              <a:t>Halpha</a:t>
            </a:r>
            <a:r>
              <a:rPr lang="en-US" dirty="0" smtClean="0"/>
              <a:t>:</a:t>
            </a:r>
            <a:r>
              <a:rPr lang="en-US" baseline="0" dirty="0" smtClean="0"/>
              <a:t> avec filament : </a:t>
            </a:r>
            <a:r>
              <a:rPr lang="en-US" dirty="0" smtClean="0"/>
              <a:t>red visible </a:t>
            </a:r>
            <a:r>
              <a:rPr lang="en-US" dirty="0" smtClean="0">
                <a:hlinkClick r:id="rId3" tooltip="Spectral line"/>
              </a:rPr>
              <a:t>spectral line</a:t>
            </a:r>
            <a:r>
              <a:rPr lang="en-US" dirty="0" smtClean="0"/>
              <a:t> created by </a:t>
            </a:r>
            <a:r>
              <a:rPr lang="en-US" dirty="0" smtClean="0">
                <a:hlinkClick r:id="rId4" tooltip="Hydrogen"/>
              </a:rPr>
              <a:t>hydrogen</a:t>
            </a:r>
            <a:r>
              <a:rPr lang="en-US" dirty="0" smtClean="0"/>
              <a:t> with a wavelength of 656.28 </a:t>
            </a:r>
            <a:r>
              <a:rPr lang="en-US" dirty="0" smtClean="0">
                <a:hlinkClick r:id="rId5" tooltip="Nanometre"/>
              </a:rPr>
              <a:t>nm</a:t>
            </a:r>
            <a:endParaRPr lang="en-US" baseline="0" dirty="0" smtClean="0"/>
          </a:p>
          <a:p>
            <a:r>
              <a:rPr lang="fr-BE" dirty="0" smtClean="0"/>
              <a:t>CaII K filtergram, Kitt Peak Obs., USA, 393nm</a:t>
            </a:r>
          </a:p>
          <a:p>
            <a:endParaRPr lang="fr-BE" dirty="0" smtClean="0"/>
          </a:p>
          <a:p>
            <a:r>
              <a:rPr lang="fr-BE" dirty="0" smtClean="0"/>
              <a:t>Photosphere 500</a:t>
            </a:r>
            <a:r>
              <a:rPr lang="fr-BE" baseline="0" dirty="0" smtClean="0"/>
              <a:t> km</a:t>
            </a:r>
          </a:p>
          <a:p>
            <a:endParaRPr lang="fr-BE" baseline="0" dirty="0" smtClean="0"/>
          </a:p>
          <a:p>
            <a:r>
              <a:rPr lang="fr-BE" baseline="0" dirty="0" smtClean="0"/>
              <a:t>Chromosphere qq miliers de km (j’ai vu 2000 et 10000)</a:t>
            </a:r>
          </a:p>
          <a:p>
            <a:r>
              <a:rPr lang="fr-BE" baseline="0" dirty="0" smtClean="0"/>
              <a:t>Couronne plusieurs millions de km (= heliosphere, jusqu’à la limite du vent solaire), s’observe dans l’EUV + radio dont flux 10,7cm)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CD46-F7A6-934C-A56A-E75DF838FFE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BC56CA-CA05-B14A-8925-8FE88EAB671B}" type="slidenum">
              <a:rPr lang="en-US"/>
              <a:pPr/>
              <a:t>7</a:t>
            </a:fld>
            <a:endParaRPr lang="en-US"/>
          </a:p>
        </p:txBody>
      </p:sp>
      <p:sp>
        <p:nvSpPr>
          <p:cNvPr id="593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CD46-F7A6-934C-A56A-E75DF838FFE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1">
              <a:lnSpc>
                <a:spcPct val="80000"/>
              </a:lnSpc>
            </a:pPr>
            <a:r>
              <a:rPr lang="nb-NO" dirty="0" smtClean="0"/>
              <a:t>80 - 90 ans: </a:t>
            </a:r>
            <a:r>
              <a:rPr lang="nb-NO" dirty="0" err="1" smtClean="0"/>
              <a:t>Gleissberg</a:t>
            </a:r>
            <a:endParaRPr lang="nb-NO" dirty="0" smtClean="0"/>
          </a:p>
          <a:p>
            <a:pPr lvl="1">
              <a:lnSpc>
                <a:spcPct val="80000"/>
              </a:lnSpc>
            </a:pPr>
            <a:r>
              <a:rPr lang="nb-NO" dirty="0" smtClean="0"/>
              <a:t>180 - 210 ans: </a:t>
            </a:r>
            <a:r>
              <a:rPr lang="nb-NO" dirty="0" err="1" smtClean="0"/>
              <a:t>Suess</a:t>
            </a:r>
            <a:r>
              <a:rPr lang="nb-NO" dirty="0" smtClean="0"/>
              <a:t> </a:t>
            </a:r>
            <a:r>
              <a:rPr lang="en-US" b="1" dirty="0" smtClean="0"/>
              <a:t>OU DE VRIES</a:t>
            </a:r>
          </a:p>
          <a:p>
            <a:pPr lvl="1">
              <a:lnSpc>
                <a:spcPct val="80000"/>
              </a:lnSpc>
            </a:pPr>
            <a:endParaRPr lang="en-US" b="1" dirty="0" smtClean="0"/>
          </a:p>
          <a:p>
            <a:r>
              <a:rPr lang="nb-NO" sz="2000" dirty="0" err="1" smtClean="0"/>
              <a:t>Période</a:t>
            </a:r>
            <a:r>
              <a:rPr lang="nb-NO" sz="2000" dirty="0" smtClean="0"/>
              <a:t> 1000-2000: </a:t>
            </a:r>
            <a:r>
              <a:rPr lang="nb-NO" sz="2000" dirty="0" err="1" smtClean="0"/>
              <a:t>datation</a:t>
            </a:r>
            <a:r>
              <a:rPr lang="nb-NO" sz="2000" dirty="0" smtClean="0"/>
              <a:t> du </a:t>
            </a:r>
            <a:r>
              <a:rPr lang="nb-NO" sz="2000" baseline="30000" dirty="0" smtClean="0"/>
              <a:t>14</a:t>
            </a:r>
            <a:r>
              <a:rPr lang="nb-NO" sz="2000" dirty="0" smtClean="0"/>
              <a:t>C  </a:t>
            </a:r>
            <a:r>
              <a:rPr lang="nb-NO" sz="2000" i="1" dirty="0" smtClean="0"/>
              <a:t>(Eddy 1976, 1977)</a:t>
            </a:r>
          </a:p>
          <a:p>
            <a:pPr lvl="1"/>
            <a:r>
              <a:rPr lang="nb-NO" sz="1800" dirty="0" smtClean="0"/>
              <a:t>Temps de </a:t>
            </a:r>
            <a:r>
              <a:rPr lang="nb-NO" sz="1800" dirty="0" err="1" smtClean="0"/>
              <a:t>résidence</a:t>
            </a:r>
            <a:r>
              <a:rPr lang="nb-NO" sz="1800" dirty="0" smtClean="0"/>
              <a:t>: 30-40 ans. 		</a:t>
            </a:r>
            <a:r>
              <a:rPr lang="nb-NO" sz="1800" dirty="0" err="1" smtClean="0"/>
              <a:t>Lissage</a:t>
            </a:r>
            <a:r>
              <a:rPr lang="nb-NO" sz="1800" dirty="0" smtClean="0"/>
              <a:t> du </a:t>
            </a:r>
            <a:r>
              <a:rPr lang="nb-NO" sz="1800" dirty="0" err="1" smtClean="0"/>
              <a:t>cycle</a:t>
            </a:r>
            <a:r>
              <a:rPr lang="nb-NO" sz="1800" dirty="0" smtClean="0"/>
              <a:t> de 11 ans</a:t>
            </a:r>
          </a:p>
          <a:p>
            <a:r>
              <a:rPr lang="nb-NO" sz="2000" dirty="0" smtClean="0"/>
              <a:t>Grand </a:t>
            </a:r>
            <a:r>
              <a:rPr lang="nb-NO" sz="2000" dirty="0" err="1" smtClean="0"/>
              <a:t>maximum</a:t>
            </a:r>
            <a:r>
              <a:rPr lang="nb-NO" sz="2000" dirty="0" smtClean="0"/>
              <a:t> </a:t>
            </a:r>
            <a:r>
              <a:rPr lang="nb-NO" sz="2000" dirty="0" err="1" smtClean="0"/>
              <a:t>médiéval</a:t>
            </a:r>
            <a:r>
              <a:rPr lang="nb-NO" sz="2000" dirty="0" smtClean="0"/>
              <a:t>: 1000 à 1450</a:t>
            </a:r>
          </a:p>
          <a:p>
            <a:r>
              <a:rPr lang="nb-NO" sz="2000" dirty="0" smtClean="0"/>
              <a:t>Minimum de </a:t>
            </a:r>
            <a:r>
              <a:rPr lang="nb-NO" sz="2000" dirty="0" err="1" smtClean="0"/>
              <a:t>Spörer</a:t>
            </a:r>
            <a:r>
              <a:rPr lang="nb-NO" sz="2000" dirty="0" smtClean="0"/>
              <a:t>: 1450 - 1550</a:t>
            </a:r>
          </a:p>
          <a:p>
            <a:r>
              <a:rPr lang="nb-NO" sz="2000" dirty="0" smtClean="0"/>
              <a:t>Minimum de </a:t>
            </a:r>
            <a:r>
              <a:rPr lang="nb-NO" sz="2000" dirty="0" err="1" smtClean="0"/>
              <a:t>Maunder</a:t>
            </a:r>
            <a:r>
              <a:rPr lang="nb-NO" sz="2000" dirty="0" smtClean="0"/>
              <a:t>: 1650 - 1710</a:t>
            </a:r>
          </a:p>
          <a:p>
            <a:r>
              <a:rPr lang="nb-NO" sz="2000" dirty="0" smtClean="0"/>
              <a:t>Petit minimum de </a:t>
            </a:r>
            <a:r>
              <a:rPr lang="nb-NO" sz="2000" dirty="0" err="1" smtClean="0"/>
              <a:t>Dalton</a:t>
            </a:r>
            <a:r>
              <a:rPr lang="nb-NO" sz="2000" dirty="0" smtClean="0"/>
              <a:t>: 1800 – 1820</a:t>
            </a:r>
          </a:p>
          <a:p>
            <a:endParaRPr lang="nb-NO" sz="2000" dirty="0" smtClean="0"/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</a:pPr>
            <a:r>
              <a:rPr lang="nb-NO" sz="2000" dirty="0" err="1" smtClean="0"/>
              <a:t>Bonne</a:t>
            </a:r>
            <a:r>
              <a:rPr lang="nb-NO" sz="2000" dirty="0" smtClean="0"/>
              <a:t> </a:t>
            </a:r>
            <a:r>
              <a:rPr lang="nb-NO" sz="2000" dirty="0" err="1" smtClean="0"/>
              <a:t>corrélation</a:t>
            </a:r>
            <a:r>
              <a:rPr lang="nb-NO" sz="2000" dirty="0" smtClean="0"/>
              <a:t> entre </a:t>
            </a:r>
            <a:r>
              <a:rPr lang="nb-NO" sz="2000" dirty="0" err="1" smtClean="0"/>
              <a:t>climat</a:t>
            </a:r>
            <a:r>
              <a:rPr lang="nb-NO" sz="2000" dirty="0" smtClean="0"/>
              <a:t> et </a:t>
            </a:r>
            <a:r>
              <a:rPr lang="nb-NO" sz="2000" dirty="0" err="1" smtClean="0"/>
              <a:t>activité</a:t>
            </a:r>
            <a:r>
              <a:rPr lang="nb-NO" sz="2000" dirty="0" smtClean="0"/>
              <a:t> </a:t>
            </a:r>
            <a:r>
              <a:rPr lang="nb-NO" sz="2000" dirty="0" err="1" smtClean="0"/>
              <a:t>solaire</a:t>
            </a:r>
            <a:r>
              <a:rPr lang="nb-NO" sz="2000" dirty="0" smtClean="0"/>
              <a:t> </a:t>
            </a:r>
            <a:r>
              <a:rPr lang="nb-NO" sz="2000" dirty="0" err="1" smtClean="0"/>
              <a:t>avant</a:t>
            </a:r>
            <a:r>
              <a:rPr lang="nb-NO" sz="2000" dirty="0" smtClean="0"/>
              <a:t> 1900: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</a:pPr>
            <a:r>
              <a:rPr lang="nb-NO" dirty="0" err="1" smtClean="0">
                <a:ea typeface="ＭＳ Ｐゴシック" charset="-128"/>
              </a:rPr>
              <a:t>Extension</a:t>
            </a:r>
            <a:r>
              <a:rPr lang="nb-NO" dirty="0" smtClean="0">
                <a:ea typeface="ＭＳ Ｐゴシック" charset="-128"/>
              </a:rPr>
              <a:t> </a:t>
            </a:r>
            <a:r>
              <a:rPr lang="nb-NO" dirty="0" err="1" smtClean="0">
                <a:ea typeface="ＭＳ Ｐゴシック" charset="-128"/>
              </a:rPr>
              <a:t>des</a:t>
            </a:r>
            <a:r>
              <a:rPr lang="nb-NO" dirty="0" smtClean="0">
                <a:ea typeface="ＭＳ Ｐゴシック" charset="-128"/>
              </a:rPr>
              <a:t> </a:t>
            </a:r>
            <a:r>
              <a:rPr lang="nb-NO" dirty="0" err="1" smtClean="0">
                <a:ea typeface="ＭＳ Ｐゴシック" charset="-128"/>
              </a:rPr>
              <a:t>glaciers</a:t>
            </a:r>
            <a:r>
              <a:rPr lang="nb-NO" dirty="0" smtClean="0">
                <a:ea typeface="ＭＳ Ｐゴシック" charset="-128"/>
              </a:rPr>
              <a:t> sur 7000 ans </a:t>
            </a:r>
            <a:r>
              <a:rPr lang="nb-NO" i="1" dirty="0" smtClean="0">
                <a:ea typeface="ＭＳ Ｐゴシック" charset="-128"/>
              </a:rPr>
              <a:t>(Eddy 1977)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</a:pPr>
            <a:r>
              <a:rPr lang="nb-NO" dirty="0" err="1" smtClean="0">
                <a:ea typeface="ＭＳ Ｐゴシック" charset="-128"/>
              </a:rPr>
              <a:t>Colonisation</a:t>
            </a:r>
            <a:r>
              <a:rPr lang="nb-NO" dirty="0" smtClean="0">
                <a:ea typeface="ＭＳ Ｐゴシック" charset="-128"/>
              </a:rPr>
              <a:t> du </a:t>
            </a:r>
            <a:r>
              <a:rPr lang="nb-NO" dirty="0" err="1" smtClean="0">
                <a:ea typeface="ＭＳ Ｐゴシック" charset="-128"/>
              </a:rPr>
              <a:t>Groenland</a:t>
            </a:r>
            <a:r>
              <a:rPr lang="nb-NO" dirty="0" smtClean="0">
                <a:ea typeface="ＭＳ Ｐゴシック" charset="-128"/>
              </a:rPr>
              <a:t> par les Vikings (11</a:t>
            </a:r>
            <a:r>
              <a:rPr lang="nb-NO" baseline="30000" dirty="0" smtClean="0">
                <a:ea typeface="ＭＳ Ｐゴシック" charset="-128"/>
              </a:rPr>
              <a:t>ème</a:t>
            </a:r>
            <a:r>
              <a:rPr lang="nb-NO" dirty="0" smtClean="0">
                <a:ea typeface="ＭＳ Ｐゴシック" charset="-128"/>
              </a:rPr>
              <a:t> au 14</a:t>
            </a:r>
            <a:r>
              <a:rPr lang="nb-NO" baseline="30000" dirty="0" smtClean="0">
                <a:ea typeface="ＭＳ Ｐゴシック" charset="-128"/>
              </a:rPr>
              <a:t>ème</a:t>
            </a:r>
            <a:r>
              <a:rPr lang="nb-NO" dirty="0" smtClean="0">
                <a:ea typeface="ＭＳ Ｐゴシック" charset="-128"/>
              </a:rPr>
              <a:t> </a:t>
            </a:r>
            <a:r>
              <a:rPr lang="nb-NO" dirty="0" err="1" smtClean="0">
                <a:ea typeface="ＭＳ Ｐゴシック" charset="-128"/>
              </a:rPr>
              <a:t>siècle</a:t>
            </a:r>
            <a:r>
              <a:rPr lang="nb-NO" dirty="0" smtClean="0">
                <a:ea typeface="ＭＳ Ｐゴシック" charset="-128"/>
              </a:rPr>
              <a:t>)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</a:pPr>
            <a:r>
              <a:rPr lang="nb-NO" dirty="0" err="1" smtClean="0">
                <a:ea typeface="ＭＳ Ｐゴシック" charset="-128"/>
              </a:rPr>
              <a:t>Mini-aires</a:t>
            </a:r>
            <a:r>
              <a:rPr lang="nb-NO" dirty="0" smtClean="0">
                <a:ea typeface="ＭＳ Ｐゴシック" charset="-128"/>
              </a:rPr>
              <a:t> </a:t>
            </a:r>
            <a:r>
              <a:rPr lang="nb-NO" dirty="0" err="1" smtClean="0">
                <a:ea typeface="ＭＳ Ｐゴシック" charset="-128"/>
              </a:rPr>
              <a:t>glacières</a:t>
            </a:r>
            <a:r>
              <a:rPr lang="nb-NO" dirty="0" smtClean="0">
                <a:ea typeface="ＭＳ Ｐゴシック" charset="-128"/>
              </a:rPr>
              <a:t> du 14</a:t>
            </a:r>
            <a:r>
              <a:rPr lang="nb-NO" baseline="30000" dirty="0" smtClean="0">
                <a:ea typeface="ＭＳ Ｐゴシック" charset="-128"/>
              </a:rPr>
              <a:t>ème</a:t>
            </a:r>
            <a:r>
              <a:rPr lang="nb-NO" dirty="0" smtClean="0">
                <a:ea typeface="ＭＳ Ｐゴシック" charset="-128"/>
              </a:rPr>
              <a:t> </a:t>
            </a:r>
            <a:r>
              <a:rPr lang="nb-NO" dirty="0" err="1" smtClean="0">
                <a:ea typeface="ＭＳ Ｐゴシック" charset="-128"/>
              </a:rPr>
              <a:t>siècle</a:t>
            </a:r>
            <a:r>
              <a:rPr lang="nb-NO" dirty="0" smtClean="0">
                <a:ea typeface="ＭＳ Ｐゴシック" charset="-128"/>
              </a:rPr>
              <a:t> et de la fin du 17</a:t>
            </a:r>
            <a:r>
              <a:rPr lang="nb-NO" baseline="30000" dirty="0" smtClean="0">
                <a:ea typeface="ＭＳ Ｐゴシック" charset="-128"/>
              </a:rPr>
              <a:t>ème</a:t>
            </a:r>
            <a:r>
              <a:rPr lang="nb-NO" dirty="0" smtClean="0">
                <a:ea typeface="ＭＳ Ｐゴシック" charset="-128"/>
              </a:rPr>
              <a:t> </a:t>
            </a:r>
            <a:r>
              <a:rPr lang="nb-NO" dirty="0" err="1" smtClean="0">
                <a:ea typeface="ＭＳ Ｐゴシック" charset="-128"/>
              </a:rPr>
              <a:t>siècle</a:t>
            </a:r>
            <a:endParaRPr lang="nb-NO" dirty="0" smtClean="0">
              <a:ea typeface="ＭＳ Ｐゴシック" charset="-128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</a:pPr>
            <a:r>
              <a:rPr lang="nb-NO" sz="2000" dirty="0" err="1" smtClean="0"/>
              <a:t>Après</a:t>
            </a:r>
            <a:r>
              <a:rPr lang="nb-NO" sz="2000" dirty="0" smtClean="0"/>
              <a:t> 1900 </a:t>
            </a:r>
            <a:r>
              <a:rPr lang="nb-NO" sz="2000" dirty="0" err="1" smtClean="0"/>
              <a:t>augmentation</a:t>
            </a:r>
            <a:r>
              <a:rPr lang="nb-NO" sz="2000" dirty="0" smtClean="0"/>
              <a:t> rapide de la </a:t>
            </a:r>
            <a:r>
              <a:rPr lang="nb-NO" sz="2000" dirty="0" err="1" smtClean="0"/>
              <a:t>température</a:t>
            </a:r>
            <a:r>
              <a:rPr lang="nb-NO" sz="2000" dirty="0" smtClean="0"/>
              <a:t> non </a:t>
            </a:r>
            <a:r>
              <a:rPr lang="nb-NO" sz="2000" dirty="0" err="1" smtClean="0"/>
              <a:t>explicable</a:t>
            </a:r>
            <a:r>
              <a:rPr lang="nb-NO" sz="2000" dirty="0" smtClean="0"/>
              <a:t> par les </a:t>
            </a:r>
            <a:r>
              <a:rPr lang="nb-NO" sz="2000" dirty="0" err="1" smtClean="0"/>
              <a:t>variation</a:t>
            </a:r>
            <a:r>
              <a:rPr lang="nb-NO" sz="2000" dirty="0" smtClean="0"/>
              <a:t> </a:t>
            </a:r>
            <a:r>
              <a:rPr lang="nb-NO" sz="2000" dirty="0" err="1" smtClean="0"/>
              <a:t>solaires</a:t>
            </a:r>
            <a:r>
              <a:rPr lang="nb-NO" sz="2000" dirty="0" smtClean="0"/>
              <a:t> </a:t>
            </a:r>
            <a:r>
              <a:rPr lang="nb-NO" sz="2000" dirty="0" err="1" smtClean="0"/>
              <a:t>seules</a:t>
            </a:r>
            <a:endParaRPr lang="nb-NO" sz="2000" dirty="0" smtClean="0"/>
          </a:p>
          <a:p>
            <a:endParaRPr lang="nb-NO" sz="2000" dirty="0" smtClean="0"/>
          </a:p>
          <a:p>
            <a:endParaRPr lang="nb-NO" sz="2000" dirty="0" smtClean="0"/>
          </a:p>
          <a:p>
            <a:r>
              <a:rPr lang="en-US" sz="2000" b="1" dirty="0" smtClean="0"/>
              <a:t>OORT</a:t>
            </a:r>
            <a:endParaRPr lang="en-US" sz="2000" dirty="0" smtClean="0"/>
          </a:p>
          <a:p>
            <a:r>
              <a:rPr lang="en-US" sz="2000" b="1" dirty="0" smtClean="0"/>
              <a:t>1010</a:t>
            </a:r>
            <a:endParaRPr lang="en-US" sz="2000" dirty="0" smtClean="0"/>
          </a:p>
          <a:p>
            <a:r>
              <a:rPr lang="en-US" sz="2000" b="1" dirty="0" smtClean="0"/>
              <a:t>1050</a:t>
            </a:r>
            <a:endParaRPr lang="en-US" sz="2000" dirty="0" smtClean="0"/>
          </a:p>
          <a:p>
            <a:r>
              <a:rPr lang="en-US" sz="2000" b="1" dirty="0" smtClean="0"/>
              <a:t>WOLF</a:t>
            </a:r>
            <a:endParaRPr lang="en-US" sz="2000" dirty="0" smtClean="0"/>
          </a:p>
          <a:p>
            <a:r>
              <a:rPr lang="en-US" sz="2000" b="1" dirty="0" smtClean="0"/>
              <a:t>1281</a:t>
            </a:r>
            <a:endParaRPr lang="en-US" sz="2000" dirty="0" smtClean="0"/>
          </a:p>
          <a:p>
            <a:r>
              <a:rPr lang="en-US" sz="2000" b="1" dirty="0" smtClean="0"/>
              <a:t>1347</a:t>
            </a:r>
            <a:endParaRPr lang="en-US" sz="2000" dirty="0" smtClean="0"/>
          </a:p>
          <a:p>
            <a:endParaRPr lang="nb-NO" sz="2000" dirty="0" smtClean="0"/>
          </a:p>
          <a:p>
            <a:r>
              <a:rPr lang="nb-NO" sz="2000" dirty="0" err="1" smtClean="0"/>
              <a:t>Impact</a:t>
            </a:r>
            <a:r>
              <a:rPr lang="nb-NO" sz="2000" dirty="0" smtClean="0"/>
              <a:t> sur la temp </a:t>
            </a:r>
            <a:r>
              <a:rPr lang="nb-NO" sz="2000" dirty="0" err="1" smtClean="0"/>
              <a:t>durant</a:t>
            </a:r>
            <a:r>
              <a:rPr lang="nb-NO" sz="2000" dirty="0" smtClean="0"/>
              <a:t> les minimum</a:t>
            </a:r>
            <a:r>
              <a:rPr lang="nb-NO" sz="2000" baseline="0" dirty="0" smtClean="0"/>
              <a:t>s de </a:t>
            </a:r>
            <a:r>
              <a:rPr lang="nb-NO" sz="2000" baseline="0" dirty="0" err="1" smtClean="0"/>
              <a:t>maunder</a:t>
            </a:r>
            <a:r>
              <a:rPr lang="nb-NO" sz="2000" baseline="0" dirty="0" smtClean="0"/>
              <a:t> et </a:t>
            </a:r>
            <a:r>
              <a:rPr lang="nb-NO" sz="2000" baseline="0" dirty="0" err="1" smtClean="0"/>
              <a:t>dalton</a:t>
            </a:r>
            <a:r>
              <a:rPr lang="nb-NO" sz="2000" baseline="0" dirty="0" smtClean="0"/>
              <a:t>, </a:t>
            </a:r>
            <a:r>
              <a:rPr lang="nb-NO" sz="2000" baseline="0" dirty="0" err="1" smtClean="0"/>
              <a:t>moins</a:t>
            </a:r>
            <a:r>
              <a:rPr lang="nb-NO" sz="2000" baseline="0" dirty="0" smtClean="0"/>
              <a:t> </a:t>
            </a:r>
            <a:r>
              <a:rPr lang="nb-NO" sz="2000" baseline="0" dirty="0" err="1" smtClean="0"/>
              <a:t>d’un</a:t>
            </a:r>
            <a:r>
              <a:rPr lang="nb-NO" sz="2000" baseline="0" dirty="0" smtClean="0"/>
              <a:t> </a:t>
            </a:r>
            <a:r>
              <a:rPr lang="nb-NO" sz="2000" baseline="0" dirty="0" err="1" smtClean="0"/>
              <a:t>degré</a:t>
            </a:r>
            <a:r>
              <a:rPr lang="nb-NO" sz="2000" baseline="0" dirty="0" smtClean="0"/>
              <a:t> (0.5 </a:t>
            </a:r>
            <a:r>
              <a:rPr lang="nb-NO" sz="2000" baseline="0" dirty="0" err="1" smtClean="0"/>
              <a:t>ou</a:t>
            </a:r>
            <a:r>
              <a:rPr lang="nb-NO" sz="2000" baseline="0" dirty="0" smtClean="0"/>
              <a:t> 0.25?)</a:t>
            </a:r>
            <a:endParaRPr lang="nb-NO" sz="2000" dirty="0" smtClean="0"/>
          </a:p>
          <a:p>
            <a:pPr lvl="1">
              <a:lnSpc>
                <a:spcPct val="80000"/>
              </a:lnSpc>
            </a:pPr>
            <a:endParaRPr lang="nb-NO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CD46-F7A6-934C-A56A-E75DF838FFE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D’abord</a:t>
            </a:r>
            <a:r>
              <a:rPr lang="en-US" dirty="0" smtClean="0"/>
              <a:t> rocket flight (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quelques</a:t>
            </a:r>
            <a:r>
              <a:rPr lang="en-US" dirty="0" smtClean="0"/>
              <a:t> mi  </a:t>
            </a:r>
            <a:r>
              <a:rPr lang="en-US" dirty="0" err="1" smtClean="0"/>
              <a:t>d’ob</a:t>
            </a:r>
            <a:r>
              <a:rPr lang="en-US" dirty="0" smtClean="0"/>
              <a:t> </a:t>
            </a:r>
            <a:r>
              <a:rPr lang="en-US" dirty="0" err="1" smtClean="0"/>
              <a:t>seulement</a:t>
            </a:r>
            <a:r>
              <a:rPr lang="en-US" dirty="0" smtClean="0"/>
              <a:t> </a:t>
            </a:r>
            <a:r>
              <a:rPr lang="en-US" dirty="0" err="1" smtClean="0"/>
              <a:t>typique</a:t>
            </a:r>
            <a:r>
              <a:rPr lang="en-US" dirty="0" smtClean="0"/>
              <a:t> 7 min) </a:t>
            </a:r>
            <a:r>
              <a:rPr lang="en-US" dirty="0" err="1" smtClean="0"/>
              <a:t>vers</a:t>
            </a:r>
            <a:r>
              <a:rPr lang="en-US" dirty="0" smtClean="0"/>
              <a:t> 1960</a:t>
            </a:r>
          </a:p>
          <a:p>
            <a:r>
              <a:rPr lang="en-US" dirty="0" err="1" smtClean="0"/>
              <a:t>Année</a:t>
            </a:r>
            <a:r>
              <a:rPr lang="en-US" dirty="0" smtClean="0"/>
              <a:t> 60-70 </a:t>
            </a:r>
            <a:r>
              <a:rPr lang="en-US" dirty="0" err="1" smtClean="0"/>
              <a:t>ont</a:t>
            </a:r>
            <a:r>
              <a:rPr lang="en-US" dirty="0" smtClean="0"/>
              <a:t> vu </a:t>
            </a:r>
            <a:r>
              <a:rPr lang="en-US" dirty="0" err="1" smtClean="0"/>
              <a:t>naître</a:t>
            </a:r>
            <a:r>
              <a:rPr lang="en-US" dirty="0" smtClean="0"/>
              <a:t> le premiers satellites </a:t>
            </a:r>
            <a:r>
              <a:rPr lang="en-US" dirty="0" err="1" smtClean="0"/>
              <a:t>d’observation</a:t>
            </a:r>
            <a:r>
              <a:rPr lang="en-US" dirty="0" smtClean="0"/>
              <a:t> </a:t>
            </a:r>
            <a:r>
              <a:rPr lang="en-US" dirty="0" err="1" smtClean="0"/>
              <a:t>solaire</a:t>
            </a:r>
            <a:r>
              <a:rPr lang="en-US" dirty="0" smtClean="0"/>
              <a:t> (OSO </a:t>
            </a:r>
            <a:r>
              <a:rPr lang="en-US" dirty="0" err="1" smtClean="0"/>
              <a:t>serie</a:t>
            </a:r>
            <a:r>
              <a:rPr lang="en-US" dirty="0" smtClean="0"/>
              <a:t> +</a:t>
            </a:r>
            <a:r>
              <a:rPr lang="en-US" dirty="0" err="1" smtClean="0"/>
              <a:t>skylab</a:t>
            </a:r>
            <a:r>
              <a:rPr lang="en-US" dirty="0" smtClean="0"/>
              <a:t> (</a:t>
            </a:r>
            <a:r>
              <a:rPr lang="en-US" dirty="0" err="1" smtClean="0"/>
              <a:t>prédécesseur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l’ISS</a:t>
            </a:r>
            <a:r>
              <a:rPr lang="en-US" baseline="0" dirty="0" smtClean="0"/>
              <a:t> – NASA)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OSO 1</a:t>
            </a:r>
            <a:r>
              <a:rPr lang="en-US" dirty="0" smtClean="0"/>
              <a:t> (initially designated 1962-Zeta 1) was the first in a series of eight successfully-launched U.S. </a:t>
            </a:r>
            <a:r>
              <a:rPr lang="en-US" dirty="0" smtClean="0">
                <a:hlinkClick r:id="rId3" tooltip="Orbiting Solar Observatory"/>
              </a:rPr>
              <a:t>Orbiting Solar Observatory</a:t>
            </a:r>
            <a:r>
              <a:rPr lang="en-US" dirty="0" smtClean="0"/>
              <a:t> satellites. - NASA </a:t>
            </a:r>
          </a:p>
          <a:p>
            <a:r>
              <a:rPr lang="en-US" dirty="0" smtClean="0"/>
              <a:t>Fin OSO_8 en 1975.</a:t>
            </a:r>
          </a:p>
          <a:p>
            <a:endParaRPr lang="en-US" dirty="0" smtClean="0"/>
          </a:p>
          <a:p>
            <a:r>
              <a:rPr lang="en-US" dirty="0" smtClean="0"/>
              <a:t>Les </a:t>
            </a:r>
            <a:r>
              <a:rPr lang="en-US" dirty="0" err="1" smtClean="0"/>
              <a:t>grands</a:t>
            </a:r>
            <a:r>
              <a:rPr lang="en-US" dirty="0" smtClean="0"/>
              <a:t> </a:t>
            </a:r>
            <a:r>
              <a:rPr lang="en-US" dirty="0" err="1" smtClean="0"/>
              <a:t>noms</a:t>
            </a:r>
            <a:r>
              <a:rPr lang="en-US" dirty="0" smtClean="0"/>
              <a:t> de </a:t>
            </a:r>
            <a:r>
              <a:rPr lang="en-US" dirty="0" err="1" smtClean="0"/>
              <a:t>l(aire</a:t>
            </a:r>
            <a:r>
              <a:rPr lang="en-US" dirty="0" smtClean="0"/>
              <a:t> </a:t>
            </a:r>
            <a:r>
              <a:rPr lang="en-US" dirty="0" err="1" smtClean="0"/>
              <a:t>spatiale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endParaRPr lang="en-US" dirty="0" smtClean="0"/>
          </a:p>
          <a:p>
            <a:pPr lvl="1"/>
            <a:r>
              <a:rPr lang="en-US" dirty="0" err="1" smtClean="0"/>
              <a:t>Yohkho</a:t>
            </a:r>
            <a:r>
              <a:rPr lang="en-US" dirty="0" smtClean="0"/>
              <a:t>, 1991-2001</a:t>
            </a:r>
          </a:p>
          <a:p>
            <a:pPr lvl="1"/>
            <a:r>
              <a:rPr lang="en-US" dirty="0" err="1" smtClean="0"/>
              <a:t>Soho</a:t>
            </a:r>
            <a:r>
              <a:rPr lang="en-US" dirty="0" smtClean="0"/>
              <a:t>, 1995</a:t>
            </a:r>
          </a:p>
          <a:p>
            <a:pPr lvl="1"/>
            <a:r>
              <a:rPr lang="en-US" dirty="0" smtClean="0"/>
              <a:t>Trace 1998</a:t>
            </a:r>
          </a:p>
          <a:p>
            <a:pPr lvl="1"/>
            <a:r>
              <a:rPr lang="en-US" dirty="0" err="1" smtClean="0"/>
              <a:t>Rhessi</a:t>
            </a:r>
            <a:r>
              <a:rPr lang="en-US" dirty="0" smtClean="0"/>
              <a:t>, 2002</a:t>
            </a:r>
          </a:p>
          <a:p>
            <a:pPr lvl="1"/>
            <a:r>
              <a:rPr lang="en-US" dirty="0" err="1" smtClean="0"/>
              <a:t>Hinode</a:t>
            </a:r>
            <a:endParaRPr lang="en-US" dirty="0" smtClean="0"/>
          </a:p>
          <a:p>
            <a:pPr lvl="1"/>
            <a:r>
              <a:rPr lang="en-US" dirty="0" smtClean="0"/>
              <a:t>stereo</a:t>
            </a:r>
          </a:p>
          <a:p>
            <a:pPr lvl="1"/>
            <a:r>
              <a:rPr lang="en-US" dirty="0" smtClean="0"/>
              <a:t>SDO</a:t>
            </a:r>
          </a:p>
          <a:p>
            <a:pPr lvl="1"/>
            <a:endParaRPr lang="en-US" dirty="0" smtClean="0"/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Yohkoh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provided a full decade of soft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Xray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 from the solar disk and from flares, revealing for the first time the geometry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topology of large-scale magnetic field reconfigurations and magnetic reconnection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processes in flares. The satellite lost its pointing due to an erroneous command during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solar eclipse in 2001 December.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TRACE has provided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 stunning high-resolution images that reveal intriguing details about coronal plasma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dynamics, coronal heating and cooling, and magnetic reconnection processes.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CD46-F7A6-934C-A56A-E75DF838FFE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F9C1C5-69F9-3C4B-9D28-E3AC46CABFB8}" type="slidenum">
              <a:rPr lang="en-US"/>
              <a:pPr/>
              <a:t>13</a:t>
            </a:fld>
            <a:endParaRPr lang="en-US"/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2EBB93A8-1D9D-8940-AAEC-F881F403801E}" type="slidenum">
              <a:rPr lang="en-GB" sz="1200" b="0">
                <a:ea typeface="ＭＳ Ｐゴシック" charset="-128"/>
                <a:cs typeface="ＭＳ Ｐゴシック" charset="-128"/>
              </a:rPr>
              <a:pPr algn="r"/>
              <a:t>13</a:t>
            </a:fld>
            <a:endParaRPr lang="en-GB" sz="1200" b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200" dirty="0" err="1" smtClean="0">
                <a:solidFill>
                  <a:schemeClr val="tx1"/>
                </a:solidFill>
              </a:rPr>
              <a:t>BepiColombo</a:t>
            </a:r>
            <a:r>
              <a:rPr lang="en-US" sz="1200" dirty="0" smtClean="0">
                <a:solidFill>
                  <a:schemeClr val="tx1"/>
                </a:solidFill>
              </a:rPr>
              <a:t> star tracker (Galileo </a:t>
            </a:r>
            <a:r>
              <a:rPr lang="en-US" sz="1200" dirty="0" err="1" smtClean="0">
                <a:solidFill>
                  <a:schemeClr val="tx1"/>
                </a:solidFill>
              </a:rPr>
              <a:t>Avionica</a:t>
            </a:r>
            <a:r>
              <a:rPr lang="en-US" sz="1200" dirty="0" smtClean="0">
                <a:solidFill>
                  <a:schemeClr val="tx1"/>
                </a:solidFill>
              </a:rPr>
              <a:t>), Digital Sun Sensor (TNO), GPS Receiver (Alcatel, DLR), Laser Reflector (ESTEC</a:t>
            </a:r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EDD04-BED4-D94F-A286-A0259BF948D3}" type="datetimeFigureOut">
              <a:rPr lang="en-US" smtClean="0"/>
              <a:pPr/>
              <a:t>2/11/11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D0EA-DD52-074C-B724-43F066BD9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EDD04-BED4-D94F-A286-A0259BF948D3}" type="datetimeFigureOut">
              <a:rPr lang="en-US" smtClean="0"/>
              <a:pPr/>
              <a:t>2/11/11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D0EA-DD52-074C-B724-43F066BD9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EDD04-BED4-D94F-A286-A0259BF948D3}" type="datetimeFigureOut">
              <a:rPr lang="en-US" smtClean="0"/>
              <a:pPr/>
              <a:t>2/11/11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D0EA-DD52-074C-B724-43F066BD9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5059363"/>
          </a:xfrm>
        </p:spPr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059363"/>
          </a:xfrm>
        </p:spPr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Février 2005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7C6479EE-B75A-6446-9D7E-ADC87878FE5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DEA Astrophysique, Université de Liège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8C44EE88-F1AC-6746-96EE-0E2965A09F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EDD04-BED4-D94F-A286-A0259BF948D3}" type="datetimeFigureOut">
              <a:rPr lang="en-US" smtClean="0"/>
              <a:pPr/>
              <a:t>2/11/11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D0EA-DD52-074C-B724-43F066BD9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EDD04-BED4-D94F-A286-A0259BF948D3}" type="datetimeFigureOut">
              <a:rPr lang="en-US" smtClean="0"/>
              <a:pPr/>
              <a:t>2/11/11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D0EA-DD52-074C-B724-43F066BD9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EDD04-BED4-D94F-A286-A0259BF948D3}" type="datetimeFigureOut">
              <a:rPr lang="en-US" smtClean="0"/>
              <a:pPr/>
              <a:t>2/11/11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D0EA-DD52-074C-B724-43F066BD9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EDD04-BED4-D94F-A286-A0259BF948D3}" type="datetimeFigureOut">
              <a:rPr lang="en-US" smtClean="0"/>
              <a:pPr/>
              <a:t>2/11/11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D0EA-DD52-074C-B724-43F066BD9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EDD04-BED4-D94F-A286-A0259BF948D3}" type="datetimeFigureOut">
              <a:rPr lang="en-US" smtClean="0"/>
              <a:pPr/>
              <a:t>2/11/11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D0EA-DD52-074C-B724-43F066BD9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EDD04-BED4-D94F-A286-A0259BF948D3}" type="datetimeFigureOut">
              <a:rPr lang="en-US" smtClean="0"/>
              <a:pPr/>
              <a:t>2/11/11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D0EA-DD52-074C-B724-43F066BD9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EDD04-BED4-D94F-A286-A0259BF948D3}" type="datetimeFigureOut">
              <a:rPr lang="en-US" smtClean="0"/>
              <a:pPr/>
              <a:t>2/11/11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D0EA-DD52-074C-B724-43F066BD9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EDD04-BED4-D94F-A286-A0259BF948D3}" type="datetimeFigureOut">
              <a:rPr lang="en-US" smtClean="0"/>
              <a:pPr/>
              <a:t>2/11/11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D0EA-DD52-074C-B724-43F066BD9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EDD04-BED4-D94F-A286-A0259BF948D3}" type="datetimeFigureOut">
              <a:rPr lang="en-US" smtClean="0"/>
              <a:pPr/>
              <a:t>2/11/11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1D0EA-DD52-074C-B724-43F066BD9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jpeg"/><Relationship Id="rId6" Type="http://schemas.openxmlformats.org/officeDocument/2006/relationships/image" Target="../media/image41.tiff"/><Relationship Id="rId7" Type="http://schemas.openxmlformats.org/officeDocument/2006/relationships/image" Target="../media/image42.jpeg"/><Relationship Id="rId8" Type="http://schemas.openxmlformats.org/officeDocument/2006/relationships/image" Target="../media/image43.jpeg"/><Relationship Id="rId9" Type="http://schemas.openxmlformats.org/officeDocument/2006/relationships/image" Target="../media/image44.jpeg"/><Relationship Id="rId10" Type="http://schemas.openxmlformats.org/officeDocument/2006/relationships/image" Target="../media/image45.jpeg"/><Relationship Id="rId11" Type="http://schemas.openxmlformats.org/officeDocument/2006/relationships/image" Target="../media/image46.png"/><Relationship Id="rId1" Type="http://schemas.openxmlformats.org/officeDocument/2006/relationships/video" Target="file://localhost/Users/mariedo/Documents/LyraAdm/meetings/20110101SaintGerard/movies/20110209_swap_movie.mp4" TargetMode="Externa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47.png"/><Relationship Id="rId1" Type="http://schemas.openxmlformats.org/officeDocument/2006/relationships/video" Target="file://localhost/Users/mariedo/Documents/LyraAdm/meetings/20110101SaintGerard/movies/Proba2_deployment_H264.mp4" TargetMode="Externa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video" Target="file://localhost/Users/mariedo/Documents/LyraAdm/meetings/20101115ESWW7/results/20100801_swap_movie.mp4" TargetMode="External"/><Relationship Id="rId2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video" Target="file://localhost/Users/mariedo/Documents/LyraAdm/meetings/20110101SaintGerard/movies/101206_c2.mpg" TargetMode="External"/><Relationship Id="rId2" Type="http://schemas.openxmlformats.org/officeDocument/2006/relationships/video" Target="file://localhost/Users/mariedo/Documents/LyraAdm/meetings/20110101SaintGerard/movies/swap_sinterklaas_movie_radially_enhanced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video" Target="file://localhost/Users/mariedo/Documents/LyraAdm/meetings/20110101SaintGerard/movies/20100731_swap_diff.mp4" TargetMode="External"/><Relationship Id="rId2" Type="http://schemas.openxmlformats.org/officeDocument/2006/relationships/video" Target="file://localhost/Users/mariedo/Documents/LyraAdm/meetings/20110101SaintGerard/movies/20100731_swap_movie.mp4" TargetMode="Externa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66.png"/><Relationship Id="rId5" Type="http://schemas.openxmlformats.org/officeDocument/2006/relationships/image" Target="../media/image67.wmf"/><Relationship Id="rId1" Type="http://schemas.openxmlformats.org/officeDocument/2006/relationships/video" Target="file://localhost/Users/mariedo/Documents/LyraAdm/meetings/20110101SaintGerard/movies/SWAPJan15.mov" TargetMode="External"/><Relationship Id="rId2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6.png"/><Relationship Id="rId12" Type="http://schemas.openxmlformats.org/officeDocument/2006/relationships/image" Target="../media/image77.png"/><Relationship Id="rId13" Type="http://schemas.openxmlformats.org/officeDocument/2006/relationships/image" Target="../media/image78.png"/><Relationship Id="rId14" Type="http://schemas.openxmlformats.org/officeDocument/2006/relationships/image" Target="../media/image79.png"/><Relationship Id="rId15" Type="http://schemas.openxmlformats.org/officeDocument/2006/relationships/image" Target="../media/image80.png"/><Relationship Id="rId16" Type="http://schemas.openxmlformats.org/officeDocument/2006/relationships/image" Target="../media/image81.png"/><Relationship Id="rId17" Type="http://schemas.openxmlformats.org/officeDocument/2006/relationships/image" Target="../media/image82.png"/><Relationship Id="rId18" Type="http://schemas.openxmlformats.org/officeDocument/2006/relationships/image" Target="../media/image8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png"/><Relationship Id="rId6" Type="http://schemas.openxmlformats.org/officeDocument/2006/relationships/oleObject" Target="../embeddings/Microsoft_Word_97_-_2004_Document1.doc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oleObject" Target="../embeddings/oleObject1.bin"/><Relationship Id="rId10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7" Type="http://schemas.openxmlformats.org/officeDocument/2006/relationships/image" Target="../media/image18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00128.jpg"/>
          <p:cNvPicPr>
            <a:picLocks noChangeAspect="1"/>
          </p:cNvPicPr>
          <p:nvPr/>
        </p:nvPicPr>
        <p:blipFill>
          <a:blip r:embed="rId2"/>
          <a:srcRect l="825" t="12242" b="13347"/>
          <a:stretch>
            <a:fillRect/>
          </a:stretch>
        </p:blipFill>
        <p:spPr>
          <a:xfrm>
            <a:off x="0" y="0"/>
            <a:ext cx="9157208" cy="687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700" y="25749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PROBA2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Observations du </a:t>
            </a:r>
            <a:r>
              <a:rPr lang="en-US" dirty="0" err="1" smtClean="0">
                <a:solidFill>
                  <a:schemeClr val="bg1"/>
                </a:solidFill>
              </a:rPr>
              <a:t>soleil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229100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M. Dominique</a:t>
            </a:r>
          </a:p>
          <a:p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Observatoire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 Royal de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Belgique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1822450"/>
            <a:ext cx="8890000" cy="3778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Taches</a:t>
            </a:r>
            <a:r>
              <a:rPr lang="en-US" dirty="0" smtClean="0"/>
              <a:t> </a:t>
            </a:r>
            <a:r>
              <a:rPr lang="en-US" dirty="0" err="1" smtClean="0"/>
              <a:t>solaires</a:t>
            </a:r>
            <a:r>
              <a:rPr lang="en-US" dirty="0" smtClean="0"/>
              <a:t> et cycle </a:t>
            </a:r>
            <a:r>
              <a:rPr lang="en-US" dirty="0" err="1" smtClean="0"/>
              <a:t>d’activité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L’aire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spatiale</a:t>
            </a:r>
            <a:r>
              <a:rPr lang="en-US" dirty="0" smtClean="0">
                <a:solidFill>
                  <a:srgbClr val="000000"/>
                </a:solidFill>
              </a:rPr>
              <a:t> et </a:t>
            </a:r>
            <a:r>
              <a:rPr lang="en-US" dirty="0" err="1" smtClean="0">
                <a:solidFill>
                  <a:srgbClr val="000000"/>
                </a:solidFill>
              </a:rPr>
              <a:t>l’observation</a:t>
            </a:r>
            <a:r>
              <a:rPr lang="en-US" dirty="0" smtClean="0">
                <a:solidFill>
                  <a:srgbClr val="000000"/>
                </a:solidFill>
              </a:rPr>
              <a:t> du </a:t>
            </a:r>
            <a:r>
              <a:rPr lang="en-US" dirty="0" err="1" smtClean="0">
                <a:solidFill>
                  <a:srgbClr val="000000"/>
                </a:solidFill>
              </a:rPr>
              <a:t>soleil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30338"/>
            <a:ext cx="2198868" cy="3138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368" y="1430338"/>
            <a:ext cx="2816899" cy="1693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2967" y="1430337"/>
            <a:ext cx="3213833" cy="32138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8700" y="2789970"/>
            <a:ext cx="2667000" cy="355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7567" y="1433615"/>
            <a:ext cx="1620653" cy="17159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6900" y="4394576"/>
            <a:ext cx="1955800" cy="1955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2100" y="2781300"/>
            <a:ext cx="2159000" cy="1676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4546600"/>
            <a:ext cx="2540000" cy="1790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5267" y="4410452"/>
            <a:ext cx="2591533" cy="19436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33404" y="6488668"/>
            <a:ext cx="1442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Sources: NASA - ESA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1765300" y="2159000"/>
            <a:ext cx="5768104" cy="35394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Les </a:t>
            </a:r>
            <a:r>
              <a:rPr lang="en-US" sz="3000" dirty="0" err="1" smtClean="0"/>
              <a:t>grandes</a:t>
            </a:r>
            <a:r>
              <a:rPr lang="en-US" sz="3000" dirty="0" smtClean="0"/>
              <a:t> missions se </a:t>
            </a:r>
            <a:r>
              <a:rPr lang="en-US" sz="3000" dirty="0" err="1" smtClean="0"/>
              <a:t>heurtent</a:t>
            </a:r>
            <a:r>
              <a:rPr lang="en-US" sz="2800" dirty="0" smtClean="0"/>
              <a:t>: </a:t>
            </a:r>
          </a:p>
          <a:p>
            <a:pPr marL="355600">
              <a:buFont typeface="Wingdings" charset="2"/>
              <a:buChar char="§"/>
            </a:pPr>
            <a:r>
              <a:rPr lang="en-US" sz="2800" dirty="0" smtClean="0"/>
              <a:t> au </a:t>
            </a:r>
            <a:r>
              <a:rPr lang="en-US" sz="2800" dirty="0" err="1" smtClean="0"/>
              <a:t>coût</a:t>
            </a:r>
            <a:r>
              <a:rPr lang="en-US" sz="2800" dirty="0" smtClean="0"/>
              <a:t> de la </a:t>
            </a:r>
            <a:r>
              <a:rPr lang="en-US" sz="2800" dirty="0" err="1" smtClean="0"/>
              <a:t>mise</a:t>
            </a:r>
            <a:r>
              <a:rPr lang="en-US" sz="2800" dirty="0" smtClean="0"/>
              <a:t> en </a:t>
            </a:r>
            <a:r>
              <a:rPr lang="en-US" sz="2800" dirty="0" err="1" smtClean="0"/>
              <a:t>orbite</a:t>
            </a:r>
            <a:endParaRPr lang="en-US" sz="2800" dirty="0" smtClean="0"/>
          </a:p>
          <a:p>
            <a:pPr marL="355600">
              <a:buFont typeface="Wingdings" charset="2"/>
              <a:buChar char="§"/>
            </a:pPr>
            <a:r>
              <a:rPr lang="en-US" sz="2800" dirty="0" smtClean="0"/>
              <a:t> au </a:t>
            </a:r>
            <a:r>
              <a:rPr lang="en-US" sz="2800" dirty="0" err="1" smtClean="0"/>
              <a:t>besoin</a:t>
            </a:r>
            <a:r>
              <a:rPr lang="en-US" sz="2800" dirty="0" smtClean="0"/>
              <a:t> de technologies </a:t>
            </a:r>
            <a:r>
              <a:rPr lang="en-US" sz="2800" dirty="0" err="1" smtClean="0"/>
              <a:t>ayant</a:t>
            </a:r>
            <a:r>
              <a:rPr lang="en-US" sz="2800" dirty="0" smtClean="0"/>
              <a:t> déjà fait </a:t>
            </a:r>
            <a:r>
              <a:rPr lang="en-US" sz="2800" dirty="0" err="1" smtClean="0"/>
              <a:t>leurs</a:t>
            </a:r>
            <a:r>
              <a:rPr lang="en-US" sz="2800" dirty="0" smtClean="0"/>
              <a:t> </a:t>
            </a:r>
            <a:r>
              <a:rPr lang="en-US" sz="2800" dirty="0" err="1" smtClean="0"/>
              <a:t>preuves</a:t>
            </a:r>
            <a:r>
              <a:rPr lang="en-US" sz="2800" dirty="0" smtClean="0"/>
              <a:t> en milieu spatial </a:t>
            </a:r>
          </a:p>
          <a:p>
            <a:pPr marL="355600">
              <a:buFont typeface="Wingdings" charset="2"/>
              <a:buChar char="§"/>
            </a:pPr>
            <a:r>
              <a:rPr lang="en-US" sz="2800" dirty="0" smtClean="0"/>
              <a:t> </a:t>
            </a:r>
            <a:r>
              <a:rPr lang="en-US" sz="2800" dirty="0" err="1" smtClean="0"/>
              <a:t>à</a:t>
            </a:r>
            <a:r>
              <a:rPr lang="en-US" sz="2800" dirty="0" smtClean="0"/>
              <a:t> la </a:t>
            </a:r>
            <a:r>
              <a:rPr lang="en-US" sz="2800" dirty="0" err="1" smtClean="0"/>
              <a:t>nécessité</a:t>
            </a:r>
            <a:r>
              <a:rPr lang="en-US" sz="2800" dirty="0" smtClean="0"/>
              <a:t> de </a:t>
            </a:r>
            <a:r>
              <a:rPr lang="en-US" sz="2800" dirty="0" err="1" smtClean="0"/>
              <a:t>calibrer</a:t>
            </a:r>
            <a:r>
              <a:rPr lang="en-US" sz="2800" dirty="0" smtClean="0"/>
              <a:t> </a:t>
            </a:r>
            <a:r>
              <a:rPr lang="en-US" sz="2800" dirty="0" err="1" smtClean="0"/>
              <a:t>leurs</a:t>
            </a:r>
            <a:r>
              <a:rPr lang="en-US" sz="2800" dirty="0" smtClean="0"/>
              <a:t> </a:t>
            </a:r>
            <a:r>
              <a:rPr lang="en-US" sz="2800" dirty="0" err="1" smtClean="0"/>
              <a:t>données</a:t>
            </a:r>
            <a:r>
              <a:rPr lang="en-US" sz="2800" dirty="0" smtClean="0"/>
              <a:t> </a:t>
            </a:r>
            <a:r>
              <a:rPr lang="en-US" sz="2800" dirty="0" err="1" smtClean="0"/>
              <a:t>sur</a:t>
            </a:r>
            <a:r>
              <a:rPr lang="en-US" sz="2800" dirty="0" smtClean="0"/>
              <a:t> </a:t>
            </a:r>
            <a:r>
              <a:rPr lang="en-US" sz="2800" dirty="0" err="1" smtClean="0"/>
              <a:t>celles</a:t>
            </a:r>
            <a:r>
              <a:rPr lang="en-US" sz="2800" dirty="0" smtClean="0"/>
              <a:t> </a:t>
            </a:r>
            <a:r>
              <a:rPr lang="en-US" sz="2800" dirty="0" err="1" smtClean="0"/>
              <a:t>d’autres</a:t>
            </a:r>
            <a:r>
              <a:rPr lang="en-US" sz="2800" dirty="0" smtClean="0"/>
              <a:t> instruments en </a:t>
            </a:r>
            <a:r>
              <a:rPr lang="en-US" sz="2800" dirty="0" err="1" smtClean="0"/>
              <a:t>vol</a:t>
            </a:r>
            <a:endParaRPr lang="en-US" sz="2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1765300" y="2171700"/>
            <a:ext cx="5768104" cy="3539431"/>
            <a:chOff x="1765300" y="2171700"/>
            <a:chExt cx="5768104" cy="3539431"/>
          </a:xfrm>
        </p:grpSpPr>
        <p:sp>
          <p:nvSpPr>
            <p:cNvPr id="17" name="TextBox 16"/>
            <p:cNvSpPr txBox="1"/>
            <p:nvPr/>
          </p:nvSpPr>
          <p:spPr>
            <a:xfrm>
              <a:off x="1765300" y="2171700"/>
              <a:ext cx="5768104" cy="353943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Solution:</a:t>
              </a:r>
            </a:p>
            <a:p>
              <a:endParaRPr lang="en-US" sz="2800" dirty="0" smtClean="0"/>
            </a:p>
            <a:p>
              <a:r>
                <a:rPr lang="en-US" sz="2800" dirty="0" smtClean="0"/>
                <a:t>Disposer </a:t>
              </a:r>
              <a:r>
                <a:rPr lang="en-US" sz="2800" dirty="0" err="1" smtClean="0"/>
                <a:t>également</a:t>
              </a:r>
              <a:r>
                <a:rPr lang="en-US" sz="2800" dirty="0" smtClean="0"/>
                <a:t> de missions </a:t>
              </a:r>
              <a:r>
                <a:rPr lang="en-US" sz="2800" dirty="0" err="1" smtClean="0"/>
                <a:t>moins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coûteuses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testant</a:t>
              </a:r>
              <a:r>
                <a:rPr lang="en-US" sz="2800" dirty="0" smtClean="0"/>
                <a:t> les technologies </a:t>
              </a:r>
              <a:r>
                <a:rPr lang="en-US" sz="2800" dirty="0" err="1" smtClean="0"/>
                <a:t>nouvelles</a:t>
              </a:r>
              <a:r>
                <a:rPr lang="en-US" sz="2800" dirty="0" smtClean="0"/>
                <a:t>.</a:t>
              </a:r>
            </a:p>
            <a:p>
              <a:endParaRPr lang="en-US" sz="2800" dirty="0" smtClean="0"/>
            </a:p>
            <a:p>
              <a:pPr algn="ctr"/>
              <a:r>
                <a:rPr lang="en-US" sz="2800" dirty="0" smtClean="0"/>
                <a:t>La </a:t>
              </a:r>
              <a:r>
                <a:rPr lang="en-US" sz="2800" dirty="0" err="1" smtClean="0"/>
                <a:t>série</a:t>
              </a:r>
              <a:r>
                <a:rPr lang="en-US" sz="2800" dirty="0" smtClean="0"/>
                <a:t> PROBA</a:t>
              </a:r>
            </a:p>
            <a:p>
              <a:pPr algn="ctr"/>
              <a:endParaRPr lang="en-US" sz="2800" dirty="0"/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2451100" y="4889500"/>
              <a:ext cx="901700" cy="276444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série</a:t>
            </a:r>
            <a:r>
              <a:rPr lang="en-US" dirty="0" smtClean="0"/>
              <a:t> PROBA – en </a:t>
            </a:r>
            <a:r>
              <a:rPr lang="en-US" dirty="0" err="1" smtClean="0"/>
              <a:t>orbite</a:t>
            </a:r>
            <a:endParaRPr lang="en-US" sz="3556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t="12903" b="21946"/>
          <a:stretch>
            <a:fillRect/>
          </a:stretch>
        </p:blipFill>
        <p:spPr>
          <a:xfrm flipH="1">
            <a:off x="774700" y="1374812"/>
            <a:ext cx="2768600" cy="276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800" y="4146587"/>
            <a:ext cx="3314700" cy="2486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8633" y="4165600"/>
            <a:ext cx="2373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PROBA1: </a:t>
            </a:r>
            <a:r>
              <a:rPr lang="en-US" dirty="0" err="1" smtClean="0"/>
              <a:t>lancé</a:t>
            </a:r>
            <a:r>
              <a:rPr lang="en-US" dirty="0" smtClean="0"/>
              <a:t> en 2001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40633" y="3739155"/>
            <a:ext cx="2373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PROBA2: </a:t>
            </a:r>
            <a:r>
              <a:rPr lang="en-US" dirty="0" err="1" smtClean="0"/>
              <a:t>lancé</a:t>
            </a:r>
            <a:r>
              <a:rPr lang="en-US" dirty="0" smtClean="0"/>
              <a:t> en 2009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74700" y="4610100"/>
            <a:ext cx="3581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3830139" y="4085728"/>
            <a:ext cx="1050334" cy="15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354511" y="3561355"/>
            <a:ext cx="4090989" cy="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5BC2_Gobi_2005-09-21_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496" y="1379538"/>
            <a:ext cx="1889760" cy="1899920"/>
          </a:xfrm>
          <a:prstGeom prst="rect">
            <a:avLst/>
          </a:prstGeom>
        </p:spPr>
      </p:pic>
      <p:pic>
        <p:nvPicPr>
          <p:cNvPr id="22" name="Picture 21" descr="56A4_Samoylov_Island_2005-07-04_H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8569" y="1379538"/>
            <a:ext cx="1889760" cy="1899920"/>
          </a:xfrm>
          <a:prstGeom prst="rect">
            <a:avLst/>
          </a:prstGeom>
        </p:spPr>
      </p:pic>
      <p:pic>
        <p:nvPicPr>
          <p:cNvPr id="23" name="Picture 22" descr="64BE_Isla-San-Benedicto-MX_2006-02-18_H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8569" y="1378625"/>
            <a:ext cx="1889760" cy="1889760"/>
          </a:xfrm>
          <a:prstGeom prst="rect">
            <a:avLst/>
          </a:prstGeom>
        </p:spPr>
      </p:pic>
      <p:pic>
        <p:nvPicPr>
          <p:cNvPr id="24" name="Picture 23" descr="429F_Swiss_National_Park_20_or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8569" y="1367552"/>
            <a:ext cx="1889760" cy="1900833"/>
          </a:xfrm>
          <a:prstGeom prst="rect">
            <a:avLst/>
          </a:prstGeom>
        </p:spPr>
      </p:pic>
      <p:pic>
        <p:nvPicPr>
          <p:cNvPr id="28" name="Picture 27" descr="Kliuchevskoi_Volcano_H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8569" y="1378625"/>
            <a:ext cx="1889760" cy="1889760"/>
          </a:xfrm>
          <a:prstGeom prst="rect">
            <a:avLst/>
          </a:prstGeom>
        </p:spPr>
      </p:pic>
      <p:pic>
        <p:nvPicPr>
          <p:cNvPr id="29" name="Picture 28" descr="IOW_Volcano-Bromo_H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7496" y="1378625"/>
            <a:ext cx="1900833" cy="1900833"/>
          </a:xfrm>
          <a:prstGeom prst="rect">
            <a:avLst/>
          </a:prstGeom>
        </p:spPr>
      </p:pic>
      <p:pic>
        <p:nvPicPr>
          <p:cNvPr id="31" name="20110209_swap_movie.mp4">
            <a:hlinkClick r:id="" action="ppaction://media"/>
          </p:cNvPr>
          <p:cNvPicPr/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1143000" y="4775200"/>
            <a:ext cx="1854200" cy="1854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000"/>
                            </p:stCondLst>
                            <p:childTnLst>
                              <p:par>
                                <p:cTn id="44" presetID="10" presetClass="exit" presetSubtype="0" fill="remove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5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roba2_deployment_H264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7200" y="3444875"/>
            <a:ext cx="5221111" cy="293687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PROBA2: Project for On-Board Autonomy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412" name="Rectangle 12"/>
          <p:cNvSpPr>
            <a:spLocks noGrp="1" noChangeArrowheads="1"/>
          </p:cNvSpPr>
          <p:nvPr>
            <p:ph idx="1"/>
          </p:nvPr>
        </p:nvSpPr>
        <p:spPr>
          <a:xfrm>
            <a:off x="4699000" y="1625601"/>
            <a:ext cx="4216400" cy="2603500"/>
          </a:xfrm>
          <a:solidFill>
            <a:srgbClr val="F5DD86"/>
          </a:solidFill>
          <a:ln>
            <a:solidFill>
              <a:srgbClr val="B9B7B8"/>
            </a:solidFill>
          </a:ln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SzPct val="80000"/>
              <a:buFont typeface="Wingdings" charset="2"/>
              <a:buChar char="§"/>
            </a:pPr>
            <a:r>
              <a:rPr lang="en-US" sz="2000" dirty="0" smtClean="0"/>
              <a:t>Un </a:t>
            </a:r>
            <a:r>
              <a:rPr lang="en-US" sz="2000" dirty="0"/>
              <a:t>micro-</a:t>
            </a:r>
            <a:r>
              <a:rPr lang="en-US" sz="2000" dirty="0" smtClean="0"/>
              <a:t>satellite ESA </a:t>
            </a:r>
          </a:p>
          <a:p>
            <a:pPr>
              <a:lnSpc>
                <a:spcPct val="80000"/>
              </a:lnSpc>
              <a:buSzPct val="80000"/>
              <a:buFont typeface="Wingdings" charset="2"/>
              <a:buChar char="§"/>
            </a:pPr>
            <a:r>
              <a:rPr lang="en-US" sz="2000" dirty="0" smtClean="0"/>
              <a:t>Dimension: 80x70x60cm</a:t>
            </a:r>
          </a:p>
          <a:p>
            <a:pPr>
              <a:lnSpc>
                <a:spcPct val="80000"/>
              </a:lnSpc>
              <a:buSzPct val="80000"/>
              <a:buFont typeface="Wingdings" charset="2"/>
              <a:buChar char="§"/>
            </a:pPr>
            <a:r>
              <a:rPr lang="en-US" sz="2000" dirty="0" smtClean="0"/>
              <a:t>Masse: 120kg</a:t>
            </a:r>
          </a:p>
          <a:p>
            <a:pPr>
              <a:lnSpc>
                <a:spcPct val="80000"/>
              </a:lnSpc>
              <a:buSzPct val="80000"/>
              <a:buFont typeface="Wingdings" charset="2"/>
              <a:buChar char="§"/>
            </a:pPr>
            <a:r>
              <a:rPr lang="en-US" sz="2000" dirty="0" smtClean="0"/>
              <a:t>17 </a:t>
            </a:r>
            <a:r>
              <a:rPr lang="en-US" sz="2000" dirty="0" err="1" smtClean="0"/>
              <a:t>démonstrateurs</a:t>
            </a:r>
            <a:r>
              <a:rPr lang="en-US" sz="2000" dirty="0" smtClean="0"/>
              <a:t>  </a:t>
            </a:r>
            <a:r>
              <a:rPr lang="en-US" sz="2000" dirty="0" err="1" smtClean="0"/>
              <a:t>technologiques</a:t>
            </a:r>
            <a:r>
              <a:rPr lang="en-US" sz="2000" dirty="0" smtClean="0"/>
              <a:t> </a:t>
            </a:r>
          </a:p>
          <a:p>
            <a:pPr>
              <a:lnSpc>
                <a:spcPct val="80000"/>
              </a:lnSpc>
              <a:buSzPct val="80000"/>
              <a:buFont typeface="Wingdings" charset="2"/>
              <a:buChar char="§"/>
            </a:pPr>
            <a:r>
              <a:rPr lang="en-US" sz="2000" dirty="0" smtClean="0"/>
              <a:t>4 instruments </a:t>
            </a:r>
            <a:r>
              <a:rPr lang="en-US" sz="2000" dirty="0" err="1" smtClean="0"/>
              <a:t>scientifiques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  <a:buSzPct val="80000"/>
              <a:buFont typeface="Wingdings" charset="2"/>
              <a:buChar char="§"/>
            </a:pPr>
            <a:r>
              <a:rPr lang="en-US" sz="2000" dirty="0" err="1" smtClean="0"/>
              <a:t>Lancé</a:t>
            </a:r>
            <a:r>
              <a:rPr lang="en-US" sz="2000" dirty="0" smtClean="0"/>
              <a:t> le 2 </a:t>
            </a:r>
            <a:r>
              <a:rPr lang="en-US" sz="2000" dirty="0" err="1" smtClean="0"/>
              <a:t>novembre</a:t>
            </a:r>
            <a:r>
              <a:rPr lang="en-US" sz="2000" dirty="0" smtClean="0"/>
              <a:t> </a:t>
            </a:r>
            <a:r>
              <a:rPr lang="en-US" sz="2000" dirty="0"/>
              <a:t>2009</a:t>
            </a:r>
            <a:r>
              <a:rPr lang="en-US" sz="2000" dirty="0" smtClean="0"/>
              <a:t> </a:t>
            </a:r>
          </a:p>
          <a:p>
            <a:pPr eaLnBrk="1" hangingPunct="1">
              <a:lnSpc>
                <a:spcPct val="80000"/>
              </a:lnSpc>
              <a:buSzPct val="80000"/>
              <a:buFont typeface="Wingdings" charset="2"/>
              <a:buChar char="§"/>
            </a:pPr>
            <a:r>
              <a:rPr lang="en-US" sz="2000" dirty="0" err="1" smtClean="0"/>
              <a:t>Orbite</a:t>
            </a:r>
            <a:r>
              <a:rPr lang="en-US" sz="2000" dirty="0" smtClean="0"/>
              <a:t> </a:t>
            </a:r>
            <a:r>
              <a:rPr lang="en-US" sz="2000" dirty="0" err="1" smtClean="0"/>
              <a:t>polaire</a:t>
            </a:r>
            <a:r>
              <a:rPr lang="en-US" sz="2000" dirty="0" smtClean="0"/>
              <a:t> </a:t>
            </a:r>
            <a:r>
              <a:rPr lang="en-US" sz="2000" dirty="0" err="1" smtClean="0"/>
              <a:t>héliosynchrone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  <a:buSzPct val="80000"/>
              <a:buFont typeface="Wingdings" charset="2"/>
              <a:buChar char="§"/>
            </a:pPr>
            <a:r>
              <a:rPr lang="en-US" sz="2000" dirty="0" smtClean="0"/>
              <a:t>Altitude de 725km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324725" y="6414700"/>
            <a:ext cx="918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ESA</a:t>
            </a:r>
            <a:endParaRPr lang="en-US" sz="1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 err="1" smtClean="0"/>
              <a:t>Deux</a:t>
            </a:r>
            <a:r>
              <a:rPr lang="en-US" sz="3600" dirty="0" smtClean="0"/>
              <a:t> instruments </a:t>
            </a:r>
            <a:r>
              <a:rPr lang="en-US" sz="3600" dirty="0" err="1" smtClean="0"/>
              <a:t>solaires</a:t>
            </a:r>
            <a:r>
              <a:rPr lang="en-US" sz="3600" dirty="0" smtClean="0"/>
              <a:t> </a:t>
            </a:r>
            <a:r>
              <a:rPr lang="en-US" sz="3600" dirty="0" err="1" smtClean="0"/>
              <a:t>à</a:t>
            </a:r>
            <a:r>
              <a:rPr lang="en-US" sz="3600" dirty="0" smtClean="0"/>
              <a:t> </a:t>
            </a:r>
            <a:r>
              <a:rPr lang="en-US" sz="3600" dirty="0" err="1" smtClean="0"/>
              <a:t>bord</a:t>
            </a:r>
            <a:endParaRPr lang="en-US" sz="3600" dirty="0" smtClean="0"/>
          </a:p>
        </p:txBody>
      </p:sp>
      <p:pic>
        <p:nvPicPr>
          <p:cNvPr id="2048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5202238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484" name="Straight Arrow Connector 5"/>
          <p:cNvCxnSpPr>
            <a:cxnSpLocks noChangeShapeType="1"/>
          </p:cNvCxnSpPr>
          <p:nvPr/>
        </p:nvCxnSpPr>
        <p:spPr bwMode="auto">
          <a:xfrm flipV="1">
            <a:off x="3200400" y="2895600"/>
            <a:ext cx="2743200" cy="1143000"/>
          </a:xfrm>
          <a:prstGeom prst="straightConnector1">
            <a:avLst/>
          </a:prstGeom>
          <a:noFill/>
          <a:ln w="34925">
            <a:solidFill>
              <a:srgbClr val="FF0000"/>
            </a:solidFill>
            <a:round/>
            <a:headEnd/>
            <a:tailEnd type="stealth" w="lg" len="lg"/>
          </a:ln>
        </p:spPr>
      </p:cxnSp>
      <p:cxnSp>
        <p:nvCxnSpPr>
          <p:cNvPr id="20485" name="Straight Arrow Connector 6"/>
          <p:cNvCxnSpPr>
            <a:cxnSpLocks noChangeShapeType="1"/>
          </p:cNvCxnSpPr>
          <p:nvPr/>
        </p:nvCxnSpPr>
        <p:spPr bwMode="auto">
          <a:xfrm>
            <a:off x="3200400" y="4419600"/>
            <a:ext cx="2819400" cy="381000"/>
          </a:xfrm>
          <a:prstGeom prst="straightConnector1">
            <a:avLst/>
          </a:prstGeom>
          <a:noFill/>
          <a:ln w="34925">
            <a:solidFill>
              <a:srgbClr val="FF0000"/>
            </a:solidFill>
            <a:round/>
            <a:headEnd/>
            <a:tailEnd type="stealth" w="lg" len="lg"/>
          </a:ln>
        </p:spPr>
      </p:cxnSp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7086600" y="1490663"/>
            <a:ext cx="6342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LYRA</a:t>
            </a:r>
          </a:p>
        </p:txBody>
      </p:sp>
      <p:sp>
        <p:nvSpPr>
          <p:cNvPr id="20487" name="TextBox 10"/>
          <p:cNvSpPr txBox="1">
            <a:spLocks noChangeArrowheads="1"/>
          </p:cNvSpPr>
          <p:nvPr/>
        </p:nvSpPr>
        <p:spPr bwMode="auto">
          <a:xfrm>
            <a:off x="7086600" y="4114800"/>
            <a:ext cx="860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SWAP</a:t>
            </a:r>
          </a:p>
        </p:txBody>
      </p:sp>
      <p:pic>
        <p:nvPicPr>
          <p:cNvPr id="20488" name="Picture 17" descr="CIMG0079.JPG"/>
          <p:cNvPicPr>
            <a:picLocks noChangeAspect="1"/>
          </p:cNvPicPr>
          <p:nvPr/>
        </p:nvPicPr>
        <p:blipFill>
          <a:blip r:embed="rId3"/>
          <a:srcRect l="5859"/>
          <a:stretch>
            <a:fillRect/>
          </a:stretch>
        </p:blipFill>
        <p:spPr bwMode="auto">
          <a:xfrm>
            <a:off x="6324600" y="1978025"/>
            <a:ext cx="220345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20" descr="IMG_0053_copy-51ad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4560888"/>
            <a:ext cx="228600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err="1" smtClean="0"/>
              <a:t>Radiomètre</a:t>
            </a:r>
            <a:r>
              <a:rPr lang="en-US" dirty="0" smtClean="0"/>
              <a:t> LYRA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127500" y="1600200"/>
            <a:ext cx="4559300" cy="2417763"/>
          </a:xfrm>
          <a:solidFill>
            <a:srgbClr val="F5DD86"/>
          </a:solidFill>
        </p:spPr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§"/>
            </a:pPr>
            <a:r>
              <a:rPr lang="en-US" dirty="0" smtClean="0"/>
              <a:t>4 </a:t>
            </a:r>
            <a:r>
              <a:rPr lang="en-US" dirty="0" err="1" smtClean="0"/>
              <a:t>canaux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l’UV</a:t>
            </a:r>
            <a:r>
              <a:rPr lang="en-US" dirty="0" smtClean="0"/>
              <a:t>-EUV</a:t>
            </a:r>
          </a:p>
          <a:p>
            <a:pPr>
              <a:buFont typeface="Wingdings" charset="2"/>
              <a:buChar char="§"/>
            </a:pPr>
            <a:r>
              <a:rPr lang="en-US" dirty="0" err="1" smtClean="0"/>
              <a:t>Détecteurs</a:t>
            </a:r>
            <a:r>
              <a:rPr lang="en-US" dirty="0" smtClean="0"/>
              <a:t> en </a:t>
            </a:r>
            <a:r>
              <a:rPr lang="en-US" dirty="0" err="1" smtClean="0"/>
              <a:t>diamant</a:t>
            </a:r>
            <a:endParaRPr lang="en-US" dirty="0" smtClean="0"/>
          </a:p>
          <a:p>
            <a:pPr lvl="1">
              <a:buFont typeface="Wingdings" charset="2"/>
              <a:buChar char="§"/>
            </a:pPr>
            <a:r>
              <a:rPr lang="en-US" dirty="0" err="1" smtClean="0"/>
              <a:t>Résistants</a:t>
            </a:r>
            <a:r>
              <a:rPr lang="en-US" dirty="0" smtClean="0"/>
              <a:t> au radiations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Insensible </a:t>
            </a:r>
            <a:r>
              <a:rPr lang="en-US" dirty="0" err="1" smtClean="0"/>
              <a:t>à</a:t>
            </a:r>
            <a:r>
              <a:rPr lang="en-US" dirty="0" smtClean="0"/>
              <a:t> la </a:t>
            </a:r>
            <a:r>
              <a:rPr lang="en-US" dirty="0" err="1" smtClean="0"/>
              <a:t>lumière</a:t>
            </a:r>
            <a:r>
              <a:rPr lang="en-US" dirty="0" smtClean="0"/>
              <a:t> visible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Cadence </a:t>
            </a:r>
            <a:r>
              <a:rPr lang="en-US" dirty="0" err="1" smtClean="0"/>
              <a:t>d’acquisition</a:t>
            </a:r>
            <a:r>
              <a:rPr lang="en-US" dirty="0" smtClean="0"/>
              <a:t> max = 100 Hz</a:t>
            </a:r>
            <a:endParaRPr lang="en-US" dirty="0"/>
          </a:p>
        </p:txBody>
      </p:sp>
      <p:pic>
        <p:nvPicPr>
          <p:cNvPr id="19460" name="Picture 4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038" y="1447800"/>
            <a:ext cx="3459162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7500" y="4229100"/>
            <a:ext cx="457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427038" y="4343400"/>
            <a:ext cx="3581400" cy="1981200"/>
            <a:chOff x="706438" y="4343400"/>
            <a:chExt cx="3581400" cy="1981200"/>
          </a:xfrm>
        </p:grpSpPr>
        <p:sp>
          <p:nvSpPr>
            <p:cNvPr id="11" name="Rectangle 25"/>
            <p:cNvSpPr>
              <a:spLocks noChangeArrowheads="1"/>
            </p:cNvSpPr>
            <p:nvPr/>
          </p:nvSpPr>
          <p:spPr bwMode="auto">
            <a:xfrm>
              <a:off x="706438" y="4343400"/>
              <a:ext cx="3581400" cy="1981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" name="Content Placeholder 24" descr="Screen shot 2010-11-11 at 22.01.21.png"/>
            <p:cNvPicPr>
              <a:picLocks noChangeAspect="1"/>
            </p:cNvPicPr>
            <p:nvPr/>
          </p:nvPicPr>
          <p:blipFill>
            <a:blip r:embed="rId4"/>
            <a:srcRect l="-1047" r="-1047"/>
            <a:stretch>
              <a:fillRect/>
            </a:stretch>
          </p:blipFill>
          <p:spPr bwMode="auto">
            <a:xfrm>
              <a:off x="2992438" y="4491038"/>
              <a:ext cx="990600" cy="1681162"/>
            </a:xfrm>
            <a:prstGeom prst="rect">
              <a:avLst/>
            </a:prstGeom>
            <a:solidFill>
              <a:srgbClr val="F5DD86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8" descr="MSMPic1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63638" y="4572000"/>
              <a:ext cx="1601787" cy="1508125"/>
            </a:xfrm>
            <a:prstGeom prst="rect">
              <a:avLst/>
            </a:prstGeom>
            <a:solidFill>
              <a:srgbClr val="F5DD86"/>
            </a:solidFill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Telescope SWAP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3124200"/>
          </a:xfrm>
          <a:ln>
            <a:solidFill>
              <a:srgbClr val="B3B3CD"/>
            </a:solidFill>
          </a:ln>
        </p:spPr>
        <p:txBody>
          <a:bodyPr/>
          <a:lstStyle/>
          <a:p>
            <a:pPr eaLnBrk="1" hangingPunct="1"/>
            <a:r>
              <a:rPr lang="en-US" sz="2800" dirty="0" smtClean="0"/>
              <a:t> </a:t>
            </a:r>
            <a:r>
              <a:rPr lang="en-US" sz="2800" dirty="0" err="1" smtClean="0"/>
              <a:t>imageur</a:t>
            </a:r>
            <a:r>
              <a:rPr lang="en-US" sz="2800" dirty="0" smtClean="0"/>
              <a:t> EUV– 17.4 nm</a:t>
            </a:r>
          </a:p>
          <a:p>
            <a:pPr eaLnBrk="1" hangingPunct="1"/>
            <a:r>
              <a:rPr lang="en-US" sz="2800" dirty="0" smtClean="0"/>
              <a:t> 54 </a:t>
            </a:r>
            <a:r>
              <a:rPr lang="en-US" sz="2800" dirty="0" err="1" smtClean="0"/>
              <a:t>arcmin</a:t>
            </a:r>
            <a:r>
              <a:rPr lang="en-US" sz="2800" dirty="0" smtClean="0"/>
              <a:t> FOV</a:t>
            </a:r>
          </a:p>
          <a:p>
            <a:r>
              <a:rPr lang="en-US" sz="2800" dirty="0" smtClean="0"/>
              <a:t> 1 min cadence </a:t>
            </a:r>
            <a:r>
              <a:rPr lang="en-US" sz="2800" dirty="0" err="1" smtClean="0"/>
              <a:t>d’acquisition</a:t>
            </a:r>
            <a:endParaRPr lang="en-US" sz="2800" dirty="0" smtClean="0"/>
          </a:p>
          <a:p>
            <a:pPr eaLnBrk="1" hangingPunct="1"/>
            <a:r>
              <a:rPr lang="en-US" sz="2800" dirty="0" smtClean="0"/>
              <a:t> </a:t>
            </a:r>
            <a:r>
              <a:rPr lang="en-US" sz="2800" dirty="0" err="1" smtClean="0"/>
              <a:t>possibilité</a:t>
            </a:r>
            <a:r>
              <a:rPr lang="en-US" sz="2800" dirty="0" smtClean="0"/>
              <a:t> de </a:t>
            </a:r>
            <a:r>
              <a:rPr lang="en-US" sz="2800" dirty="0" err="1" smtClean="0"/>
              <a:t>dépointage</a:t>
            </a:r>
            <a:r>
              <a:rPr lang="en-US" sz="2800" dirty="0" smtClean="0"/>
              <a:t> </a:t>
            </a:r>
          </a:p>
          <a:p>
            <a:pPr eaLnBrk="1" hangingPunct="1"/>
            <a:r>
              <a:rPr lang="en-US" sz="2800" dirty="0" smtClean="0"/>
              <a:t> CMOS - Active Pixel Sensor</a:t>
            </a:r>
          </a:p>
        </p:txBody>
      </p:sp>
      <p:pic>
        <p:nvPicPr>
          <p:cNvPr id="2048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2451100"/>
            <a:ext cx="2962275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Eruption SWAP et LYRA</a:t>
            </a:r>
          </a:p>
        </p:txBody>
      </p:sp>
      <p:pic>
        <p:nvPicPr>
          <p:cNvPr id="29699" name="Content Placeholder 8" descr="Screen shot 2010-11-12 at 14.58.19.png"/>
          <p:cNvPicPr>
            <a:picLocks noGrp="1" noChangeAspect="1"/>
          </p:cNvPicPr>
          <p:nvPr>
            <p:ph sz="half" idx="1"/>
          </p:nvPr>
        </p:nvPicPr>
        <p:blipFill>
          <a:blip r:embed="rId4">
            <a:lum bright="-64000" contrast="64000"/>
          </a:blip>
          <a:srcRect t="-13023" b="-13023"/>
          <a:stretch>
            <a:fillRect/>
          </a:stretch>
        </p:blipFill>
        <p:spPr>
          <a:xfrm>
            <a:off x="3810000" y="1668999"/>
            <a:ext cx="4868863" cy="2895600"/>
          </a:xfrm>
          <a:noFill/>
        </p:spPr>
      </p:pic>
      <p:pic>
        <p:nvPicPr>
          <p:cNvPr id="29700" name="Picture 4" descr="/Users/mariedo/Documents/LyraAdm/meetings/20101115ESWW7/results/20100801_swap_movie.mp4">
            <a:hlinkClick r:id="" action="ppaction://media"/>
          </p:cNvPr>
          <p:cNvPicPr/>
          <p:nvPr>
            <p:ph sz="half" idx="2"/>
            <a:videoFile r:link="rId1"/>
          </p:nvPr>
        </p:nvPicPr>
        <p:blipFill>
          <a:blip r:embed="rId5"/>
          <a:srcRect/>
          <a:stretch>
            <a:fillRect/>
          </a:stretch>
        </p:blipFill>
        <p:spPr>
          <a:xfrm>
            <a:off x="628650" y="1803400"/>
            <a:ext cx="2540000" cy="2540000"/>
          </a:xfr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315200" y="2659599"/>
            <a:ext cx="533400" cy="457200"/>
          </a:xfrm>
          <a:prstGeom prst="rect">
            <a:avLst/>
          </a:prstGeom>
          <a:noFill/>
          <a:ln w="34925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Screen shot 2010-11-13 at 09.42.41.png"/>
          <p:cNvPicPr>
            <a:picLocks noChangeAspect="1"/>
          </p:cNvPicPr>
          <p:nvPr/>
        </p:nvPicPr>
        <p:blipFill>
          <a:blip r:embed="rId6">
            <a:lum bright="-64000" contrast="64000"/>
          </a:blip>
          <a:srcRect/>
          <a:stretch>
            <a:fillRect/>
          </a:stretch>
        </p:blipFill>
        <p:spPr bwMode="auto">
          <a:xfrm>
            <a:off x="2650940" y="4843999"/>
            <a:ext cx="28416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184340" y="4996399"/>
            <a:ext cx="1447800" cy="1295400"/>
            <a:chOff x="6705600" y="5257800"/>
            <a:chExt cx="1447800" cy="1295400"/>
          </a:xfrm>
        </p:grpSpPr>
        <p:sp>
          <p:nvSpPr>
            <p:cNvPr id="29708" name="Oval 11"/>
            <p:cNvSpPr>
              <a:spLocks noChangeArrowheads="1"/>
            </p:cNvSpPr>
            <p:nvPr/>
          </p:nvSpPr>
          <p:spPr bwMode="auto">
            <a:xfrm>
              <a:off x="6705600" y="5257800"/>
              <a:ext cx="304800" cy="1295400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9" name="Oval 19"/>
            <p:cNvSpPr>
              <a:spLocks noChangeArrowheads="1"/>
            </p:cNvSpPr>
            <p:nvPr/>
          </p:nvSpPr>
          <p:spPr bwMode="auto">
            <a:xfrm>
              <a:off x="7467600" y="5257800"/>
              <a:ext cx="304800" cy="1295400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0" name="Oval 20"/>
            <p:cNvSpPr>
              <a:spLocks noChangeArrowheads="1"/>
            </p:cNvSpPr>
            <p:nvPr/>
          </p:nvSpPr>
          <p:spPr bwMode="auto">
            <a:xfrm>
              <a:off x="7848600" y="5257800"/>
              <a:ext cx="304800" cy="1295400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9707" name="Picture 26" descr="Screen shot 2010-11-15 at 18.54.20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74013" y="1973799"/>
            <a:ext cx="71278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/Users/mariedo/Documents/LyraAdm/meetings/20101115ESWW7/results/20100801_swap_movie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>
          <a:xfrm>
            <a:off x="628452" y="1800540"/>
            <a:ext cx="2539663" cy="25754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403 -0.39815 L -2.5E-6 3.33333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" y="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700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7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97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 fullScrn="1">
              <p:cMediaNode>
                <p:cTn id="3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Eruption et CME</a:t>
            </a:r>
            <a:endParaRPr lang="en-US" dirty="0"/>
          </a:p>
        </p:txBody>
      </p:sp>
      <p:pic>
        <p:nvPicPr>
          <p:cNvPr id="4" name="101206_c2.mpg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73625" y="1922463"/>
            <a:ext cx="3584575" cy="3584575"/>
          </a:xfrm>
        </p:spPr>
      </p:pic>
      <p:pic>
        <p:nvPicPr>
          <p:cNvPr id="5" name="swap_sinterklaas_movie_radially_enhanced.mp4">
            <a:hlinkClick r:id="" action="ppaction://media"/>
          </p:cNvPr>
          <p:cNvPicPr/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787400" y="1922463"/>
            <a:ext cx="3556000" cy="3556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Onde</a:t>
            </a:r>
            <a:r>
              <a:rPr lang="en-US" dirty="0" smtClean="0"/>
              <a:t> EIT</a:t>
            </a:r>
            <a:endParaRPr lang="en-US" dirty="0"/>
          </a:p>
        </p:txBody>
      </p:sp>
      <p:pic>
        <p:nvPicPr>
          <p:cNvPr id="4" name="20100731_swap_diff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775200" y="1676400"/>
            <a:ext cx="3975100" cy="3975100"/>
          </a:xfrm>
          <a:prstGeom prst="rect">
            <a:avLst/>
          </a:prstGeom>
        </p:spPr>
      </p:pic>
      <p:pic>
        <p:nvPicPr>
          <p:cNvPr id="5" name="20100731_swap_movie.mp4">
            <a:hlinkClick r:id="" action="ppaction://media"/>
          </p:cNvPr>
          <p:cNvPicPr/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520700" y="1676400"/>
            <a:ext cx="3975100" cy="39751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38100" y="1455736"/>
            <a:ext cx="8890504" cy="4597711"/>
            <a:chOff x="38100" y="1455736"/>
            <a:chExt cx="8890504" cy="4597711"/>
          </a:xfrm>
        </p:grpSpPr>
        <p:sp>
          <p:nvSpPr>
            <p:cNvPr id="6" name="Right Arrow 5"/>
            <p:cNvSpPr/>
            <p:nvPr/>
          </p:nvSpPr>
          <p:spPr>
            <a:xfrm>
              <a:off x="355600" y="3124200"/>
              <a:ext cx="8382000" cy="1003300"/>
            </a:xfrm>
            <a:prstGeom prst="rightArrow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rgbClr val="FFFFFF"/>
                </a:gs>
              </a:gsLst>
              <a:lin ang="1038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rot="5400000">
              <a:off x="1339850" y="3638550"/>
              <a:ext cx="749300" cy="1588"/>
            </a:xfrm>
            <a:prstGeom prst="line">
              <a:avLst/>
            </a:prstGeom>
            <a:ln w="508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2889250" y="3651250"/>
              <a:ext cx="749300" cy="1588"/>
            </a:xfrm>
            <a:prstGeom prst="line">
              <a:avLst/>
            </a:prstGeom>
            <a:ln w="508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4502150" y="3638550"/>
              <a:ext cx="749300" cy="1588"/>
            </a:xfrm>
            <a:prstGeom prst="line">
              <a:avLst/>
            </a:prstGeom>
            <a:ln w="508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6051550" y="3651250"/>
              <a:ext cx="749300" cy="1588"/>
            </a:xfrm>
            <a:prstGeom prst="line">
              <a:avLst/>
            </a:prstGeom>
            <a:ln w="508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7626350" y="3663950"/>
              <a:ext cx="749300" cy="1588"/>
            </a:xfrm>
            <a:prstGeom prst="line">
              <a:avLst/>
            </a:prstGeom>
            <a:ln w="508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537476" y="4051300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/>
                  </a:solidFill>
                </a:rPr>
                <a:t>0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47176" y="4051300"/>
              <a:ext cx="652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/>
                  </a:solidFill>
                </a:rPr>
                <a:t>500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71176" y="4051300"/>
              <a:ext cx="808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/>
                  </a:solidFill>
                </a:rPr>
                <a:t>1000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20576" y="4051300"/>
              <a:ext cx="808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/>
                  </a:solidFill>
                </a:rPr>
                <a:t>1500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57276" y="4038600"/>
              <a:ext cx="808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/>
                  </a:solidFill>
                </a:rPr>
                <a:t>2000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" y="1455738"/>
              <a:ext cx="1295400" cy="1348394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26" name="Straight Connector 25"/>
            <p:cNvCxnSpPr/>
            <p:nvPr/>
          </p:nvCxnSpPr>
          <p:spPr>
            <a:xfrm rot="16200000" flipH="1">
              <a:off x="259463" y="3217769"/>
              <a:ext cx="853468" cy="794"/>
            </a:xfrm>
            <a:prstGeom prst="line">
              <a:avLst/>
            </a:prstGeom>
            <a:ln>
              <a:solidFill>
                <a:srgbClr val="5B0D1B"/>
              </a:solidFill>
              <a:tailEnd type="diamond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106" y="4703465"/>
              <a:ext cx="1295400" cy="1283623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40" name="Straight Connector 39"/>
            <p:cNvCxnSpPr>
              <a:endCxn id="38" idx="0"/>
            </p:cNvCxnSpPr>
            <p:nvPr/>
          </p:nvCxnSpPr>
          <p:spPr>
            <a:xfrm rot="5400000">
              <a:off x="460524" y="4174182"/>
              <a:ext cx="1058565" cy="1588"/>
            </a:xfrm>
            <a:prstGeom prst="line">
              <a:avLst/>
            </a:prstGeom>
            <a:ln>
              <a:solidFill>
                <a:srgbClr val="5B0D1B"/>
              </a:solidFill>
              <a:headEnd type="diamond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/>
            <a:srcRect b="11248"/>
            <a:stretch>
              <a:fillRect/>
            </a:stretch>
          </p:blipFill>
          <p:spPr>
            <a:xfrm>
              <a:off x="1537476" y="1455738"/>
              <a:ext cx="1254142" cy="1335694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44" name="Straight Connector 43"/>
            <p:cNvCxnSpPr/>
            <p:nvPr/>
          </p:nvCxnSpPr>
          <p:spPr>
            <a:xfrm rot="16200000" flipH="1">
              <a:off x="1656463" y="3217769"/>
              <a:ext cx="853468" cy="794"/>
            </a:xfrm>
            <a:prstGeom prst="line">
              <a:avLst/>
            </a:prstGeom>
            <a:ln>
              <a:solidFill>
                <a:srgbClr val="5B0D1B"/>
              </a:solidFill>
              <a:tailEnd type="diamond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/>
            <a:srcRect b="6918"/>
            <a:stretch>
              <a:fillRect/>
            </a:stretch>
          </p:blipFill>
          <p:spPr>
            <a:xfrm>
              <a:off x="3320418" y="1455736"/>
              <a:ext cx="1233175" cy="1335694"/>
            </a:xfrm>
            <a:prstGeom prst="rect">
              <a:avLst/>
            </a:prstGeom>
          </p:spPr>
        </p:pic>
        <p:cxnSp>
          <p:nvCxnSpPr>
            <p:cNvPr id="47" name="Straight Connector 46"/>
            <p:cNvCxnSpPr/>
            <p:nvPr/>
          </p:nvCxnSpPr>
          <p:spPr>
            <a:xfrm rot="16200000" flipH="1">
              <a:off x="7135152" y="3389761"/>
              <a:ext cx="534192" cy="3073"/>
            </a:xfrm>
            <a:prstGeom prst="line">
              <a:avLst/>
            </a:prstGeom>
            <a:ln>
              <a:solidFill>
                <a:srgbClr val="5B0D1B"/>
              </a:solidFill>
              <a:tailEnd type="diamond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/>
            <a:srcRect b="21131"/>
            <a:stretch>
              <a:fillRect/>
            </a:stretch>
          </p:blipFill>
          <p:spPr>
            <a:xfrm>
              <a:off x="4015523" y="4690765"/>
              <a:ext cx="1233175" cy="1335694"/>
            </a:xfrm>
            <a:prstGeom prst="rect">
              <a:avLst/>
            </a:prstGeom>
          </p:spPr>
        </p:pic>
        <p:cxnSp>
          <p:nvCxnSpPr>
            <p:cNvPr id="49" name="Straight Connector 48"/>
            <p:cNvCxnSpPr/>
            <p:nvPr/>
          </p:nvCxnSpPr>
          <p:spPr>
            <a:xfrm rot="16200000" flipH="1">
              <a:off x="6349692" y="4073134"/>
              <a:ext cx="853468" cy="794"/>
            </a:xfrm>
            <a:prstGeom prst="line">
              <a:avLst/>
            </a:prstGeom>
            <a:ln>
              <a:solidFill>
                <a:srgbClr val="5B0D1B"/>
              </a:solidFill>
              <a:headEnd type="diamond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45" idx="2"/>
            </p:cNvCxnSpPr>
            <p:nvPr/>
          </p:nvCxnSpPr>
          <p:spPr>
            <a:xfrm rot="16200000" flipH="1">
              <a:off x="3738473" y="2989962"/>
              <a:ext cx="397066" cy="1"/>
            </a:xfrm>
            <a:prstGeom prst="line">
              <a:avLst/>
            </a:prstGeom>
            <a:ln>
              <a:solidFill>
                <a:srgbClr val="5B0D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>
              <a:off x="6195615" y="3416697"/>
              <a:ext cx="457994" cy="1588"/>
            </a:xfrm>
            <a:prstGeom prst="line">
              <a:avLst/>
            </a:prstGeom>
            <a:ln>
              <a:solidFill>
                <a:srgbClr val="5B0D1B"/>
              </a:solidFill>
              <a:tailEnd type="diamond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937005" y="3187700"/>
              <a:ext cx="2487607" cy="794"/>
            </a:xfrm>
            <a:prstGeom prst="line">
              <a:avLst/>
            </a:prstGeom>
            <a:ln>
              <a:solidFill>
                <a:srgbClr val="5B0D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>
              <a:off x="4595168" y="4599632"/>
              <a:ext cx="182265" cy="1588"/>
            </a:xfrm>
            <a:prstGeom prst="line">
              <a:avLst/>
            </a:prstGeom>
            <a:ln>
              <a:solidFill>
                <a:srgbClr val="5B0D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4685506" y="4500265"/>
              <a:ext cx="2090523" cy="10616"/>
            </a:xfrm>
            <a:prstGeom prst="line">
              <a:avLst/>
            </a:prstGeom>
            <a:ln>
              <a:solidFill>
                <a:srgbClr val="5B0D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8"/>
            <a:srcRect b="10905"/>
            <a:stretch>
              <a:fillRect/>
            </a:stretch>
          </p:blipFill>
          <p:spPr>
            <a:xfrm>
              <a:off x="4789430" y="1455738"/>
              <a:ext cx="1233174" cy="1348394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9"/>
            <a:srcRect b="20381"/>
            <a:stretch>
              <a:fillRect/>
            </a:stretch>
          </p:blipFill>
          <p:spPr>
            <a:xfrm>
              <a:off x="5472112" y="4704259"/>
              <a:ext cx="1233174" cy="1348394"/>
            </a:xfrm>
            <a:prstGeom prst="rect">
              <a:avLst/>
            </a:prstGeom>
          </p:spPr>
        </p:pic>
        <p:cxnSp>
          <p:nvCxnSpPr>
            <p:cNvPr id="85" name="Straight Connector 84"/>
            <p:cNvCxnSpPr/>
            <p:nvPr/>
          </p:nvCxnSpPr>
          <p:spPr>
            <a:xfrm rot="5400000">
              <a:off x="7027199" y="4173389"/>
              <a:ext cx="1058565" cy="1588"/>
            </a:xfrm>
            <a:prstGeom prst="line">
              <a:avLst/>
            </a:prstGeom>
            <a:ln>
              <a:solidFill>
                <a:srgbClr val="5B0D1B"/>
              </a:solidFill>
              <a:headEnd type="diamond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6517267" y="3396456"/>
              <a:ext cx="520700" cy="1588"/>
            </a:xfrm>
            <a:prstGeom prst="line">
              <a:avLst/>
            </a:prstGeom>
            <a:ln>
              <a:solidFill>
                <a:srgbClr val="5B0D1B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5400000">
              <a:off x="5193020" y="2957815"/>
              <a:ext cx="332770" cy="1588"/>
            </a:xfrm>
            <a:prstGeom prst="line">
              <a:avLst/>
            </a:prstGeom>
            <a:ln>
              <a:solidFill>
                <a:srgbClr val="5B0D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5371311" y="3123406"/>
              <a:ext cx="1419800" cy="1588"/>
            </a:xfrm>
            <a:prstGeom prst="line">
              <a:avLst/>
            </a:prstGeom>
            <a:ln>
              <a:solidFill>
                <a:srgbClr val="5B0D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16200000" flipH="1">
              <a:off x="6659894" y="4116635"/>
              <a:ext cx="944265" cy="794"/>
            </a:xfrm>
            <a:prstGeom prst="line">
              <a:avLst/>
            </a:prstGeom>
            <a:ln>
              <a:solidFill>
                <a:srgbClr val="5B0D1B"/>
              </a:solidFill>
              <a:headEnd type="diamond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5400000">
              <a:off x="6078200" y="4658692"/>
              <a:ext cx="91133" cy="1588"/>
            </a:xfrm>
            <a:prstGeom prst="line">
              <a:avLst/>
            </a:prstGeom>
            <a:ln>
              <a:solidFill>
                <a:srgbClr val="5B0D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6122972" y="4589165"/>
              <a:ext cx="1010981" cy="1588"/>
            </a:xfrm>
            <a:prstGeom prst="line">
              <a:avLst/>
            </a:prstGeom>
            <a:ln>
              <a:solidFill>
                <a:srgbClr val="5B0D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10"/>
            <a:srcRect t="6442" b="17912"/>
            <a:stretch>
              <a:fillRect/>
            </a:stretch>
          </p:blipFill>
          <p:spPr>
            <a:xfrm>
              <a:off x="6940689" y="4705053"/>
              <a:ext cx="1233174" cy="1348394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11"/>
            <a:srcRect b="22651"/>
            <a:stretch>
              <a:fillRect/>
            </a:stretch>
          </p:blipFill>
          <p:spPr>
            <a:xfrm>
              <a:off x="6242629" y="1455738"/>
              <a:ext cx="1233174" cy="1348394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12"/>
            <a:srcRect r="70613" b="21509"/>
            <a:stretch>
              <a:fillRect/>
            </a:stretch>
          </p:blipFill>
          <p:spPr>
            <a:xfrm>
              <a:off x="7701617" y="1455738"/>
              <a:ext cx="1226987" cy="1343632"/>
            </a:xfrm>
            <a:prstGeom prst="rect">
              <a:avLst/>
            </a:prstGeom>
          </p:spPr>
        </p:pic>
        <p:cxnSp>
          <p:nvCxnSpPr>
            <p:cNvPr id="115" name="Straight Connector 114"/>
            <p:cNvCxnSpPr/>
            <p:nvPr/>
          </p:nvCxnSpPr>
          <p:spPr>
            <a:xfrm rot="5400000">
              <a:off x="6761867" y="2963768"/>
              <a:ext cx="319276" cy="1588"/>
            </a:xfrm>
            <a:prstGeom prst="line">
              <a:avLst/>
            </a:prstGeom>
            <a:ln>
              <a:solidFill>
                <a:srgbClr val="5B0D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6920711" y="3112294"/>
              <a:ext cx="480000" cy="1588"/>
            </a:xfrm>
            <a:prstGeom prst="line">
              <a:avLst/>
            </a:prstGeom>
            <a:ln>
              <a:solidFill>
                <a:srgbClr val="5B0D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rot="16200000" flipH="1">
              <a:off x="7287552" y="3389761"/>
              <a:ext cx="534192" cy="3073"/>
            </a:xfrm>
            <a:prstGeom prst="line">
              <a:avLst/>
            </a:prstGeom>
            <a:ln>
              <a:solidFill>
                <a:srgbClr val="5B0D1B"/>
              </a:solidFill>
              <a:tailEnd type="diamond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V="1">
              <a:off x="7543011" y="3111500"/>
              <a:ext cx="822900" cy="13494"/>
            </a:xfrm>
            <a:prstGeom prst="line">
              <a:avLst/>
            </a:prstGeom>
            <a:ln>
              <a:solidFill>
                <a:srgbClr val="5B0D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rot="5400000">
              <a:off x="8184267" y="2951068"/>
              <a:ext cx="319276" cy="1588"/>
            </a:xfrm>
            <a:prstGeom prst="line">
              <a:avLst/>
            </a:prstGeom>
            <a:ln>
              <a:solidFill>
                <a:srgbClr val="5B0D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Rectangle 131"/>
            <p:cNvSpPr/>
            <p:nvPr/>
          </p:nvSpPr>
          <p:spPr>
            <a:xfrm>
              <a:off x="7796502" y="3365896"/>
              <a:ext cx="191004" cy="532606"/>
            </a:xfrm>
            <a:prstGeom prst="rect">
              <a:avLst/>
            </a:prstGeom>
            <a:solidFill>
              <a:srgbClr val="FFFF00">
                <a:alpha val="6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38100" y="1454156"/>
            <a:ext cx="8890504" cy="4597711"/>
            <a:chOff x="38100" y="1455736"/>
            <a:chExt cx="8890504" cy="4597711"/>
          </a:xfrm>
        </p:grpSpPr>
        <p:sp>
          <p:nvSpPr>
            <p:cNvPr id="133" name="Right Arrow 132"/>
            <p:cNvSpPr/>
            <p:nvPr/>
          </p:nvSpPr>
          <p:spPr>
            <a:xfrm>
              <a:off x="355600" y="3124200"/>
              <a:ext cx="8382000" cy="1003300"/>
            </a:xfrm>
            <a:prstGeom prst="rightArrow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rgbClr val="FFFFFF"/>
                </a:gs>
              </a:gsLst>
              <a:lin ang="1038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4" name="Straight Connector 133"/>
            <p:cNvCxnSpPr/>
            <p:nvPr/>
          </p:nvCxnSpPr>
          <p:spPr>
            <a:xfrm rot="5400000">
              <a:off x="1339850" y="3638550"/>
              <a:ext cx="749300" cy="1588"/>
            </a:xfrm>
            <a:prstGeom prst="line">
              <a:avLst/>
            </a:prstGeom>
            <a:ln w="508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rot="5400000">
              <a:off x="2889250" y="3651250"/>
              <a:ext cx="749300" cy="1588"/>
            </a:xfrm>
            <a:prstGeom prst="line">
              <a:avLst/>
            </a:prstGeom>
            <a:ln w="508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rot="5400000">
              <a:off x="4502150" y="3638550"/>
              <a:ext cx="749300" cy="1588"/>
            </a:xfrm>
            <a:prstGeom prst="line">
              <a:avLst/>
            </a:prstGeom>
            <a:ln w="508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5400000">
              <a:off x="6051550" y="3651250"/>
              <a:ext cx="749300" cy="1588"/>
            </a:xfrm>
            <a:prstGeom prst="line">
              <a:avLst/>
            </a:prstGeom>
            <a:ln w="508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rot="5400000">
              <a:off x="7626350" y="3663950"/>
              <a:ext cx="749300" cy="1588"/>
            </a:xfrm>
            <a:prstGeom prst="line">
              <a:avLst/>
            </a:prstGeom>
            <a:ln w="508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>
            <a:xfrm>
              <a:off x="1537476" y="4051300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/>
                  </a:solidFill>
                </a:rPr>
                <a:t>0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947176" y="4051300"/>
              <a:ext cx="652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/>
                  </a:solidFill>
                </a:rPr>
                <a:t>500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4471176" y="4051300"/>
              <a:ext cx="808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/>
                  </a:solidFill>
                </a:rPr>
                <a:t>1000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6020576" y="4051300"/>
              <a:ext cx="808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/>
                  </a:solidFill>
                </a:rPr>
                <a:t>1500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7557276" y="4038600"/>
              <a:ext cx="808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/>
                  </a:solidFill>
                </a:rPr>
                <a:t>2000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" y="1455738"/>
              <a:ext cx="1295400" cy="1348394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145" name="Straight Connector 144"/>
            <p:cNvCxnSpPr/>
            <p:nvPr/>
          </p:nvCxnSpPr>
          <p:spPr>
            <a:xfrm rot="16200000" flipH="1">
              <a:off x="259463" y="3217769"/>
              <a:ext cx="853468" cy="794"/>
            </a:xfrm>
            <a:prstGeom prst="line">
              <a:avLst/>
            </a:prstGeom>
            <a:ln>
              <a:solidFill>
                <a:srgbClr val="5B0D1B"/>
              </a:solidFill>
              <a:tailEnd type="diamond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106" y="4703465"/>
              <a:ext cx="1295400" cy="1283623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147" name="Straight Connector 146"/>
            <p:cNvCxnSpPr>
              <a:endCxn id="146" idx="0"/>
            </p:cNvCxnSpPr>
            <p:nvPr/>
          </p:nvCxnSpPr>
          <p:spPr>
            <a:xfrm rot="5400000">
              <a:off x="460524" y="4174182"/>
              <a:ext cx="1058565" cy="1588"/>
            </a:xfrm>
            <a:prstGeom prst="line">
              <a:avLst/>
            </a:prstGeom>
            <a:ln>
              <a:solidFill>
                <a:srgbClr val="5B0D1B"/>
              </a:solidFill>
              <a:headEnd type="diamond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5"/>
            <a:srcRect b="11248"/>
            <a:stretch>
              <a:fillRect/>
            </a:stretch>
          </p:blipFill>
          <p:spPr>
            <a:xfrm>
              <a:off x="1537476" y="1455738"/>
              <a:ext cx="1254142" cy="1335694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149" name="Straight Connector 148"/>
            <p:cNvCxnSpPr/>
            <p:nvPr/>
          </p:nvCxnSpPr>
          <p:spPr>
            <a:xfrm rot="16200000" flipH="1">
              <a:off x="1656463" y="3217769"/>
              <a:ext cx="853468" cy="794"/>
            </a:xfrm>
            <a:prstGeom prst="line">
              <a:avLst/>
            </a:prstGeom>
            <a:ln>
              <a:solidFill>
                <a:srgbClr val="5B0D1B"/>
              </a:solidFill>
              <a:tailEnd type="diamond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6"/>
            <a:srcRect b="6918"/>
            <a:stretch>
              <a:fillRect/>
            </a:stretch>
          </p:blipFill>
          <p:spPr>
            <a:xfrm>
              <a:off x="3320418" y="1455736"/>
              <a:ext cx="1233175" cy="1335694"/>
            </a:xfrm>
            <a:prstGeom prst="rect">
              <a:avLst/>
            </a:prstGeom>
          </p:spPr>
        </p:pic>
        <p:cxnSp>
          <p:nvCxnSpPr>
            <p:cNvPr id="151" name="Straight Connector 150"/>
            <p:cNvCxnSpPr/>
            <p:nvPr/>
          </p:nvCxnSpPr>
          <p:spPr>
            <a:xfrm rot="16200000" flipH="1">
              <a:off x="7135152" y="3389761"/>
              <a:ext cx="534192" cy="3073"/>
            </a:xfrm>
            <a:prstGeom prst="line">
              <a:avLst/>
            </a:prstGeom>
            <a:ln>
              <a:solidFill>
                <a:srgbClr val="5B0D1B"/>
              </a:solidFill>
              <a:tailEnd type="diamond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7"/>
            <a:srcRect b="21131"/>
            <a:stretch>
              <a:fillRect/>
            </a:stretch>
          </p:blipFill>
          <p:spPr>
            <a:xfrm>
              <a:off x="4015523" y="4690765"/>
              <a:ext cx="1233175" cy="1335694"/>
            </a:xfrm>
            <a:prstGeom prst="rect">
              <a:avLst/>
            </a:prstGeom>
          </p:spPr>
        </p:pic>
        <p:cxnSp>
          <p:nvCxnSpPr>
            <p:cNvPr id="153" name="Straight Connector 152"/>
            <p:cNvCxnSpPr/>
            <p:nvPr/>
          </p:nvCxnSpPr>
          <p:spPr>
            <a:xfrm rot="16200000" flipH="1">
              <a:off x="6349692" y="4073134"/>
              <a:ext cx="853468" cy="794"/>
            </a:xfrm>
            <a:prstGeom prst="line">
              <a:avLst/>
            </a:prstGeom>
            <a:ln>
              <a:solidFill>
                <a:srgbClr val="5B0D1B"/>
              </a:solidFill>
              <a:headEnd type="diamond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>
              <a:stCxn id="150" idx="2"/>
            </p:cNvCxnSpPr>
            <p:nvPr/>
          </p:nvCxnSpPr>
          <p:spPr>
            <a:xfrm rot="16200000" flipH="1">
              <a:off x="3738473" y="2989962"/>
              <a:ext cx="397066" cy="1"/>
            </a:xfrm>
            <a:prstGeom prst="line">
              <a:avLst/>
            </a:prstGeom>
            <a:ln>
              <a:solidFill>
                <a:srgbClr val="5B0D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rot="5400000">
              <a:off x="6195615" y="3416697"/>
              <a:ext cx="457994" cy="1588"/>
            </a:xfrm>
            <a:prstGeom prst="line">
              <a:avLst/>
            </a:prstGeom>
            <a:ln>
              <a:solidFill>
                <a:srgbClr val="5B0D1B"/>
              </a:solidFill>
              <a:tailEnd type="diamond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3937005" y="3187700"/>
              <a:ext cx="2487607" cy="794"/>
            </a:xfrm>
            <a:prstGeom prst="line">
              <a:avLst/>
            </a:prstGeom>
            <a:ln>
              <a:solidFill>
                <a:srgbClr val="5B0D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rot="5400000">
              <a:off x="4595168" y="4599632"/>
              <a:ext cx="182265" cy="1588"/>
            </a:xfrm>
            <a:prstGeom prst="line">
              <a:avLst/>
            </a:prstGeom>
            <a:ln>
              <a:solidFill>
                <a:srgbClr val="5B0D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4685506" y="4500265"/>
              <a:ext cx="2090523" cy="10616"/>
            </a:xfrm>
            <a:prstGeom prst="line">
              <a:avLst/>
            </a:prstGeom>
            <a:ln>
              <a:solidFill>
                <a:srgbClr val="5B0D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8"/>
            <a:srcRect b="10905"/>
            <a:stretch>
              <a:fillRect/>
            </a:stretch>
          </p:blipFill>
          <p:spPr>
            <a:xfrm>
              <a:off x="4789430" y="1455738"/>
              <a:ext cx="1233174" cy="1348394"/>
            </a:xfrm>
            <a:prstGeom prst="rect">
              <a:avLst/>
            </a:prstGeom>
          </p:spPr>
        </p:pic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9"/>
            <a:srcRect b="20381"/>
            <a:stretch>
              <a:fillRect/>
            </a:stretch>
          </p:blipFill>
          <p:spPr>
            <a:xfrm>
              <a:off x="5472112" y="4704259"/>
              <a:ext cx="1233174" cy="1348394"/>
            </a:xfrm>
            <a:prstGeom prst="rect">
              <a:avLst/>
            </a:prstGeom>
          </p:spPr>
        </p:pic>
        <p:cxnSp>
          <p:nvCxnSpPr>
            <p:cNvPr id="161" name="Straight Connector 160"/>
            <p:cNvCxnSpPr/>
            <p:nvPr/>
          </p:nvCxnSpPr>
          <p:spPr>
            <a:xfrm rot="5400000">
              <a:off x="7027199" y="4173389"/>
              <a:ext cx="1058565" cy="1588"/>
            </a:xfrm>
            <a:prstGeom prst="line">
              <a:avLst/>
            </a:prstGeom>
            <a:ln>
              <a:solidFill>
                <a:srgbClr val="5B0D1B"/>
              </a:solidFill>
              <a:headEnd type="diamond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6517267" y="3396456"/>
              <a:ext cx="520700" cy="1588"/>
            </a:xfrm>
            <a:prstGeom prst="line">
              <a:avLst/>
            </a:prstGeom>
            <a:ln>
              <a:solidFill>
                <a:srgbClr val="5B0D1B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5193020" y="2957815"/>
              <a:ext cx="332770" cy="1588"/>
            </a:xfrm>
            <a:prstGeom prst="line">
              <a:avLst/>
            </a:prstGeom>
            <a:ln>
              <a:solidFill>
                <a:srgbClr val="5B0D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5371311" y="3123406"/>
              <a:ext cx="1419800" cy="1588"/>
            </a:xfrm>
            <a:prstGeom prst="line">
              <a:avLst/>
            </a:prstGeom>
            <a:ln>
              <a:solidFill>
                <a:srgbClr val="5B0D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16200000" flipH="1">
              <a:off x="6659894" y="4116635"/>
              <a:ext cx="944265" cy="794"/>
            </a:xfrm>
            <a:prstGeom prst="line">
              <a:avLst/>
            </a:prstGeom>
            <a:ln>
              <a:solidFill>
                <a:srgbClr val="5B0D1B"/>
              </a:solidFill>
              <a:headEnd type="diamond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6078200" y="4658692"/>
              <a:ext cx="91133" cy="1588"/>
            </a:xfrm>
            <a:prstGeom prst="line">
              <a:avLst/>
            </a:prstGeom>
            <a:ln>
              <a:solidFill>
                <a:srgbClr val="5B0D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6122972" y="4589165"/>
              <a:ext cx="1010981" cy="1588"/>
            </a:xfrm>
            <a:prstGeom prst="line">
              <a:avLst/>
            </a:prstGeom>
            <a:ln>
              <a:solidFill>
                <a:srgbClr val="5B0D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10"/>
            <a:srcRect t="6442" b="17912"/>
            <a:stretch>
              <a:fillRect/>
            </a:stretch>
          </p:blipFill>
          <p:spPr>
            <a:xfrm>
              <a:off x="6940689" y="4705053"/>
              <a:ext cx="1233174" cy="1348394"/>
            </a:xfrm>
            <a:prstGeom prst="rect">
              <a:avLst/>
            </a:prstGeom>
          </p:spPr>
        </p:pic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1"/>
            <a:srcRect b="22651"/>
            <a:stretch>
              <a:fillRect/>
            </a:stretch>
          </p:blipFill>
          <p:spPr>
            <a:xfrm>
              <a:off x="6242629" y="1455738"/>
              <a:ext cx="1233174" cy="1348394"/>
            </a:xfrm>
            <a:prstGeom prst="rect">
              <a:avLst/>
            </a:prstGeom>
          </p:spPr>
        </p:pic>
        <p:pic>
          <p:nvPicPr>
            <p:cNvPr id="170" name="Picture 169"/>
            <p:cNvPicPr>
              <a:picLocks noChangeAspect="1"/>
            </p:cNvPicPr>
            <p:nvPr/>
          </p:nvPicPr>
          <p:blipFill>
            <a:blip r:embed="rId12"/>
            <a:srcRect r="70613" b="21509"/>
            <a:stretch>
              <a:fillRect/>
            </a:stretch>
          </p:blipFill>
          <p:spPr>
            <a:xfrm>
              <a:off x="7701617" y="1455738"/>
              <a:ext cx="1226987" cy="1343632"/>
            </a:xfrm>
            <a:prstGeom prst="rect">
              <a:avLst/>
            </a:prstGeom>
          </p:spPr>
        </p:pic>
        <p:cxnSp>
          <p:nvCxnSpPr>
            <p:cNvPr id="171" name="Straight Connector 170"/>
            <p:cNvCxnSpPr/>
            <p:nvPr/>
          </p:nvCxnSpPr>
          <p:spPr>
            <a:xfrm rot="5400000">
              <a:off x="6761867" y="2963768"/>
              <a:ext cx="319276" cy="1588"/>
            </a:xfrm>
            <a:prstGeom prst="line">
              <a:avLst/>
            </a:prstGeom>
            <a:ln>
              <a:solidFill>
                <a:srgbClr val="5B0D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6920711" y="3112294"/>
              <a:ext cx="480000" cy="1588"/>
            </a:xfrm>
            <a:prstGeom prst="line">
              <a:avLst/>
            </a:prstGeom>
            <a:ln>
              <a:solidFill>
                <a:srgbClr val="5B0D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16200000" flipH="1">
              <a:off x="7287552" y="3389761"/>
              <a:ext cx="534192" cy="3073"/>
            </a:xfrm>
            <a:prstGeom prst="line">
              <a:avLst/>
            </a:prstGeom>
            <a:ln>
              <a:solidFill>
                <a:srgbClr val="5B0D1B"/>
              </a:solidFill>
              <a:tailEnd type="diamond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flipV="1">
              <a:off x="7543011" y="3111500"/>
              <a:ext cx="822900" cy="13494"/>
            </a:xfrm>
            <a:prstGeom prst="line">
              <a:avLst/>
            </a:prstGeom>
            <a:ln>
              <a:solidFill>
                <a:srgbClr val="5B0D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rot="5400000">
              <a:off x="8184267" y="2951068"/>
              <a:ext cx="319276" cy="1588"/>
            </a:xfrm>
            <a:prstGeom prst="line">
              <a:avLst/>
            </a:prstGeom>
            <a:ln>
              <a:solidFill>
                <a:srgbClr val="5B0D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Rectangle 175"/>
            <p:cNvSpPr/>
            <p:nvPr/>
          </p:nvSpPr>
          <p:spPr>
            <a:xfrm>
              <a:off x="7796502" y="3365896"/>
              <a:ext cx="191004" cy="532606"/>
            </a:xfrm>
            <a:prstGeom prst="rect">
              <a:avLst/>
            </a:prstGeom>
            <a:solidFill>
              <a:srgbClr val="FFFF00">
                <a:alpha val="6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2728118" y="1387871"/>
            <a:ext cx="3619500" cy="4894262"/>
            <a:chOff x="5524500" y="0"/>
            <a:chExt cx="3619500" cy="4894262"/>
          </a:xfrm>
        </p:grpSpPr>
        <p:sp>
          <p:nvSpPr>
            <p:cNvPr id="119" name="Rectangle 118"/>
            <p:cNvSpPr/>
            <p:nvPr/>
          </p:nvSpPr>
          <p:spPr>
            <a:xfrm>
              <a:off x="5524500" y="0"/>
              <a:ext cx="3619500" cy="489426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0" name="Group 5"/>
            <p:cNvGrpSpPr/>
            <p:nvPr/>
          </p:nvGrpSpPr>
          <p:grpSpPr>
            <a:xfrm>
              <a:off x="5992989" y="139700"/>
              <a:ext cx="2668411" cy="4587796"/>
              <a:chOff x="6119989" y="254000"/>
              <a:chExt cx="2668411" cy="4587796"/>
            </a:xfrm>
          </p:grpSpPr>
          <p:sp>
            <p:nvSpPr>
              <p:cNvPr id="121" name="TextBox 3"/>
              <p:cNvSpPr txBox="1"/>
              <p:nvPr/>
            </p:nvSpPr>
            <p:spPr>
              <a:xfrm>
                <a:off x="6119989" y="3733800"/>
                <a:ext cx="2668411" cy="11079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1F497D"/>
                    </a:solidFill>
                  </a:rPr>
                  <a:t>Carrington (1826, 1875) </a:t>
                </a:r>
              </a:p>
              <a:p>
                <a:pPr algn="ctr"/>
                <a:r>
                  <a:rPr lang="en-US" sz="1600" dirty="0" err="1" smtClean="0">
                    <a:solidFill>
                      <a:srgbClr val="1F497D"/>
                    </a:solidFill>
                  </a:rPr>
                  <a:t>Découvre</a:t>
                </a:r>
                <a:r>
                  <a:rPr lang="en-US" sz="1600" dirty="0" smtClean="0">
                    <a:solidFill>
                      <a:srgbClr val="1F497D"/>
                    </a:solidFill>
                  </a:rPr>
                  <a:t> la rotation </a:t>
                </a:r>
              </a:p>
              <a:p>
                <a:pPr algn="ctr"/>
                <a:r>
                  <a:rPr lang="en-US" sz="1600" dirty="0" err="1" smtClean="0">
                    <a:solidFill>
                      <a:srgbClr val="1F497D"/>
                    </a:solidFill>
                  </a:rPr>
                  <a:t>différentielle</a:t>
                </a:r>
                <a:endParaRPr lang="en-US" sz="1600" dirty="0" smtClean="0">
                  <a:solidFill>
                    <a:srgbClr val="1F497D"/>
                  </a:solidFill>
                </a:endParaRPr>
              </a:p>
              <a:p>
                <a:pPr algn="ctr"/>
                <a:r>
                  <a:rPr lang="en-US" sz="1600" dirty="0" smtClean="0">
                    <a:solidFill>
                      <a:srgbClr val="1F497D"/>
                    </a:solidFill>
                  </a:rPr>
                  <a:t>Observe la première </a:t>
                </a:r>
                <a:r>
                  <a:rPr lang="en-US" sz="1600" dirty="0" err="1" smtClean="0">
                    <a:solidFill>
                      <a:srgbClr val="1F497D"/>
                    </a:solidFill>
                  </a:rPr>
                  <a:t>éruption</a:t>
                </a:r>
                <a:endParaRPr lang="en-US" sz="16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12"/>
              <a:srcRect r="68178"/>
              <a:stretch>
                <a:fillRect/>
              </a:stretch>
            </p:blipFill>
            <p:spPr>
              <a:xfrm>
                <a:off x="6119989" y="254000"/>
                <a:ext cx="2668411" cy="3438002"/>
              </a:xfrm>
              <a:prstGeom prst="rect">
                <a:avLst/>
              </a:prstGeom>
            </p:spPr>
          </p:pic>
        </p:grpSp>
      </p:grpSp>
      <p:grpSp>
        <p:nvGrpSpPr>
          <p:cNvPr id="69" name="Group 68"/>
          <p:cNvGrpSpPr/>
          <p:nvPr/>
        </p:nvGrpSpPr>
        <p:grpSpPr>
          <a:xfrm>
            <a:off x="2731143" y="1379538"/>
            <a:ext cx="3619500" cy="4894262"/>
            <a:chOff x="5067300" y="1417638"/>
            <a:chExt cx="3619500" cy="4894262"/>
          </a:xfrm>
        </p:grpSpPr>
        <p:sp>
          <p:nvSpPr>
            <p:cNvPr id="70" name="Rectangle 69"/>
            <p:cNvSpPr/>
            <p:nvPr/>
          </p:nvSpPr>
          <p:spPr>
            <a:xfrm>
              <a:off x="5067300" y="1417638"/>
              <a:ext cx="3619500" cy="489426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Group 10"/>
            <p:cNvGrpSpPr/>
            <p:nvPr/>
          </p:nvGrpSpPr>
          <p:grpSpPr>
            <a:xfrm>
              <a:off x="5521678" y="1779432"/>
              <a:ext cx="2794000" cy="4216842"/>
              <a:chOff x="5686778" y="1600200"/>
              <a:chExt cx="2794000" cy="4216842"/>
            </a:xfrm>
            <a:solidFill>
              <a:schemeClr val="bg1"/>
            </a:solidFill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86778" y="1600200"/>
                <a:ext cx="2794000" cy="3251200"/>
              </a:xfrm>
              <a:prstGeom prst="rect">
                <a:avLst/>
              </a:prstGeom>
              <a:grpFill/>
            </p:spPr>
          </p:pic>
          <p:sp>
            <p:nvSpPr>
              <p:cNvPr id="73" name="TextBox 72"/>
              <p:cNvSpPr txBox="1"/>
              <p:nvPr/>
            </p:nvSpPr>
            <p:spPr>
              <a:xfrm>
                <a:off x="5686778" y="4893712"/>
                <a:ext cx="2794000" cy="92333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 smtClean="0">
                    <a:solidFill>
                      <a:srgbClr val="1F497D"/>
                    </a:solidFill>
                  </a:rPr>
                  <a:t>Copernic</a:t>
                </a:r>
                <a:r>
                  <a:rPr lang="en-US" dirty="0" smtClean="0">
                    <a:solidFill>
                      <a:srgbClr val="1F497D"/>
                    </a:solidFill>
                  </a:rPr>
                  <a:t> (1473, 1543) </a:t>
                </a:r>
              </a:p>
              <a:p>
                <a:pPr algn="ctr"/>
                <a:r>
                  <a:rPr lang="en-US" dirty="0" err="1" smtClean="0">
                    <a:solidFill>
                      <a:srgbClr val="1F497D"/>
                    </a:solidFill>
                  </a:rPr>
                  <a:t>Etablit</a:t>
                </a:r>
                <a:r>
                  <a:rPr lang="en-US" dirty="0" smtClean="0">
                    <a:solidFill>
                      <a:srgbClr val="1F497D"/>
                    </a:solidFill>
                  </a:rPr>
                  <a:t> le </a:t>
                </a:r>
                <a:r>
                  <a:rPr lang="en-US" dirty="0" err="1" smtClean="0">
                    <a:solidFill>
                      <a:srgbClr val="1F497D"/>
                    </a:solidFill>
                  </a:rPr>
                  <a:t>modèle</a:t>
                </a:r>
                <a:r>
                  <a:rPr lang="en-US" dirty="0" smtClean="0">
                    <a:solidFill>
                      <a:srgbClr val="1F497D"/>
                    </a:solidFill>
                  </a:rPr>
                  <a:t> </a:t>
                </a:r>
              </a:p>
              <a:p>
                <a:pPr algn="ctr"/>
                <a:r>
                  <a:rPr lang="en-US" dirty="0" err="1" smtClean="0">
                    <a:solidFill>
                      <a:srgbClr val="1F497D"/>
                    </a:solidFill>
                  </a:rPr>
                  <a:t>héliocentrique</a:t>
                </a:r>
                <a:endParaRPr lang="en-US" dirty="0">
                  <a:solidFill>
                    <a:srgbClr val="1F497D"/>
                  </a:solidFill>
                </a:endParaRPr>
              </a:p>
            </p:txBody>
          </p:sp>
        </p:grpSp>
      </p:grpSp>
      <p:grpSp>
        <p:nvGrpSpPr>
          <p:cNvPr id="74" name="Group 73"/>
          <p:cNvGrpSpPr/>
          <p:nvPr/>
        </p:nvGrpSpPr>
        <p:grpSpPr>
          <a:xfrm>
            <a:off x="2731143" y="1392238"/>
            <a:ext cx="3619500" cy="4894262"/>
            <a:chOff x="0" y="634513"/>
            <a:chExt cx="3619500" cy="4894262"/>
          </a:xfrm>
        </p:grpSpPr>
        <p:sp>
          <p:nvSpPr>
            <p:cNvPr id="76" name="Rectangle 75"/>
            <p:cNvSpPr/>
            <p:nvPr/>
          </p:nvSpPr>
          <p:spPr>
            <a:xfrm>
              <a:off x="0" y="634513"/>
              <a:ext cx="3619500" cy="489426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7" name="Group 8"/>
            <p:cNvGrpSpPr/>
            <p:nvPr/>
          </p:nvGrpSpPr>
          <p:grpSpPr>
            <a:xfrm>
              <a:off x="444500" y="703439"/>
              <a:ext cx="2713649" cy="4734035"/>
              <a:chOff x="444500" y="703439"/>
              <a:chExt cx="2713649" cy="4734035"/>
            </a:xfrm>
            <a:solidFill>
              <a:schemeClr val="bg1"/>
            </a:solidFill>
          </p:grpSpPr>
          <p:pic>
            <p:nvPicPr>
              <p:cNvPr id="78" name="Picture 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4500" y="703439"/>
                <a:ext cx="2713649" cy="3726744"/>
              </a:xfrm>
              <a:prstGeom prst="rect">
                <a:avLst/>
              </a:prstGeom>
              <a:grpFill/>
            </p:spPr>
          </p:pic>
          <p:sp>
            <p:nvSpPr>
              <p:cNvPr id="79" name="TextBox 78"/>
              <p:cNvSpPr txBox="1"/>
              <p:nvPr/>
            </p:nvSpPr>
            <p:spPr>
              <a:xfrm>
                <a:off x="444500" y="4514144"/>
                <a:ext cx="2713649" cy="92333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 smtClean="0">
                    <a:solidFill>
                      <a:srgbClr val="1F497D"/>
                    </a:solidFill>
                  </a:rPr>
                  <a:t>Kepler</a:t>
                </a:r>
                <a:r>
                  <a:rPr lang="en-US" dirty="0" smtClean="0">
                    <a:solidFill>
                      <a:srgbClr val="1F497D"/>
                    </a:solidFill>
                  </a:rPr>
                  <a:t> (1571, 1630) </a:t>
                </a:r>
              </a:p>
              <a:p>
                <a:pPr algn="ctr"/>
                <a:r>
                  <a:rPr lang="en-US" dirty="0" err="1" smtClean="0">
                    <a:solidFill>
                      <a:srgbClr val="1F497D"/>
                    </a:solidFill>
                  </a:rPr>
                  <a:t>Établit</a:t>
                </a:r>
                <a:r>
                  <a:rPr lang="en-US" dirty="0" smtClean="0">
                    <a:solidFill>
                      <a:srgbClr val="1F497D"/>
                    </a:solidFill>
                  </a:rPr>
                  <a:t> les </a:t>
                </a:r>
                <a:r>
                  <a:rPr lang="en-US" dirty="0" err="1" smtClean="0">
                    <a:solidFill>
                      <a:srgbClr val="1F497D"/>
                    </a:solidFill>
                  </a:rPr>
                  <a:t>trois</a:t>
                </a:r>
                <a:r>
                  <a:rPr lang="en-US" dirty="0" smtClean="0">
                    <a:solidFill>
                      <a:srgbClr val="1F497D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1F497D"/>
                    </a:solidFill>
                  </a:rPr>
                  <a:t>lois</a:t>
                </a:r>
                <a:r>
                  <a:rPr lang="en-US" dirty="0" smtClean="0">
                    <a:solidFill>
                      <a:srgbClr val="1F497D"/>
                    </a:solidFill>
                  </a:rPr>
                  <a:t> </a:t>
                </a:r>
              </a:p>
              <a:p>
                <a:pPr algn="ctr"/>
                <a:r>
                  <a:rPr lang="en-US" dirty="0" smtClean="0">
                    <a:solidFill>
                      <a:srgbClr val="1F497D"/>
                    </a:solidFill>
                  </a:rPr>
                  <a:t>du </a:t>
                </a:r>
                <a:r>
                  <a:rPr lang="en-US" dirty="0" err="1" smtClean="0">
                    <a:solidFill>
                      <a:srgbClr val="1F497D"/>
                    </a:solidFill>
                  </a:rPr>
                  <a:t>mouvement</a:t>
                </a:r>
                <a:r>
                  <a:rPr lang="en-US" dirty="0" smtClean="0">
                    <a:solidFill>
                      <a:srgbClr val="1F497D"/>
                    </a:solidFill>
                  </a:rPr>
                  <a:t> orbital</a:t>
                </a:r>
                <a:endParaRPr lang="en-US" dirty="0">
                  <a:solidFill>
                    <a:srgbClr val="1F497D"/>
                  </a:solidFill>
                </a:endParaRPr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2731143" y="1392238"/>
            <a:ext cx="3619500" cy="4894262"/>
            <a:chOff x="965200" y="1417638"/>
            <a:chExt cx="3619500" cy="4894262"/>
          </a:xfrm>
        </p:grpSpPr>
        <p:sp>
          <p:nvSpPr>
            <p:cNvPr id="81" name="Rectangle 80"/>
            <p:cNvSpPr/>
            <p:nvPr/>
          </p:nvSpPr>
          <p:spPr>
            <a:xfrm>
              <a:off x="965200" y="1417638"/>
              <a:ext cx="3619500" cy="489426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8" name="Group 8"/>
            <p:cNvGrpSpPr/>
            <p:nvPr/>
          </p:nvGrpSpPr>
          <p:grpSpPr>
            <a:xfrm>
              <a:off x="1389945" y="1548872"/>
              <a:ext cx="2794000" cy="4623833"/>
              <a:chOff x="1389945" y="1815572"/>
              <a:chExt cx="2794000" cy="4623833"/>
            </a:xfrm>
            <a:solidFill>
              <a:schemeClr val="bg1"/>
            </a:solidFill>
          </p:grpSpPr>
          <p:pic>
            <p:nvPicPr>
              <p:cNvPr id="89" name="Picture 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89945" y="1815572"/>
                <a:ext cx="2794000" cy="3429000"/>
              </a:xfrm>
              <a:prstGeom prst="rect">
                <a:avLst/>
              </a:prstGeom>
              <a:grpFill/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1389945" y="5331409"/>
                <a:ext cx="2794000" cy="110799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 smtClean="0">
                    <a:solidFill>
                      <a:srgbClr val="1F497D"/>
                    </a:solidFill>
                  </a:rPr>
                  <a:t>Galilée</a:t>
                </a:r>
                <a:r>
                  <a:rPr lang="en-US" dirty="0" smtClean="0">
                    <a:solidFill>
                      <a:srgbClr val="1F497D"/>
                    </a:solidFill>
                  </a:rPr>
                  <a:t> (1564, 1642)</a:t>
                </a:r>
              </a:p>
              <a:p>
                <a:pPr algn="ctr"/>
                <a:r>
                  <a:rPr lang="en-US" sz="1600" dirty="0" smtClean="0">
                    <a:solidFill>
                      <a:srgbClr val="1F497D"/>
                    </a:solidFill>
                  </a:rPr>
                  <a:t>Construction de la lunette </a:t>
                </a:r>
              </a:p>
              <a:p>
                <a:pPr algn="ctr"/>
                <a:r>
                  <a:rPr lang="en-US" sz="1600" dirty="0" err="1" smtClean="0">
                    <a:solidFill>
                      <a:srgbClr val="1F497D"/>
                    </a:solidFill>
                  </a:rPr>
                  <a:t>astronomique</a:t>
                </a:r>
                <a:r>
                  <a:rPr lang="en-US" sz="1600" dirty="0" smtClean="0">
                    <a:solidFill>
                      <a:srgbClr val="1F497D"/>
                    </a:solidFill>
                  </a:rPr>
                  <a:t> </a:t>
                </a:r>
              </a:p>
              <a:p>
                <a:pPr algn="ctr"/>
                <a:r>
                  <a:rPr lang="en-US" sz="1600" dirty="0" err="1" smtClean="0">
                    <a:solidFill>
                      <a:srgbClr val="1F497D"/>
                    </a:solidFill>
                  </a:rPr>
                  <a:t>Étude</a:t>
                </a:r>
                <a:r>
                  <a:rPr lang="en-US" sz="1600" dirty="0" smtClean="0">
                    <a:solidFill>
                      <a:srgbClr val="1F497D"/>
                    </a:solidFill>
                  </a:rPr>
                  <a:t> des </a:t>
                </a:r>
                <a:r>
                  <a:rPr lang="en-US" sz="1600" dirty="0" err="1" smtClean="0">
                    <a:solidFill>
                      <a:srgbClr val="1F497D"/>
                    </a:solidFill>
                  </a:rPr>
                  <a:t>taches</a:t>
                </a:r>
                <a:r>
                  <a:rPr lang="en-US" sz="1600" dirty="0" smtClean="0">
                    <a:solidFill>
                      <a:srgbClr val="1F497D"/>
                    </a:solidFill>
                  </a:rPr>
                  <a:t> </a:t>
                </a:r>
                <a:r>
                  <a:rPr lang="en-US" sz="1600" dirty="0" err="1" smtClean="0">
                    <a:solidFill>
                      <a:srgbClr val="1F497D"/>
                    </a:solidFill>
                  </a:rPr>
                  <a:t>solaires</a:t>
                </a:r>
                <a:endParaRPr lang="en-US" sz="1600" dirty="0">
                  <a:solidFill>
                    <a:srgbClr val="1F497D"/>
                  </a:solidFill>
                </a:endParaRPr>
              </a:p>
            </p:txBody>
          </p:sp>
        </p:grpSp>
      </p:grpSp>
      <p:grpSp>
        <p:nvGrpSpPr>
          <p:cNvPr id="91" name="Group 90"/>
          <p:cNvGrpSpPr/>
          <p:nvPr/>
        </p:nvGrpSpPr>
        <p:grpSpPr>
          <a:xfrm>
            <a:off x="2024045" y="2067817"/>
            <a:ext cx="4894262" cy="3619500"/>
            <a:chOff x="4249738" y="1231372"/>
            <a:chExt cx="4894262" cy="3619500"/>
          </a:xfrm>
        </p:grpSpPr>
        <p:sp>
          <p:nvSpPr>
            <p:cNvPr id="93" name="Rectangle 92"/>
            <p:cNvSpPr/>
            <p:nvPr/>
          </p:nvSpPr>
          <p:spPr>
            <a:xfrm rot="16200000">
              <a:off x="4887119" y="593991"/>
              <a:ext cx="3619500" cy="489426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673600" y="1853672"/>
              <a:ext cx="4064000" cy="2381250"/>
            </a:xfrm>
            <a:prstGeom prst="rect">
              <a:avLst/>
            </a:prstGeom>
          </p:spPr>
        </p:pic>
      </p:grpSp>
      <p:grpSp>
        <p:nvGrpSpPr>
          <p:cNvPr id="95" name="Group 94"/>
          <p:cNvGrpSpPr/>
          <p:nvPr/>
        </p:nvGrpSpPr>
        <p:grpSpPr>
          <a:xfrm>
            <a:off x="2731143" y="1387871"/>
            <a:ext cx="3619500" cy="4894262"/>
            <a:chOff x="5130800" y="672613"/>
            <a:chExt cx="3619500" cy="4894262"/>
          </a:xfrm>
        </p:grpSpPr>
        <p:sp>
          <p:nvSpPr>
            <p:cNvPr id="97" name="Rectangle 96"/>
            <p:cNvSpPr/>
            <p:nvPr/>
          </p:nvSpPr>
          <p:spPr>
            <a:xfrm>
              <a:off x="5130800" y="672613"/>
              <a:ext cx="3619500" cy="489426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8" name="Group 11"/>
            <p:cNvGrpSpPr/>
            <p:nvPr/>
          </p:nvGrpSpPr>
          <p:grpSpPr>
            <a:xfrm>
              <a:off x="5516738" y="809167"/>
              <a:ext cx="2873697" cy="4624874"/>
              <a:chOff x="5516738" y="809167"/>
              <a:chExt cx="2873697" cy="4624874"/>
            </a:xfrm>
            <a:solidFill>
              <a:schemeClr val="bg1"/>
            </a:solidFill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9"/>
              <a:srcRect b="13139"/>
              <a:stretch>
                <a:fillRect/>
              </a:stretch>
            </p:blipFill>
            <p:spPr>
              <a:xfrm>
                <a:off x="5516738" y="809167"/>
                <a:ext cx="2873697" cy="3427977"/>
              </a:xfrm>
              <a:prstGeom prst="rect">
                <a:avLst/>
              </a:prstGeom>
              <a:grpFill/>
            </p:spPr>
          </p:pic>
          <p:sp>
            <p:nvSpPr>
              <p:cNvPr id="101" name="TextBox 100"/>
              <p:cNvSpPr txBox="1"/>
              <p:nvPr/>
            </p:nvSpPr>
            <p:spPr>
              <a:xfrm>
                <a:off x="5516739" y="4326045"/>
                <a:ext cx="2873695" cy="110799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1F497D"/>
                    </a:solidFill>
                  </a:rPr>
                  <a:t>Newton (1643, 1727) </a:t>
                </a:r>
              </a:p>
              <a:p>
                <a:pPr algn="ctr"/>
                <a:r>
                  <a:rPr lang="en-US" sz="1600" dirty="0" err="1" smtClean="0">
                    <a:solidFill>
                      <a:srgbClr val="1F497D"/>
                    </a:solidFill>
                  </a:rPr>
                  <a:t>Découvre</a:t>
                </a:r>
                <a:r>
                  <a:rPr lang="en-US" sz="1600" dirty="0" smtClean="0">
                    <a:solidFill>
                      <a:srgbClr val="1F497D"/>
                    </a:solidFill>
                  </a:rPr>
                  <a:t> la gravitation</a:t>
                </a:r>
              </a:p>
              <a:p>
                <a:pPr algn="ctr"/>
                <a:r>
                  <a:rPr lang="en-US" sz="1600" dirty="0" err="1" smtClean="0">
                    <a:solidFill>
                      <a:srgbClr val="1F497D"/>
                    </a:solidFill>
                  </a:rPr>
                  <a:t>Établit</a:t>
                </a:r>
                <a:r>
                  <a:rPr lang="en-US" sz="1600" dirty="0" smtClean="0">
                    <a:solidFill>
                      <a:srgbClr val="1F497D"/>
                    </a:solidFill>
                  </a:rPr>
                  <a:t> </a:t>
                </a:r>
                <a:r>
                  <a:rPr lang="en-US" sz="1600" dirty="0" err="1" smtClean="0">
                    <a:solidFill>
                      <a:srgbClr val="1F497D"/>
                    </a:solidFill>
                  </a:rPr>
                  <a:t>ses</a:t>
                </a:r>
                <a:r>
                  <a:rPr lang="en-US" sz="1600" dirty="0" smtClean="0">
                    <a:solidFill>
                      <a:srgbClr val="1F497D"/>
                    </a:solidFill>
                  </a:rPr>
                  <a:t> </a:t>
                </a:r>
                <a:r>
                  <a:rPr lang="en-US" sz="1600" dirty="0" err="1" smtClean="0">
                    <a:solidFill>
                      <a:srgbClr val="1F497D"/>
                    </a:solidFill>
                  </a:rPr>
                  <a:t>lois</a:t>
                </a:r>
                <a:r>
                  <a:rPr lang="en-US" sz="1600" dirty="0" smtClean="0">
                    <a:solidFill>
                      <a:srgbClr val="1F497D"/>
                    </a:solidFill>
                  </a:rPr>
                  <a:t> du </a:t>
                </a:r>
                <a:r>
                  <a:rPr lang="en-US" sz="1600" dirty="0" err="1" smtClean="0">
                    <a:solidFill>
                      <a:srgbClr val="1F497D"/>
                    </a:solidFill>
                  </a:rPr>
                  <a:t>mouvement</a:t>
                </a:r>
                <a:endParaRPr lang="en-US" sz="1600" dirty="0" smtClean="0">
                  <a:solidFill>
                    <a:srgbClr val="1F497D"/>
                  </a:solidFill>
                </a:endParaRPr>
              </a:p>
              <a:p>
                <a:pPr algn="ctr"/>
                <a:r>
                  <a:rPr lang="en-US" sz="1600" dirty="0" err="1" smtClean="0">
                    <a:solidFill>
                      <a:srgbClr val="1F497D"/>
                    </a:solidFill>
                  </a:rPr>
                  <a:t>Construit</a:t>
                </a:r>
                <a:r>
                  <a:rPr lang="en-US" sz="1600" dirty="0" smtClean="0">
                    <a:solidFill>
                      <a:srgbClr val="1F497D"/>
                    </a:solidFill>
                  </a:rPr>
                  <a:t> le premier telescope</a:t>
                </a:r>
                <a:endParaRPr lang="en-US" sz="1600" dirty="0">
                  <a:solidFill>
                    <a:srgbClr val="1F497D"/>
                  </a:solidFill>
                </a:endParaRPr>
              </a:p>
            </p:txBody>
          </p:sp>
        </p:grpSp>
      </p:grpSp>
      <p:grpSp>
        <p:nvGrpSpPr>
          <p:cNvPr id="102" name="Group 101"/>
          <p:cNvGrpSpPr/>
          <p:nvPr/>
        </p:nvGrpSpPr>
        <p:grpSpPr>
          <a:xfrm>
            <a:off x="2731143" y="1392238"/>
            <a:ext cx="3619500" cy="4894262"/>
            <a:chOff x="279400" y="-563562"/>
            <a:chExt cx="3619500" cy="4894262"/>
          </a:xfrm>
        </p:grpSpPr>
        <p:sp>
          <p:nvSpPr>
            <p:cNvPr id="103" name="Rectangle 102"/>
            <p:cNvSpPr/>
            <p:nvPr/>
          </p:nvSpPr>
          <p:spPr>
            <a:xfrm>
              <a:off x="279400" y="-563562"/>
              <a:ext cx="3619500" cy="489426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5" name="Group 12"/>
            <p:cNvGrpSpPr/>
            <p:nvPr/>
          </p:nvGrpSpPr>
          <p:grpSpPr>
            <a:xfrm>
              <a:off x="702733" y="-436562"/>
              <a:ext cx="2794000" cy="4650036"/>
              <a:chOff x="677333" y="-423862"/>
              <a:chExt cx="2794000" cy="4650036"/>
            </a:xfrm>
            <a:solidFill>
              <a:schemeClr val="bg1"/>
            </a:solidFill>
          </p:grpSpPr>
          <p:pic>
            <p:nvPicPr>
              <p:cNvPr id="106" name="Picture 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7333" y="-423862"/>
                <a:ext cx="2794000" cy="3949700"/>
              </a:xfrm>
              <a:prstGeom prst="rect">
                <a:avLst/>
              </a:prstGeom>
              <a:grpFill/>
            </p:spPr>
          </p:pic>
          <p:sp>
            <p:nvSpPr>
              <p:cNvPr id="107" name="TextBox 106"/>
              <p:cNvSpPr txBox="1"/>
              <p:nvPr/>
            </p:nvSpPr>
            <p:spPr>
              <a:xfrm>
                <a:off x="677333" y="3579843"/>
                <a:ext cx="2794000" cy="64633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 smtClean="0">
                    <a:solidFill>
                      <a:srgbClr val="1F497D"/>
                    </a:solidFill>
                  </a:rPr>
                  <a:t>Schwabe</a:t>
                </a:r>
                <a:r>
                  <a:rPr lang="en-US" dirty="0" smtClean="0">
                    <a:solidFill>
                      <a:srgbClr val="1F497D"/>
                    </a:solidFill>
                  </a:rPr>
                  <a:t> (1789, 1875)  </a:t>
                </a:r>
              </a:p>
              <a:p>
                <a:pPr algn="ctr"/>
                <a:r>
                  <a:rPr lang="en-US" dirty="0" err="1" smtClean="0">
                    <a:solidFill>
                      <a:srgbClr val="1F497D"/>
                    </a:solidFill>
                  </a:rPr>
                  <a:t>Découvre</a:t>
                </a:r>
                <a:r>
                  <a:rPr lang="en-US" dirty="0" smtClean="0">
                    <a:solidFill>
                      <a:srgbClr val="1F497D"/>
                    </a:solidFill>
                  </a:rPr>
                  <a:t> le cycle de 11 </a:t>
                </a:r>
                <a:r>
                  <a:rPr lang="en-US" dirty="0" err="1" smtClean="0">
                    <a:solidFill>
                      <a:srgbClr val="1F497D"/>
                    </a:solidFill>
                  </a:rPr>
                  <a:t>ans</a:t>
                </a:r>
                <a:endParaRPr lang="en-US" dirty="0">
                  <a:solidFill>
                    <a:srgbClr val="1F497D"/>
                  </a:solidFill>
                </a:endParaRPr>
              </a:p>
            </p:txBody>
          </p:sp>
        </p:grpSp>
      </p:grpSp>
      <p:grpSp>
        <p:nvGrpSpPr>
          <p:cNvPr id="111" name="Group 110"/>
          <p:cNvGrpSpPr/>
          <p:nvPr/>
        </p:nvGrpSpPr>
        <p:grpSpPr>
          <a:xfrm>
            <a:off x="2731143" y="1396207"/>
            <a:ext cx="3619500" cy="4894262"/>
            <a:chOff x="4889500" y="1066007"/>
            <a:chExt cx="3619500" cy="4894262"/>
          </a:xfrm>
        </p:grpSpPr>
        <p:sp>
          <p:nvSpPr>
            <p:cNvPr id="112" name="Rectangle 111"/>
            <p:cNvSpPr/>
            <p:nvPr/>
          </p:nvSpPr>
          <p:spPr>
            <a:xfrm>
              <a:off x="4889500" y="1066007"/>
              <a:ext cx="3619500" cy="489426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grpSp>
          <p:nvGrpSpPr>
            <p:cNvPr id="113" name="Group 14"/>
            <p:cNvGrpSpPr/>
            <p:nvPr/>
          </p:nvGrpSpPr>
          <p:grpSpPr>
            <a:xfrm>
              <a:off x="5245098" y="1206500"/>
              <a:ext cx="2894180" cy="4611668"/>
              <a:chOff x="5321298" y="1358900"/>
              <a:chExt cx="2894180" cy="4611668"/>
            </a:xfrm>
            <a:solidFill>
              <a:schemeClr val="bg1"/>
            </a:solidFill>
          </p:grpSpPr>
          <p:pic>
            <p:nvPicPr>
              <p:cNvPr id="114" name="Picture 113"/>
              <p:cNvPicPr>
                <a:picLocks noChangeAspect="1"/>
              </p:cNvPicPr>
              <p:nvPr/>
            </p:nvPicPr>
            <p:blipFill>
              <a:blip r:embed="rId10"/>
              <a:srcRect t="7026" b="6326"/>
              <a:stretch>
                <a:fillRect/>
              </a:stretch>
            </p:blipFill>
            <p:spPr>
              <a:xfrm>
                <a:off x="5321299" y="1358900"/>
                <a:ext cx="2894179" cy="3624838"/>
              </a:xfrm>
              <a:prstGeom prst="rect">
                <a:avLst/>
              </a:prstGeom>
              <a:grpFill/>
            </p:spPr>
          </p:pic>
          <p:sp>
            <p:nvSpPr>
              <p:cNvPr id="117" name="TextBox 116"/>
              <p:cNvSpPr txBox="1"/>
              <p:nvPr/>
            </p:nvSpPr>
            <p:spPr>
              <a:xfrm>
                <a:off x="5321298" y="5047238"/>
                <a:ext cx="2894179" cy="92333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1F497D"/>
                    </a:solidFill>
                  </a:rPr>
                  <a:t>Wolf (1816, 1893) </a:t>
                </a:r>
              </a:p>
              <a:p>
                <a:pPr algn="ctr"/>
                <a:r>
                  <a:rPr lang="en-US" dirty="0" err="1" smtClean="0">
                    <a:solidFill>
                      <a:srgbClr val="1F497D"/>
                    </a:solidFill>
                  </a:rPr>
                  <a:t>Quantifie</a:t>
                </a:r>
                <a:r>
                  <a:rPr lang="en-US" dirty="0" smtClean="0">
                    <a:solidFill>
                      <a:srgbClr val="1F497D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1F497D"/>
                    </a:solidFill>
                  </a:rPr>
                  <a:t>l’activité</a:t>
                </a:r>
                <a:r>
                  <a:rPr lang="en-US" dirty="0" smtClean="0">
                    <a:solidFill>
                      <a:srgbClr val="1F497D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1F497D"/>
                    </a:solidFill>
                  </a:rPr>
                  <a:t>solaire</a:t>
                </a:r>
                <a:r>
                  <a:rPr lang="en-US" dirty="0" smtClean="0">
                    <a:solidFill>
                      <a:srgbClr val="1F497D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1F497D"/>
                    </a:solidFill>
                  </a:rPr>
                  <a:t>à</a:t>
                </a:r>
                <a:r>
                  <a:rPr lang="en-US" dirty="0" smtClean="0">
                    <a:solidFill>
                      <a:srgbClr val="1F497D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1F497D"/>
                    </a:solidFill>
                  </a:rPr>
                  <a:t>l’aide</a:t>
                </a:r>
                <a:r>
                  <a:rPr lang="en-US" dirty="0" smtClean="0">
                    <a:solidFill>
                      <a:srgbClr val="1F497D"/>
                    </a:solidFill>
                  </a:rPr>
                  <a:t> du </a:t>
                </a:r>
                <a:r>
                  <a:rPr lang="en-US" dirty="0" err="1" smtClean="0">
                    <a:solidFill>
                      <a:srgbClr val="1F497D"/>
                    </a:solidFill>
                  </a:rPr>
                  <a:t>nombre</a:t>
                </a:r>
                <a:r>
                  <a:rPr lang="en-US" dirty="0" smtClean="0">
                    <a:solidFill>
                      <a:srgbClr val="1F497D"/>
                    </a:solidFill>
                  </a:rPr>
                  <a:t> de Wolf</a:t>
                </a:r>
                <a:endParaRPr lang="en-US" dirty="0">
                  <a:solidFill>
                    <a:srgbClr val="1F497D"/>
                  </a:solidFill>
                </a:endParaRPr>
              </a:p>
            </p:txBody>
          </p:sp>
        </p:grp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 </a:t>
            </a:r>
            <a:r>
              <a:rPr lang="en-US" dirty="0" err="1" smtClean="0"/>
              <a:t>était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fois</a:t>
            </a:r>
            <a:r>
              <a:rPr lang="en-US" dirty="0" smtClean="0"/>
              <a:t> …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93 -0.21852 L 2.22222E-6 2.59259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" y="1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55 0.25186 L 2.22222E-6 -3.7037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13 -0.22153 L -1.38889E-6 -1.48148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69 0.25023 L 2.22222E-6 -0.0016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" y="-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03 -0.24861 L 2.22222E-6 -2.22222E-6 " pathEditMode="relative" ptsTypes="AA">
                                      <p:cBhvr>
                                        <p:cTn id="65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847 0.22291 L 2.22222E-6 -0.00047 " pathEditMode="relative" ptsTypes="AA">
                                      <p:cBhvr>
                                        <p:cTn id="7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354 -0.24792 L 0.00035 0.00092 " pathEditMode="relative" ptsTypes="AA">
                                      <p:cBhvr>
                                        <p:cTn id="8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occultation</a:t>
            </a:r>
            <a:endParaRPr lang="en-US" dirty="0"/>
          </a:p>
        </p:txBody>
      </p:sp>
      <p:pic>
        <p:nvPicPr>
          <p:cNvPr id="9" name="Picture 8" descr="20101224_U3_scale4_des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9825"/>
            <a:ext cx="4851007" cy="3304075"/>
          </a:xfrm>
          <a:prstGeom prst="rect">
            <a:avLst/>
          </a:prstGeom>
        </p:spPr>
      </p:pic>
      <p:pic>
        <p:nvPicPr>
          <p:cNvPr id="11" name="Picture 10" descr="The_Earth_seen_from_Apollo_17_trsp_back.jpg"/>
          <p:cNvPicPr>
            <a:picLocks noChangeAspect="1"/>
          </p:cNvPicPr>
          <p:nvPr/>
        </p:nvPicPr>
        <p:blipFill>
          <a:blip r:embed="rId3"/>
          <a:srcRect b="46449"/>
          <a:stretch>
            <a:fillRect/>
          </a:stretch>
        </p:blipFill>
        <p:spPr>
          <a:xfrm>
            <a:off x="5143500" y="4701327"/>
            <a:ext cx="3118083" cy="1661373"/>
          </a:xfrm>
          <a:prstGeom prst="rect">
            <a:avLst/>
          </a:prstGeom>
        </p:spPr>
      </p:pic>
      <p:sp>
        <p:nvSpPr>
          <p:cNvPr id="14" name="Arc 13"/>
          <p:cNvSpPr>
            <a:spLocks noChangeAspect="1"/>
          </p:cNvSpPr>
          <p:nvPr/>
        </p:nvSpPr>
        <p:spPr>
          <a:xfrm>
            <a:off x="5041900" y="4561627"/>
            <a:ext cx="3358067" cy="3180080"/>
          </a:xfrm>
          <a:prstGeom prst="arc">
            <a:avLst>
              <a:gd name="adj1" fmla="val 10401724"/>
              <a:gd name="adj2" fmla="val 386369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/>
          <p:cNvSpPr/>
          <p:nvPr/>
        </p:nvSpPr>
        <p:spPr>
          <a:xfrm>
            <a:off x="4616216" y="4089400"/>
            <a:ext cx="4197584" cy="3975100"/>
          </a:xfrm>
          <a:prstGeom prst="arc">
            <a:avLst>
              <a:gd name="adj1" fmla="val 10401724"/>
              <a:gd name="adj2" fmla="val 386369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>
            <a:spLocks noChangeAspect="1"/>
          </p:cNvSpPr>
          <p:nvPr/>
        </p:nvSpPr>
        <p:spPr>
          <a:xfrm>
            <a:off x="4832774" y="4330700"/>
            <a:ext cx="3777826" cy="3577590"/>
          </a:xfrm>
          <a:prstGeom prst="arc">
            <a:avLst>
              <a:gd name="adj1" fmla="val 10401724"/>
              <a:gd name="adj2" fmla="val 386369"/>
            </a:avLst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/>
          <p:cNvSpPr>
            <a:spLocks noChangeAspect="1"/>
          </p:cNvSpPr>
          <p:nvPr/>
        </p:nvSpPr>
        <p:spPr>
          <a:xfrm>
            <a:off x="4386958" y="3844290"/>
            <a:ext cx="4617342" cy="4372610"/>
          </a:xfrm>
          <a:prstGeom prst="arc">
            <a:avLst>
              <a:gd name="adj1" fmla="val 10401724"/>
              <a:gd name="adj2" fmla="val 386369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0"/>
          <p:cNvGrpSpPr/>
          <p:nvPr/>
        </p:nvGrpSpPr>
        <p:grpSpPr>
          <a:xfrm>
            <a:off x="8345170" y="2840990"/>
            <a:ext cx="303530" cy="355600"/>
            <a:chOff x="7138670" y="2794000"/>
            <a:chExt cx="303530" cy="355600"/>
          </a:xfrm>
        </p:grpSpPr>
        <p:sp>
          <p:nvSpPr>
            <p:cNvPr id="20" name="Parallelogram 19"/>
            <p:cNvSpPr/>
            <p:nvPr/>
          </p:nvSpPr>
          <p:spPr>
            <a:xfrm rot="5400000" flipV="1">
              <a:off x="7232650" y="2889250"/>
              <a:ext cx="304800" cy="114300"/>
            </a:xfrm>
            <a:prstGeom prst="parallelogram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/>
            <p:cNvSpPr/>
            <p:nvPr/>
          </p:nvSpPr>
          <p:spPr>
            <a:xfrm>
              <a:off x="7251700" y="2832100"/>
              <a:ext cx="177800" cy="254000"/>
            </a:xfrm>
            <a:prstGeom prst="cub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arallelogram 18"/>
            <p:cNvSpPr/>
            <p:nvPr/>
          </p:nvSpPr>
          <p:spPr>
            <a:xfrm rot="5400000" flipV="1">
              <a:off x="7049135" y="2934335"/>
              <a:ext cx="304800" cy="125730"/>
            </a:xfrm>
            <a:prstGeom prst="parallelogram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8344535" y="3336290"/>
            <a:ext cx="303530" cy="355600"/>
            <a:chOff x="7138670" y="2794000"/>
            <a:chExt cx="303530" cy="355600"/>
          </a:xfrm>
        </p:grpSpPr>
        <p:sp>
          <p:nvSpPr>
            <p:cNvPr id="23" name="Parallelogram 22"/>
            <p:cNvSpPr/>
            <p:nvPr/>
          </p:nvSpPr>
          <p:spPr>
            <a:xfrm rot="5400000" flipV="1">
              <a:off x="7232650" y="2889250"/>
              <a:ext cx="304800" cy="114300"/>
            </a:xfrm>
            <a:prstGeom prst="parallelogram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/>
            <p:cNvSpPr/>
            <p:nvPr/>
          </p:nvSpPr>
          <p:spPr>
            <a:xfrm>
              <a:off x="7251700" y="2832100"/>
              <a:ext cx="177800" cy="254000"/>
            </a:xfrm>
            <a:prstGeom prst="cub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/>
            <p:cNvSpPr/>
            <p:nvPr/>
          </p:nvSpPr>
          <p:spPr>
            <a:xfrm rot="5400000" flipV="1">
              <a:off x="7049135" y="2934335"/>
              <a:ext cx="304800" cy="125730"/>
            </a:xfrm>
            <a:prstGeom prst="parallelogram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25"/>
          <p:cNvGrpSpPr/>
          <p:nvPr/>
        </p:nvGrpSpPr>
        <p:grpSpPr>
          <a:xfrm>
            <a:off x="8344535" y="3755390"/>
            <a:ext cx="303530" cy="355600"/>
            <a:chOff x="7138670" y="2794000"/>
            <a:chExt cx="303530" cy="355600"/>
          </a:xfrm>
        </p:grpSpPr>
        <p:sp>
          <p:nvSpPr>
            <p:cNvPr id="27" name="Parallelogram 26"/>
            <p:cNvSpPr/>
            <p:nvPr/>
          </p:nvSpPr>
          <p:spPr>
            <a:xfrm rot="5400000" flipV="1">
              <a:off x="7232650" y="2889250"/>
              <a:ext cx="304800" cy="114300"/>
            </a:xfrm>
            <a:prstGeom prst="parallelogram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/>
            <p:cNvSpPr/>
            <p:nvPr/>
          </p:nvSpPr>
          <p:spPr>
            <a:xfrm>
              <a:off x="7251700" y="2832100"/>
              <a:ext cx="177800" cy="254000"/>
            </a:xfrm>
            <a:prstGeom prst="cub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arallelogram 28"/>
            <p:cNvSpPr/>
            <p:nvPr/>
          </p:nvSpPr>
          <p:spPr>
            <a:xfrm rot="5400000" flipV="1">
              <a:off x="7049135" y="2934335"/>
              <a:ext cx="304800" cy="125730"/>
            </a:xfrm>
            <a:prstGeom prst="parallelogram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29"/>
          <p:cNvGrpSpPr/>
          <p:nvPr/>
        </p:nvGrpSpPr>
        <p:grpSpPr>
          <a:xfrm>
            <a:off x="8345170" y="4123690"/>
            <a:ext cx="303530" cy="355600"/>
            <a:chOff x="7138670" y="2794000"/>
            <a:chExt cx="303530" cy="355600"/>
          </a:xfrm>
        </p:grpSpPr>
        <p:sp>
          <p:nvSpPr>
            <p:cNvPr id="31" name="Parallelogram 30"/>
            <p:cNvSpPr/>
            <p:nvPr/>
          </p:nvSpPr>
          <p:spPr>
            <a:xfrm rot="5400000" flipV="1">
              <a:off x="7232650" y="2889250"/>
              <a:ext cx="304800" cy="114300"/>
            </a:xfrm>
            <a:prstGeom prst="parallelogram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ube 31"/>
            <p:cNvSpPr/>
            <p:nvPr/>
          </p:nvSpPr>
          <p:spPr>
            <a:xfrm>
              <a:off x="7251700" y="2832100"/>
              <a:ext cx="177800" cy="254000"/>
            </a:xfrm>
            <a:prstGeom prst="cub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Parallelogram 32"/>
            <p:cNvSpPr/>
            <p:nvPr/>
          </p:nvSpPr>
          <p:spPr>
            <a:xfrm rot="5400000" flipV="1">
              <a:off x="7049135" y="2934335"/>
              <a:ext cx="304800" cy="125730"/>
            </a:xfrm>
            <a:prstGeom prst="parallelogram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 descr="sw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466" y="4898390"/>
            <a:ext cx="1259840" cy="1259840"/>
          </a:xfrm>
          <a:prstGeom prst="rect">
            <a:avLst/>
          </a:prstGeom>
        </p:spPr>
      </p:pic>
      <p:cxnSp>
        <p:nvCxnSpPr>
          <p:cNvPr id="39" name="Straight Connector 38"/>
          <p:cNvCxnSpPr>
            <a:stCxn id="36" idx="3"/>
            <a:endCxn id="19" idx="1"/>
          </p:cNvCxnSpPr>
          <p:nvPr/>
        </p:nvCxnSpPr>
        <p:spPr>
          <a:xfrm flipV="1">
            <a:off x="2657306" y="3059906"/>
            <a:ext cx="5687864" cy="2468404"/>
          </a:xfrm>
          <a:prstGeom prst="line">
            <a:avLst/>
          </a:prstGeom>
          <a:ln>
            <a:solidFill>
              <a:srgbClr val="B1101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6" idx="3"/>
            <a:endCxn id="25" idx="0"/>
          </p:cNvCxnSpPr>
          <p:nvPr/>
        </p:nvCxnSpPr>
        <p:spPr>
          <a:xfrm flipV="1">
            <a:off x="2657306" y="3539490"/>
            <a:ext cx="5687229" cy="1988820"/>
          </a:xfrm>
          <a:prstGeom prst="line">
            <a:avLst/>
          </a:prstGeom>
          <a:ln>
            <a:solidFill>
              <a:srgbClr val="B1101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36" idx="3"/>
            <a:endCxn id="29" idx="0"/>
          </p:cNvCxnSpPr>
          <p:nvPr/>
        </p:nvCxnSpPr>
        <p:spPr>
          <a:xfrm flipV="1">
            <a:off x="2657306" y="3958590"/>
            <a:ext cx="5687229" cy="1569720"/>
          </a:xfrm>
          <a:prstGeom prst="line">
            <a:avLst/>
          </a:prstGeom>
          <a:ln>
            <a:solidFill>
              <a:srgbClr val="B1101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36" idx="3"/>
            <a:endCxn id="33" idx="0"/>
          </p:cNvCxnSpPr>
          <p:nvPr/>
        </p:nvCxnSpPr>
        <p:spPr>
          <a:xfrm flipV="1">
            <a:off x="2657306" y="4326890"/>
            <a:ext cx="5687864" cy="1201420"/>
          </a:xfrm>
          <a:prstGeom prst="line">
            <a:avLst/>
          </a:prstGeom>
          <a:ln>
            <a:solidFill>
              <a:srgbClr val="B1101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WAPJan15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808662" y="3783806"/>
            <a:ext cx="2890837" cy="2890837"/>
          </a:xfrm>
          <a:prstGeom prst="rect">
            <a:avLst/>
          </a:prstGeom>
        </p:spPr>
      </p:pic>
      <p:sp>
        <p:nvSpPr>
          <p:cNvPr id="190469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Eclipse du </a:t>
            </a:r>
            <a:r>
              <a:rPr lang="en-US" dirty="0" err="1" smtClean="0"/>
              <a:t>soleil</a:t>
            </a:r>
            <a:r>
              <a:rPr lang="en-US" dirty="0" smtClean="0"/>
              <a:t> </a:t>
            </a:r>
            <a:r>
              <a:rPr lang="en-US" dirty="0" err="1" smtClean="0"/>
              <a:t>vue</a:t>
            </a:r>
            <a:r>
              <a:rPr lang="en-US" dirty="0" smtClean="0"/>
              <a:t> de PROBA2</a:t>
            </a:r>
            <a:endParaRPr lang="en-US" dirty="0"/>
          </a:p>
        </p:txBody>
      </p:sp>
      <p:pic>
        <p:nvPicPr>
          <p:cNvPr id="19047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1844675"/>
            <a:ext cx="5256213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24"/>
          <p:cNvGrpSpPr/>
          <p:nvPr/>
        </p:nvGrpSpPr>
        <p:grpSpPr>
          <a:xfrm>
            <a:off x="611188" y="3525838"/>
            <a:ext cx="4032250" cy="2932489"/>
            <a:chOff x="611188" y="3525838"/>
            <a:chExt cx="4032250" cy="2932489"/>
          </a:xfrm>
        </p:grpSpPr>
        <p:sp>
          <p:nvSpPr>
            <p:cNvPr id="190477" name="Line 13"/>
            <p:cNvSpPr>
              <a:spLocks noChangeShapeType="1"/>
            </p:cNvSpPr>
            <p:nvPr/>
          </p:nvSpPr>
          <p:spPr bwMode="auto">
            <a:xfrm>
              <a:off x="2070100" y="3525838"/>
              <a:ext cx="198437" cy="19907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stealth" w="lg" len="lg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481" name="Rectangle 17"/>
            <p:cNvSpPr>
              <a:spLocks noChangeArrowheads="1"/>
            </p:cNvSpPr>
            <p:nvPr/>
          </p:nvSpPr>
          <p:spPr bwMode="auto">
            <a:xfrm>
              <a:off x="611188" y="5565775"/>
              <a:ext cx="4032250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0" dirty="0" smtClean="0">
                  <a:solidFill>
                    <a:srgbClr val="000000"/>
                  </a:solidFill>
                </a:rPr>
                <a:t>Apparition et </a:t>
              </a:r>
              <a:r>
                <a:rPr lang="en-US" b="0" dirty="0" err="1" smtClean="0">
                  <a:solidFill>
                    <a:srgbClr val="000000"/>
                  </a:solidFill>
                </a:rPr>
                <a:t>disparition</a:t>
              </a:r>
              <a:r>
                <a:rPr lang="en-US" b="0" dirty="0" smtClean="0">
                  <a:solidFill>
                    <a:srgbClr val="000000"/>
                  </a:solidFill>
                </a:rPr>
                <a:t> de la </a:t>
              </a:r>
              <a:r>
                <a:rPr lang="en-US" b="0" dirty="0" err="1" smtClean="0">
                  <a:solidFill>
                    <a:srgbClr val="000000"/>
                  </a:solidFill>
                </a:rPr>
                <a:t>région</a:t>
              </a:r>
              <a:r>
                <a:rPr lang="en-US" b="0" dirty="0" smtClean="0">
                  <a:solidFill>
                    <a:srgbClr val="000000"/>
                  </a:solidFill>
                </a:rPr>
                <a:t> active derrière le </a:t>
              </a:r>
              <a:r>
                <a:rPr lang="en-US" b="0" dirty="0" err="1" smtClean="0">
                  <a:solidFill>
                    <a:srgbClr val="000000"/>
                  </a:solidFill>
                </a:rPr>
                <a:t>disque</a:t>
              </a:r>
              <a:r>
                <a:rPr lang="en-US" b="0" dirty="0" smtClean="0">
                  <a:solidFill>
                    <a:srgbClr val="000000"/>
                  </a:solidFill>
                </a:rPr>
                <a:t> </a:t>
              </a:r>
              <a:r>
                <a:rPr lang="en-US" b="0" dirty="0" err="1" smtClean="0">
                  <a:solidFill>
                    <a:srgbClr val="000000"/>
                  </a:solidFill>
                </a:rPr>
                <a:t>lunaire</a:t>
              </a:r>
              <a:endParaRPr lang="en-US" b="0" dirty="0" smtClean="0">
                <a:solidFill>
                  <a:srgbClr val="000000"/>
                </a:solidFill>
              </a:endParaRPr>
            </a:p>
            <a:p>
              <a:pPr>
                <a:lnSpc>
                  <a:spcPct val="80000"/>
                </a:lnSpc>
                <a:spcBef>
                  <a:spcPct val="50000"/>
                </a:spcBef>
                <a:buClr>
                  <a:srgbClr val="B8B8B8"/>
                </a:buClr>
                <a:buSzPct val="80000"/>
                <a:buFont typeface="Wingdings" charset="2"/>
                <a:buChar char="q"/>
              </a:pPr>
              <a:endParaRPr lang="en-US" sz="1600" b="0" dirty="0">
                <a:solidFill>
                  <a:srgbClr val="000000"/>
                </a:solidFill>
              </a:endParaRPr>
            </a:p>
          </p:txBody>
        </p:sp>
        <p:sp>
          <p:nvSpPr>
            <p:cNvPr id="190482" name="Line 18"/>
            <p:cNvSpPr>
              <a:spLocks noChangeShapeType="1"/>
            </p:cNvSpPr>
            <p:nvPr/>
          </p:nvSpPr>
          <p:spPr bwMode="auto">
            <a:xfrm flipH="1">
              <a:off x="2268535" y="3783806"/>
              <a:ext cx="503237" cy="17327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stealth" w="lg" len="lg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22"/>
          <p:cNvGrpSpPr/>
          <p:nvPr/>
        </p:nvGrpSpPr>
        <p:grpSpPr>
          <a:xfrm>
            <a:off x="3924300" y="1700213"/>
            <a:ext cx="4751388" cy="1008061"/>
            <a:chOff x="3924300" y="1700213"/>
            <a:chExt cx="4751388" cy="1008061"/>
          </a:xfrm>
        </p:grpSpPr>
        <p:sp>
          <p:nvSpPr>
            <p:cNvPr id="190484" name="Line 20"/>
            <p:cNvSpPr>
              <a:spLocks noChangeShapeType="1"/>
            </p:cNvSpPr>
            <p:nvPr/>
          </p:nvSpPr>
          <p:spPr bwMode="auto">
            <a:xfrm flipV="1">
              <a:off x="3995738" y="2095499"/>
              <a:ext cx="2795587" cy="6127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stealth" w="lg" len="lg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485" name="Line 21"/>
            <p:cNvSpPr>
              <a:spLocks noChangeShapeType="1"/>
            </p:cNvSpPr>
            <p:nvPr/>
          </p:nvSpPr>
          <p:spPr bwMode="auto">
            <a:xfrm flipV="1">
              <a:off x="3924300" y="2095498"/>
              <a:ext cx="2867025" cy="32543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stealth" w="lg" len="lg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486" name="Rectangle 22"/>
            <p:cNvSpPr>
              <a:spLocks noChangeArrowheads="1"/>
            </p:cNvSpPr>
            <p:nvPr/>
          </p:nvSpPr>
          <p:spPr bwMode="auto">
            <a:xfrm>
              <a:off x="6804025" y="1700213"/>
              <a:ext cx="1871663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0" dirty="0" err="1" smtClean="0">
                  <a:solidFill>
                    <a:srgbClr val="000000"/>
                  </a:solidFill>
                </a:rPr>
                <a:t>Manoeuvre</a:t>
              </a:r>
              <a:r>
                <a:rPr lang="en-US" b="0" dirty="0" smtClean="0">
                  <a:solidFill>
                    <a:srgbClr val="000000"/>
                  </a:solidFill>
                </a:rPr>
                <a:t> satellite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  <a:buClr>
                  <a:srgbClr val="B8B8B8"/>
                </a:buClr>
                <a:buSzPct val="80000"/>
                <a:buFont typeface="Wingdings" charset="2"/>
                <a:buChar char="q"/>
              </a:pPr>
              <a:endParaRPr lang="en-US" sz="1600" b="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23"/>
          <p:cNvGrpSpPr/>
          <p:nvPr/>
        </p:nvGrpSpPr>
        <p:grpSpPr>
          <a:xfrm>
            <a:off x="4356101" y="2828211"/>
            <a:ext cx="3875087" cy="1535827"/>
            <a:chOff x="4356101" y="2828211"/>
            <a:chExt cx="3875087" cy="1535827"/>
          </a:xfrm>
        </p:grpSpPr>
        <p:sp>
          <p:nvSpPr>
            <p:cNvPr id="190487" name="Line 23"/>
            <p:cNvSpPr>
              <a:spLocks noChangeShapeType="1"/>
            </p:cNvSpPr>
            <p:nvPr/>
          </p:nvSpPr>
          <p:spPr bwMode="auto">
            <a:xfrm flipV="1">
              <a:off x="4714875" y="3098800"/>
              <a:ext cx="2076450" cy="126523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stealth" w="lg" len="lg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488" name="Line 24"/>
            <p:cNvSpPr>
              <a:spLocks noChangeShapeType="1"/>
            </p:cNvSpPr>
            <p:nvPr/>
          </p:nvSpPr>
          <p:spPr bwMode="auto">
            <a:xfrm flipV="1">
              <a:off x="4356101" y="3098800"/>
              <a:ext cx="2435224" cy="11938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stealth" w="lg" len="lg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489" name="Rectangle 25"/>
            <p:cNvSpPr>
              <a:spLocks noChangeArrowheads="1"/>
            </p:cNvSpPr>
            <p:nvPr/>
          </p:nvSpPr>
          <p:spPr bwMode="auto">
            <a:xfrm>
              <a:off x="6791325" y="2828211"/>
              <a:ext cx="1439863" cy="697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0" dirty="0">
                  <a:solidFill>
                    <a:srgbClr val="000000"/>
                  </a:solidFill>
                </a:rPr>
                <a:t>Occultation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  <a:buClr>
                  <a:srgbClr val="B8B8B8"/>
                </a:buClr>
                <a:buSzPct val="80000"/>
                <a:buFont typeface="Wingdings" charset="2"/>
                <a:buChar char="q"/>
              </a:pPr>
              <a:endParaRPr lang="en-US" sz="1600" b="0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8313" y="188913"/>
            <a:ext cx="8207375" cy="1223962"/>
            <a:chOff x="295" y="119"/>
            <a:chExt cx="5080" cy="771"/>
          </a:xfrm>
        </p:grpSpPr>
        <p:pic>
          <p:nvPicPr>
            <p:cNvPr id="111619" name="Picture 3" descr="proba2banner"/>
            <p:cNvPicPr>
              <a:picLocks noChangeAspect="1" noChangeArrowheads="1"/>
            </p:cNvPicPr>
            <p:nvPr/>
          </p:nvPicPr>
          <p:blipFill>
            <a:blip r:embed="rId3"/>
            <a:srcRect l="420" t="11565" r="26021" b="13509"/>
            <a:stretch>
              <a:fillRect/>
            </a:stretch>
          </p:blipFill>
          <p:spPr bwMode="auto">
            <a:xfrm>
              <a:off x="295" y="119"/>
              <a:ext cx="4037" cy="771"/>
            </a:xfrm>
            <a:prstGeom prst="rect">
              <a:avLst/>
            </a:prstGeom>
            <a:noFill/>
          </p:spPr>
        </p:pic>
        <p:pic>
          <p:nvPicPr>
            <p:cNvPr id="111620" name="Picture 4" descr="proba2bannerRepeat"/>
            <p:cNvPicPr>
              <a:picLocks noChangeAspect="1" noChangeArrowheads="1"/>
            </p:cNvPicPr>
            <p:nvPr/>
          </p:nvPicPr>
          <p:blipFill>
            <a:blip r:embed="rId4"/>
            <a:srcRect r="23291"/>
            <a:stretch>
              <a:fillRect/>
            </a:stretch>
          </p:blipFill>
          <p:spPr bwMode="auto">
            <a:xfrm>
              <a:off x="4331" y="119"/>
              <a:ext cx="1044" cy="770"/>
            </a:xfrm>
            <a:prstGeom prst="rect">
              <a:avLst/>
            </a:prstGeom>
            <a:noFill/>
          </p:spPr>
        </p:pic>
      </p:grpSp>
      <p:pic>
        <p:nvPicPr>
          <p:cNvPr id="111621" name="Picture 5" descr="logotOR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38238" y="1781175"/>
            <a:ext cx="1066800" cy="1066800"/>
          </a:xfrm>
          <a:prstGeom prst="rect">
            <a:avLst/>
          </a:prstGeom>
          <a:noFill/>
        </p:spPr>
      </p:pic>
      <p:graphicFrame>
        <p:nvGraphicFramePr>
          <p:cNvPr id="111622" name="Object 6"/>
          <p:cNvGraphicFramePr>
            <a:graphicFrameLocks noChangeAspect="1"/>
          </p:cNvGraphicFramePr>
          <p:nvPr/>
        </p:nvGraphicFramePr>
        <p:xfrm>
          <a:off x="833438" y="3098006"/>
          <a:ext cx="1371600" cy="785813"/>
        </p:xfrm>
        <a:graphic>
          <a:graphicData uri="http://schemas.openxmlformats.org/presentationml/2006/ole">
            <p:oleObj spid="_x0000_s86018" name="Document" r:id="rId6" imgW="1000080" imgH="573480" progId="Word.Document.8">
              <p:embed/>
            </p:oleObj>
          </a:graphicData>
        </a:graphic>
      </p:graphicFrame>
      <p:pic>
        <p:nvPicPr>
          <p:cNvPr id="111623" name="Picture 7" descr="logo_pmod_150dp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5225" y="1839913"/>
            <a:ext cx="1981200" cy="6810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1624" name="Picture 8" descr="IM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97437" y="5450681"/>
            <a:ext cx="1049338" cy="7762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111625" name="Object 9"/>
          <p:cNvGraphicFramePr>
            <a:graphicFrameLocks noChangeAspect="1"/>
          </p:cNvGraphicFramePr>
          <p:nvPr/>
        </p:nvGraphicFramePr>
        <p:xfrm>
          <a:off x="6148388" y="5384007"/>
          <a:ext cx="1493837" cy="842962"/>
        </p:xfrm>
        <a:graphic>
          <a:graphicData uri="http://schemas.openxmlformats.org/presentationml/2006/ole">
            <p:oleObj spid="_x0000_s86019" name="Photo Editor-Foto" r:id="rId9" imgW="13232072" imgH="8009524" progId="">
              <p:embed/>
            </p:oleObj>
          </a:graphicData>
        </a:graphic>
      </p:graphicFrame>
      <p:pic>
        <p:nvPicPr>
          <p:cNvPr id="111626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33438" y="4905376"/>
            <a:ext cx="960438" cy="1508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11628" name="Title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4400" b="0" dirty="0">
              <a:solidFill>
                <a:srgbClr val="B8B8B8"/>
              </a:solidFill>
            </a:endParaRPr>
          </a:p>
        </p:txBody>
      </p:sp>
      <p:pic>
        <p:nvPicPr>
          <p:cNvPr id="111631" name="Picture 1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700962" y="5312569"/>
            <a:ext cx="9858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32" name="Picture 16"/>
          <p:cNvPicPr>
            <a:picLocks noChangeAspect="1" noChangeArrowheads="1"/>
          </p:cNvPicPr>
          <p:nvPr/>
        </p:nvPicPr>
        <p:blipFill>
          <a:blip r:embed="rId12"/>
          <a:srcRect t="12534"/>
          <a:stretch>
            <a:fillRect/>
          </a:stretch>
        </p:blipFill>
        <p:spPr bwMode="auto">
          <a:xfrm>
            <a:off x="3656012" y="5132388"/>
            <a:ext cx="1241425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34" name="Picture 1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33438" y="4041775"/>
            <a:ext cx="10572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35" name="Picture 19"/>
          <p:cNvPicPr>
            <a:picLocks noChangeAspect="1" noChangeArrowheads="1"/>
          </p:cNvPicPr>
          <p:nvPr/>
        </p:nvPicPr>
        <p:blipFill>
          <a:blip r:embed="rId14"/>
          <a:srcRect l="4785" t="68709" r="35590"/>
          <a:stretch>
            <a:fillRect/>
          </a:stretch>
        </p:blipFill>
        <p:spPr bwMode="auto">
          <a:xfrm>
            <a:off x="7058025" y="4167188"/>
            <a:ext cx="18002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38" name="Picture 2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899275" y="3005138"/>
            <a:ext cx="17335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40" name="Picture 24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065338" y="5408613"/>
            <a:ext cx="126365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/>
          <a:srcRect r="67455"/>
          <a:stretch>
            <a:fillRect/>
          </a:stretch>
        </p:blipFill>
        <p:spPr>
          <a:xfrm>
            <a:off x="6584950" y="1417638"/>
            <a:ext cx="2273300" cy="1587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rcRect r="37231"/>
          <a:stretch>
            <a:fillRect/>
          </a:stretch>
        </p:blipFill>
        <p:spPr>
          <a:xfrm>
            <a:off x="4416425" y="1839913"/>
            <a:ext cx="1908175" cy="69218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799176" y="3222099"/>
            <a:ext cx="3701253" cy="1323439"/>
          </a:xfrm>
          <a:prstGeom prst="rect">
            <a:avLst/>
          </a:prstGeom>
          <a:solidFill>
            <a:srgbClr val="F5DD86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Merci pour </a:t>
            </a:r>
            <a:r>
              <a:rPr lang="en-US" sz="4000" dirty="0" err="1" smtClean="0"/>
              <a:t>votre</a:t>
            </a:r>
            <a:r>
              <a:rPr lang="en-US" sz="4000" dirty="0" smtClean="0"/>
              <a:t> </a:t>
            </a:r>
          </a:p>
          <a:p>
            <a:pPr algn="ctr"/>
            <a:r>
              <a:rPr lang="en-US" sz="4000" dirty="0" smtClean="0"/>
              <a:t>attention !</a:t>
            </a:r>
            <a:endParaRPr lang="en-US" sz="4000" dirty="0"/>
          </a:p>
        </p:txBody>
      </p:sp>
      <p:sp>
        <p:nvSpPr>
          <p:cNvPr id="21" name="TextBox 20"/>
          <p:cNvSpPr txBox="1"/>
          <p:nvPr/>
        </p:nvSpPr>
        <p:spPr>
          <a:xfrm>
            <a:off x="2819281" y="4596338"/>
            <a:ext cx="3681148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5DD86"/>
                </a:solidFill>
              </a:rPr>
              <a:t> Plus </a:t>
            </a:r>
            <a:r>
              <a:rPr lang="en-US" dirty="0" err="1" smtClean="0">
                <a:solidFill>
                  <a:srgbClr val="F5DD86"/>
                </a:solidFill>
              </a:rPr>
              <a:t>sur</a:t>
            </a:r>
            <a:r>
              <a:rPr lang="en-US" dirty="0" smtClean="0">
                <a:solidFill>
                  <a:srgbClr val="F5DD86"/>
                </a:solidFill>
              </a:rPr>
              <a:t> : http</a:t>
            </a:r>
            <a:r>
              <a:rPr lang="en-US" dirty="0" smtClean="0">
                <a:solidFill>
                  <a:srgbClr val="F5DD86"/>
                </a:solidFill>
              </a:rPr>
              <a:t>://proba2.sidc.be/</a:t>
            </a:r>
            <a:endParaRPr lang="en-US" dirty="0">
              <a:solidFill>
                <a:srgbClr val="F5DD8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Fiche </a:t>
            </a:r>
            <a:r>
              <a:rPr lang="en-US" dirty="0" err="1" smtClean="0"/>
              <a:t>signalétique</a:t>
            </a:r>
            <a:r>
              <a:rPr lang="en-US" dirty="0" smtClean="0"/>
              <a:t> du </a:t>
            </a:r>
            <a:r>
              <a:rPr lang="en-US" dirty="0" err="1" smtClean="0"/>
              <a:t>soleil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413250" y="3446504"/>
            <a:ext cx="4203700" cy="2611396"/>
          </a:xfrm>
          <a:solidFill>
            <a:srgbClr val="F5DD86"/>
          </a:solidFill>
        </p:spPr>
        <p:txBody>
          <a:bodyPr>
            <a:normAutofit/>
          </a:bodyPr>
          <a:lstStyle/>
          <a:p>
            <a:r>
              <a:rPr lang="fr-BE" dirty="0" smtClean="0"/>
              <a:t>Étoile naine jaune "ordinaire", de type G2</a:t>
            </a:r>
          </a:p>
          <a:p>
            <a:r>
              <a:rPr lang="fr-BE" dirty="0" smtClean="0"/>
              <a:t>Située dans le disque galactique à 27000 AL du centre de la Voie Lactée</a:t>
            </a:r>
          </a:p>
          <a:p>
            <a:pPr>
              <a:buNone/>
            </a:pPr>
            <a:endParaRPr lang="fr-BE" dirty="0" smtClean="0"/>
          </a:p>
          <a:p>
            <a:endParaRPr lang="en-US" dirty="0"/>
          </a:p>
        </p:txBody>
      </p:sp>
      <p:pic>
        <p:nvPicPr>
          <p:cNvPr id="8" name="Content Placeholder 7" descr="galaxy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25355" r="-25355"/>
          <a:stretch>
            <a:fillRect/>
          </a:stretch>
        </p:blipFill>
        <p:spPr>
          <a:xfrm>
            <a:off x="552450" y="1948418"/>
            <a:ext cx="4038600" cy="2679700"/>
          </a:xfrm>
        </p:spPr>
      </p:pic>
      <p:sp>
        <p:nvSpPr>
          <p:cNvPr id="7" name="TextBox 6"/>
          <p:cNvSpPr txBox="1"/>
          <p:nvPr/>
        </p:nvSpPr>
        <p:spPr>
          <a:xfrm>
            <a:off x="6042025" y="6276201"/>
            <a:ext cx="2644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NASA/JPL-Caltech/R. Hurt (SSC) 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2372519" y="3828018"/>
            <a:ext cx="209550" cy="209550"/>
          </a:xfrm>
          <a:prstGeom prst="rect">
            <a:avLst/>
          </a:prstGeom>
          <a:solidFill>
            <a:srgbClr val="F5DD86">
              <a:alpha val="4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 rot="5400000">
            <a:off x="2069307" y="4445555"/>
            <a:ext cx="81597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10097" y="4794011"/>
            <a:ext cx="1340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êtes</a:t>
            </a:r>
            <a:r>
              <a:rPr lang="en-US" dirty="0" smtClean="0"/>
              <a:t> </a:t>
            </a:r>
            <a:r>
              <a:rPr lang="en-US" dirty="0" err="1" smtClean="0"/>
              <a:t>ici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468091" y="469900"/>
          <a:ext cx="6096000" cy="6028014"/>
        </p:xfrm>
        <a:graphic>
          <a:graphicData uri="http://schemas.openxmlformats.org/drawingml/2006/table">
            <a:tbl>
              <a:tblPr bandRow="1">
                <a:tableStyleId>{125E5076-3810-47DD-B79F-674D7AD40C01}</a:tableStyleId>
              </a:tblPr>
              <a:tblGrid>
                <a:gridCol w="3048000"/>
                <a:gridCol w="3048000"/>
              </a:tblGrid>
              <a:tr h="40796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Distance </a:t>
                      </a:r>
                      <a:r>
                        <a:rPr lang="en-US" sz="1800" dirty="0" err="1" smtClean="0"/>
                        <a:t>moyenne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à</a:t>
                      </a:r>
                      <a:r>
                        <a:rPr lang="en-US" sz="1800" baseline="0" dirty="0" smtClean="0"/>
                        <a:t> la </a:t>
                      </a:r>
                      <a:r>
                        <a:rPr lang="en-US" sz="1800" baseline="0" dirty="0" err="1" smtClean="0"/>
                        <a:t>terre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149,6 Million km ≈ 210 RE 	</a:t>
                      </a:r>
                    </a:p>
                  </a:txBody>
                  <a:tcPr/>
                </a:tc>
              </a:tr>
              <a:tr h="23059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Rayon </a:t>
                      </a:r>
                      <a:r>
                        <a:rPr lang="en-US" sz="1800" dirty="0" err="1" smtClean="0"/>
                        <a:t>solaire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696,000 km ≈ 109 RE</a:t>
                      </a:r>
                      <a:endParaRPr lang="en-US" sz="1800" dirty="0"/>
                    </a:p>
                  </a:txBody>
                  <a:tcPr/>
                </a:tc>
              </a:tr>
              <a:tr h="40796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Masse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1.989 </a:t>
                      </a:r>
                      <a:r>
                        <a:rPr lang="en-US" sz="1800" dirty="0" err="1" smtClean="0"/>
                        <a:t>x</a:t>
                      </a:r>
                      <a:r>
                        <a:rPr lang="en-US" sz="1800" dirty="0" smtClean="0"/>
                        <a:t> 10</a:t>
                      </a:r>
                      <a:r>
                        <a:rPr lang="en-US" sz="1800" baseline="30000" dirty="0" smtClean="0"/>
                        <a:t>30</a:t>
                      </a:r>
                      <a:r>
                        <a:rPr lang="en-US" sz="1800" dirty="0" smtClean="0"/>
                        <a:t> kg ≈ 333,000 ME</a:t>
                      </a:r>
                      <a:endParaRPr lang="en-US" sz="1800" dirty="0"/>
                    </a:p>
                  </a:txBody>
                  <a:tcPr/>
                </a:tc>
              </a:tr>
              <a:tr h="40796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Volume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1.412 </a:t>
                      </a:r>
                      <a:r>
                        <a:rPr lang="en-US" sz="1800" dirty="0" err="1" smtClean="0"/>
                        <a:t>x</a:t>
                      </a:r>
                      <a:r>
                        <a:rPr lang="en-US" sz="1800" dirty="0" smtClean="0"/>
                        <a:t> 10</a:t>
                      </a:r>
                      <a:r>
                        <a:rPr lang="en-US" sz="1800" baseline="30000" dirty="0" smtClean="0"/>
                        <a:t>27</a:t>
                      </a:r>
                      <a:r>
                        <a:rPr lang="en-US" sz="1800" dirty="0" smtClean="0"/>
                        <a:t> m</a:t>
                      </a:r>
                      <a:r>
                        <a:rPr lang="en-US" sz="1800" baseline="30000" dirty="0" smtClean="0"/>
                        <a:t>3</a:t>
                      </a:r>
                      <a:r>
                        <a:rPr lang="en-US" sz="1800" dirty="0" smtClean="0"/>
                        <a:t> (1.3 Mill. Earth)</a:t>
                      </a:r>
                      <a:endParaRPr lang="en-US" sz="1800" dirty="0"/>
                    </a:p>
                  </a:txBody>
                  <a:tcPr/>
                </a:tc>
              </a:tr>
              <a:tr h="23059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Densité</a:t>
                      </a:r>
                      <a:r>
                        <a:rPr lang="en-US" sz="1800" dirty="0" smtClean="0"/>
                        <a:t> du </a:t>
                      </a:r>
                      <a:r>
                        <a:rPr lang="en-US" sz="1800" dirty="0" err="1" smtClean="0"/>
                        <a:t>noyau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151300 kg m</a:t>
                      </a:r>
                      <a:r>
                        <a:rPr lang="en-US" sz="1800" baseline="30000" dirty="0" smtClean="0"/>
                        <a:t>-3</a:t>
                      </a:r>
                      <a:endParaRPr lang="en-US" sz="1800" baseline="30000" dirty="0"/>
                    </a:p>
                  </a:txBody>
                  <a:tcPr/>
                </a:tc>
              </a:tr>
              <a:tr h="23059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Densité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moyenne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1409 kg m</a:t>
                      </a:r>
                      <a:r>
                        <a:rPr lang="en-US" sz="1800" baseline="30000" dirty="0" smtClean="0"/>
                        <a:t>-3</a:t>
                      </a:r>
                      <a:endParaRPr lang="en-US" sz="1800" baseline="30000" dirty="0"/>
                    </a:p>
                  </a:txBody>
                  <a:tcPr/>
                </a:tc>
              </a:tr>
              <a:tr h="23059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Pression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dans</a:t>
                      </a:r>
                      <a:r>
                        <a:rPr lang="en-US" sz="1800" dirty="0" smtClean="0"/>
                        <a:t> le </a:t>
                      </a:r>
                      <a:r>
                        <a:rPr lang="en-US" sz="1800" dirty="0" err="1" smtClean="0"/>
                        <a:t>noyau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2.334 </a:t>
                      </a:r>
                      <a:r>
                        <a:rPr lang="en-US" sz="1800" dirty="0" err="1" smtClean="0"/>
                        <a:t>x</a:t>
                      </a:r>
                      <a:r>
                        <a:rPr lang="en-US" sz="1800" dirty="0" smtClean="0"/>
                        <a:t> 10</a:t>
                      </a:r>
                      <a:r>
                        <a:rPr lang="en-US" sz="1800" baseline="30000" dirty="0" smtClean="0"/>
                        <a:t>11</a:t>
                      </a:r>
                      <a:r>
                        <a:rPr lang="en-US" sz="1800" dirty="0" smtClean="0"/>
                        <a:t> bar</a:t>
                      </a:r>
                      <a:endParaRPr lang="en-US" sz="1800" dirty="0"/>
                    </a:p>
                  </a:txBody>
                  <a:tcPr/>
                </a:tc>
              </a:tr>
              <a:tr h="23059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Pression</a:t>
                      </a:r>
                      <a:r>
                        <a:rPr lang="en-US" sz="1800" dirty="0" smtClean="0"/>
                        <a:t> en surface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0.0001 bar</a:t>
                      </a:r>
                      <a:endParaRPr lang="en-US" sz="1800" dirty="0"/>
                    </a:p>
                  </a:txBody>
                  <a:tcPr/>
                </a:tc>
              </a:tr>
              <a:tr h="23059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Température</a:t>
                      </a:r>
                      <a:r>
                        <a:rPr lang="en-US" sz="1800" dirty="0" smtClean="0"/>
                        <a:t> en surface</a:t>
                      </a:r>
                      <a:endParaRPr lang="en-US" sz="1800" b="1" dirty="0">
                        <a:latin typeface="+mn-lt"/>
                        <a:cs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5780 K</a:t>
                      </a:r>
                      <a:endParaRPr lang="en-US" sz="1800" dirty="0"/>
                    </a:p>
                  </a:txBody>
                  <a:tcPr/>
                </a:tc>
              </a:tr>
              <a:tr h="23059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Age </a:t>
                      </a:r>
                    </a:p>
                    <a:p>
                      <a:r>
                        <a:rPr lang="en-US" sz="1800" dirty="0" err="1" smtClean="0"/>
                        <a:t>Espérance</a:t>
                      </a:r>
                      <a:r>
                        <a:rPr lang="en-US" sz="1800" smtClean="0"/>
                        <a:t> de </a:t>
                      </a:r>
                      <a:r>
                        <a:rPr lang="en-US" sz="1800" dirty="0" smtClean="0"/>
                        <a:t>vie</a:t>
                      </a:r>
                      <a:endParaRPr lang="en-US" sz="1800" b="1" dirty="0">
                        <a:latin typeface="+mn-lt"/>
                        <a:cs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4.5 milliards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d’années</a:t>
                      </a:r>
                      <a:r>
                        <a:rPr lang="en-US" sz="1800" baseline="0" dirty="0" smtClean="0"/>
                        <a:t> </a:t>
                      </a:r>
                    </a:p>
                    <a:p>
                      <a:r>
                        <a:rPr lang="en-US" sz="1800" baseline="0" dirty="0" smtClean="0"/>
                        <a:t>10 milliards </a:t>
                      </a:r>
                      <a:r>
                        <a:rPr lang="en-US" sz="1800" baseline="0" dirty="0" err="1" smtClean="0"/>
                        <a:t>d’années</a:t>
                      </a:r>
                      <a:endParaRPr lang="en-US" sz="1800" dirty="0"/>
                    </a:p>
                  </a:txBody>
                  <a:tcPr/>
                </a:tc>
              </a:tr>
              <a:tr h="230590">
                <a:tc>
                  <a:txBody>
                    <a:bodyPr/>
                    <a:lstStyle/>
                    <a:p>
                      <a:r>
                        <a:rPr lang="en-US" sz="1800" baseline="0" dirty="0" err="1" smtClean="0"/>
                        <a:t>Luminosité</a:t>
                      </a:r>
                      <a:endParaRPr lang="en-US" sz="1800" b="1" baseline="0" dirty="0" smtClean="0">
                        <a:solidFill>
                          <a:srgbClr val="000000"/>
                        </a:solidFill>
                        <a:latin typeface="+mn-lt"/>
                        <a:cs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/>
                        <a:t>3.854 </a:t>
                      </a:r>
                      <a:r>
                        <a:rPr lang="en-US" sz="1800" kern="1200" baseline="0" dirty="0" err="1" smtClean="0"/>
                        <a:t>x</a:t>
                      </a:r>
                      <a:r>
                        <a:rPr lang="en-US" sz="1800" kern="1200" baseline="0" dirty="0" smtClean="0"/>
                        <a:t> 10</a:t>
                      </a:r>
                      <a:r>
                        <a:rPr lang="en-US" sz="1800" kern="1200" baseline="30000" dirty="0" smtClean="0"/>
                        <a:t>26 </a:t>
                      </a:r>
                      <a:r>
                        <a:rPr lang="en-US" sz="1800" kern="1200" baseline="0" dirty="0" smtClean="0"/>
                        <a:t>J s</a:t>
                      </a:r>
                      <a:r>
                        <a:rPr lang="en-US" sz="1800" kern="1200" baseline="30000" dirty="0" smtClean="0"/>
                        <a:t>-1 </a:t>
                      </a:r>
                      <a:endParaRPr lang="en-US" sz="1800" kern="1200" baseline="300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30590"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“</a:t>
                      </a:r>
                      <a:r>
                        <a:rPr lang="en-US" sz="1800" baseline="0" dirty="0" err="1" smtClean="0"/>
                        <a:t>Constante</a:t>
                      </a:r>
                      <a:r>
                        <a:rPr lang="en-US" sz="1800" baseline="0" dirty="0" smtClean="0"/>
                        <a:t>” </a:t>
                      </a:r>
                      <a:r>
                        <a:rPr lang="en-US" sz="1800" baseline="0" dirty="0" err="1" smtClean="0"/>
                        <a:t>solaire</a:t>
                      </a:r>
                      <a:endParaRPr lang="en-US" sz="1800" b="1" baseline="0" dirty="0" smtClean="0">
                        <a:solidFill>
                          <a:srgbClr val="000000"/>
                        </a:solidFill>
                        <a:latin typeface="+mn-lt"/>
                        <a:cs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/>
                        <a:t>1367 W/m</a:t>
                      </a:r>
                      <a:r>
                        <a:rPr lang="en-US" sz="1800" kern="1200" baseline="30000" dirty="0" smtClean="0"/>
                        <a:t>2 </a:t>
                      </a:r>
                      <a:r>
                        <a:rPr lang="en-US" sz="1800" kern="1200" baseline="0" dirty="0" smtClean="0"/>
                        <a:t>(variation 0.1%)</a:t>
                      </a:r>
                      <a:endParaRPr lang="en-US" sz="1800" kern="1200" baseline="300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07967"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Composition de la </a:t>
                      </a:r>
                      <a:r>
                        <a:rPr lang="en-US" sz="1800" baseline="0" dirty="0" err="1" smtClean="0"/>
                        <a:t>photosphère</a:t>
                      </a:r>
                      <a:endParaRPr lang="en-US" sz="1800" b="1" baseline="0" dirty="0" smtClean="0">
                        <a:solidFill>
                          <a:srgbClr val="000000"/>
                        </a:solidFill>
                        <a:latin typeface="+mn-lt"/>
                        <a:cs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75% H</a:t>
                      </a:r>
                    </a:p>
                    <a:p>
                      <a:r>
                        <a:rPr lang="en-US" sz="1800" dirty="0" smtClean="0"/>
                        <a:t>25% He</a:t>
                      </a:r>
                      <a:endParaRPr lang="en-US" sz="1800" dirty="0"/>
                    </a:p>
                  </a:txBody>
                  <a:tcPr/>
                </a:tc>
              </a:tr>
              <a:tr h="230590">
                <a:tc>
                  <a:txBody>
                    <a:bodyPr/>
                    <a:lstStyle/>
                    <a:p>
                      <a:r>
                        <a:rPr lang="en-US" sz="1800" baseline="0" dirty="0" err="1" smtClean="0"/>
                        <a:t>Période</a:t>
                      </a:r>
                      <a:r>
                        <a:rPr lang="en-US" sz="1800" baseline="0" dirty="0" smtClean="0"/>
                        <a:t> de rotation</a:t>
                      </a:r>
                      <a:endParaRPr lang="en-US" sz="1800" b="1" baseline="0" dirty="0" smtClean="0">
                        <a:solidFill>
                          <a:srgbClr val="000000"/>
                        </a:solidFill>
                        <a:latin typeface="+mn-lt"/>
                        <a:cs typeface="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25j (</a:t>
                      </a:r>
                      <a:r>
                        <a:rPr lang="en-US" sz="1800" dirty="0" err="1" smtClean="0"/>
                        <a:t>équateur</a:t>
                      </a:r>
                      <a:r>
                        <a:rPr lang="en-US" sz="1800" dirty="0" smtClean="0"/>
                        <a:t>) – 33j (</a:t>
                      </a:r>
                      <a:r>
                        <a:rPr lang="en-US" sz="1800" dirty="0" err="1" smtClean="0"/>
                        <a:t>pôles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72" y="1818634"/>
            <a:ext cx="4533900" cy="4533900"/>
          </a:xfrm>
          <a:prstGeom prst="rect">
            <a:avLst/>
          </a:prstGeom>
        </p:spPr>
      </p:pic>
      <p:sp>
        <p:nvSpPr>
          <p:cNvPr id="72" name="Oval 71"/>
          <p:cNvSpPr/>
          <p:nvPr/>
        </p:nvSpPr>
        <p:spPr>
          <a:xfrm>
            <a:off x="948266" y="2718845"/>
            <a:ext cx="3115739" cy="3015767"/>
          </a:xfrm>
          <a:prstGeom prst="ellipse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soleil</a:t>
            </a:r>
            <a:r>
              <a:rPr lang="en-US" dirty="0" smtClean="0"/>
              <a:t>, </a:t>
            </a:r>
            <a:r>
              <a:rPr lang="en-US" dirty="0" err="1" smtClean="0"/>
              <a:t>couche</a:t>
            </a:r>
            <a:r>
              <a:rPr lang="en-US" dirty="0" smtClean="0"/>
              <a:t> par </a:t>
            </a:r>
            <a:r>
              <a:rPr lang="en-US" dirty="0" err="1" smtClean="0"/>
              <a:t>couche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4878000" y="1487210"/>
            <a:ext cx="4101225" cy="2755900"/>
            <a:chOff x="4878000" y="4803677"/>
            <a:chExt cx="4101225" cy="2755900"/>
          </a:xfrm>
        </p:grpSpPr>
        <p:sp>
          <p:nvSpPr>
            <p:cNvPr id="33" name="Rectangle 32"/>
            <p:cNvSpPr/>
            <p:nvPr/>
          </p:nvSpPr>
          <p:spPr>
            <a:xfrm>
              <a:off x="4878000" y="4803677"/>
              <a:ext cx="4101225" cy="2755900"/>
            </a:xfrm>
            <a:prstGeom prst="rect">
              <a:avLst/>
            </a:prstGeom>
            <a:gradFill flip="none" rotWithShape="1">
              <a:gsLst>
                <a:gs pos="0">
                  <a:srgbClr val="F5DD86"/>
                </a:gs>
                <a:gs pos="100000">
                  <a:srgbClr val="FFFFFF"/>
                </a:gs>
                <a:gs pos="63000">
                  <a:srgbClr val="B1101F"/>
                </a:gs>
                <a:gs pos="99000">
                  <a:schemeClr val="tx1"/>
                </a:gs>
                <a:gs pos="35000">
                  <a:srgbClr val="B1101F"/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170782" y="7094274"/>
              <a:ext cx="59607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5DD86"/>
                  </a:solidFill>
                </a:rPr>
                <a:t>2x10</a:t>
              </a:r>
              <a:r>
                <a:rPr lang="en-US" sz="1400" baseline="30000" dirty="0" smtClean="0">
                  <a:solidFill>
                    <a:srgbClr val="F5DD86"/>
                  </a:solidFill>
                </a:rPr>
                <a:t>6</a:t>
              </a:r>
              <a:endParaRPr lang="en-US" sz="1400" baseline="30000" dirty="0">
                <a:solidFill>
                  <a:srgbClr val="F5DD86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5614343" y="5433484"/>
              <a:ext cx="2965450" cy="1424516"/>
            </a:xfrm>
            <a:custGeom>
              <a:avLst/>
              <a:gdLst>
                <a:gd name="connsiteX0" fmla="*/ 0 w 3034242"/>
                <a:gd name="connsiteY0" fmla="*/ 7408 h 1447800"/>
                <a:gd name="connsiteX1" fmla="*/ 57150 w 3034242"/>
                <a:gd name="connsiteY1" fmla="*/ 13758 h 1447800"/>
                <a:gd name="connsiteX2" fmla="*/ 165100 w 3034242"/>
                <a:gd name="connsiteY2" fmla="*/ 89958 h 1447800"/>
                <a:gd name="connsiteX3" fmla="*/ 336550 w 3034242"/>
                <a:gd name="connsiteY3" fmla="*/ 191558 h 1447800"/>
                <a:gd name="connsiteX4" fmla="*/ 539750 w 3034242"/>
                <a:gd name="connsiteY4" fmla="*/ 274108 h 1447800"/>
                <a:gd name="connsiteX5" fmla="*/ 654050 w 3034242"/>
                <a:gd name="connsiteY5" fmla="*/ 318558 h 1447800"/>
                <a:gd name="connsiteX6" fmla="*/ 857250 w 3034242"/>
                <a:gd name="connsiteY6" fmla="*/ 483658 h 1447800"/>
                <a:gd name="connsiteX7" fmla="*/ 914400 w 3034242"/>
                <a:gd name="connsiteY7" fmla="*/ 756708 h 1447800"/>
                <a:gd name="connsiteX8" fmla="*/ 1022350 w 3034242"/>
                <a:gd name="connsiteY8" fmla="*/ 1423458 h 1447800"/>
                <a:gd name="connsiteX9" fmla="*/ 1066800 w 3034242"/>
                <a:gd name="connsiteY9" fmla="*/ 610658 h 1447800"/>
                <a:gd name="connsiteX10" fmla="*/ 1562100 w 3034242"/>
                <a:gd name="connsiteY10" fmla="*/ 401108 h 1447800"/>
                <a:gd name="connsiteX11" fmla="*/ 2082800 w 3034242"/>
                <a:gd name="connsiteY11" fmla="*/ 496358 h 1447800"/>
                <a:gd name="connsiteX12" fmla="*/ 2889250 w 3034242"/>
                <a:gd name="connsiteY12" fmla="*/ 655108 h 1447800"/>
                <a:gd name="connsiteX13" fmla="*/ 2952750 w 3034242"/>
                <a:gd name="connsiteY13" fmla="*/ 686858 h 1447800"/>
                <a:gd name="connsiteX14" fmla="*/ 2952750 w 3034242"/>
                <a:gd name="connsiteY14" fmla="*/ 686858 h 1447800"/>
                <a:gd name="connsiteX0" fmla="*/ 0 w 3034242"/>
                <a:gd name="connsiteY0" fmla="*/ 7408 h 1424516"/>
                <a:gd name="connsiteX1" fmla="*/ 57150 w 3034242"/>
                <a:gd name="connsiteY1" fmla="*/ 13758 h 1424516"/>
                <a:gd name="connsiteX2" fmla="*/ 165100 w 3034242"/>
                <a:gd name="connsiteY2" fmla="*/ 89958 h 1424516"/>
                <a:gd name="connsiteX3" fmla="*/ 336550 w 3034242"/>
                <a:gd name="connsiteY3" fmla="*/ 191558 h 1424516"/>
                <a:gd name="connsiteX4" fmla="*/ 539750 w 3034242"/>
                <a:gd name="connsiteY4" fmla="*/ 274108 h 1424516"/>
                <a:gd name="connsiteX5" fmla="*/ 654050 w 3034242"/>
                <a:gd name="connsiteY5" fmla="*/ 318558 h 1424516"/>
                <a:gd name="connsiteX6" fmla="*/ 857250 w 3034242"/>
                <a:gd name="connsiteY6" fmla="*/ 483658 h 1424516"/>
                <a:gd name="connsiteX7" fmla="*/ 914400 w 3034242"/>
                <a:gd name="connsiteY7" fmla="*/ 756708 h 1424516"/>
                <a:gd name="connsiteX8" fmla="*/ 1022350 w 3034242"/>
                <a:gd name="connsiteY8" fmla="*/ 1423458 h 1424516"/>
                <a:gd name="connsiteX9" fmla="*/ 1066800 w 3034242"/>
                <a:gd name="connsiteY9" fmla="*/ 750358 h 1424516"/>
                <a:gd name="connsiteX10" fmla="*/ 1562100 w 3034242"/>
                <a:gd name="connsiteY10" fmla="*/ 401108 h 1424516"/>
                <a:gd name="connsiteX11" fmla="*/ 2082800 w 3034242"/>
                <a:gd name="connsiteY11" fmla="*/ 496358 h 1424516"/>
                <a:gd name="connsiteX12" fmla="*/ 2889250 w 3034242"/>
                <a:gd name="connsiteY12" fmla="*/ 655108 h 1424516"/>
                <a:gd name="connsiteX13" fmla="*/ 2952750 w 3034242"/>
                <a:gd name="connsiteY13" fmla="*/ 686858 h 1424516"/>
                <a:gd name="connsiteX14" fmla="*/ 2952750 w 3034242"/>
                <a:gd name="connsiteY14" fmla="*/ 686858 h 1424516"/>
                <a:gd name="connsiteX0" fmla="*/ 0 w 3034242"/>
                <a:gd name="connsiteY0" fmla="*/ 7408 h 1424516"/>
                <a:gd name="connsiteX1" fmla="*/ 57150 w 3034242"/>
                <a:gd name="connsiteY1" fmla="*/ 13758 h 1424516"/>
                <a:gd name="connsiteX2" fmla="*/ 165100 w 3034242"/>
                <a:gd name="connsiteY2" fmla="*/ 89958 h 1424516"/>
                <a:gd name="connsiteX3" fmla="*/ 336550 w 3034242"/>
                <a:gd name="connsiteY3" fmla="*/ 191558 h 1424516"/>
                <a:gd name="connsiteX4" fmla="*/ 539750 w 3034242"/>
                <a:gd name="connsiteY4" fmla="*/ 274108 h 1424516"/>
                <a:gd name="connsiteX5" fmla="*/ 654050 w 3034242"/>
                <a:gd name="connsiteY5" fmla="*/ 318558 h 1424516"/>
                <a:gd name="connsiteX6" fmla="*/ 857250 w 3034242"/>
                <a:gd name="connsiteY6" fmla="*/ 483658 h 1424516"/>
                <a:gd name="connsiteX7" fmla="*/ 914400 w 3034242"/>
                <a:gd name="connsiteY7" fmla="*/ 756708 h 1424516"/>
                <a:gd name="connsiteX8" fmla="*/ 1022350 w 3034242"/>
                <a:gd name="connsiteY8" fmla="*/ 1423458 h 1424516"/>
                <a:gd name="connsiteX9" fmla="*/ 1066800 w 3034242"/>
                <a:gd name="connsiteY9" fmla="*/ 750358 h 1424516"/>
                <a:gd name="connsiteX10" fmla="*/ 1066800 w 3034242"/>
                <a:gd name="connsiteY10" fmla="*/ 750358 h 1424516"/>
                <a:gd name="connsiteX11" fmla="*/ 1562100 w 3034242"/>
                <a:gd name="connsiteY11" fmla="*/ 401108 h 1424516"/>
                <a:gd name="connsiteX12" fmla="*/ 2082800 w 3034242"/>
                <a:gd name="connsiteY12" fmla="*/ 496358 h 1424516"/>
                <a:gd name="connsiteX13" fmla="*/ 2889250 w 3034242"/>
                <a:gd name="connsiteY13" fmla="*/ 655108 h 1424516"/>
                <a:gd name="connsiteX14" fmla="*/ 2952750 w 3034242"/>
                <a:gd name="connsiteY14" fmla="*/ 686858 h 1424516"/>
                <a:gd name="connsiteX15" fmla="*/ 2952750 w 3034242"/>
                <a:gd name="connsiteY15" fmla="*/ 686858 h 1424516"/>
                <a:gd name="connsiteX0" fmla="*/ 0 w 3034242"/>
                <a:gd name="connsiteY0" fmla="*/ 7408 h 1424516"/>
                <a:gd name="connsiteX1" fmla="*/ 57150 w 3034242"/>
                <a:gd name="connsiteY1" fmla="*/ 13758 h 1424516"/>
                <a:gd name="connsiteX2" fmla="*/ 165100 w 3034242"/>
                <a:gd name="connsiteY2" fmla="*/ 89958 h 1424516"/>
                <a:gd name="connsiteX3" fmla="*/ 336550 w 3034242"/>
                <a:gd name="connsiteY3" fmla="*/ 191558 h 1424516"/>
                <a:gd name="connsiteX4" fmla="*/ 539750 w 3034242"/>
                <a:gd name="connsiteY4" fmla="*/ 274108 h 1424516"/>
                <a:gd name="connsiteX5" fmla="*/ 654050 w 3034242"/>
                <a:gd name="connsiteY5" fmla="*/ 318558 h 1424516"/>
                <a:gd name="connsiteX6" fmla="*/ 857250 w 3034242"/>
                <a:gd name="connsiteY6" fmla="*/ 483658 h 1424516"/>
                <a:gd name="connsiteX7" fmla="*/ 914400 w 3034242"/>
                <a:gd name="connsiteY7" fmla="*/ 756708 h 1424516"/>
                <a:gd name="connsiteX8" fmla="*/ 1022350 w 3034242"/>
                <a:gd name="connsiteY8" fmla="*/ 1423458 h 1424516"/>
                <a:gd name="connsiteX9" fmla="*/ 1066800 w 3034242"/>
                <a:gd name="connsiteY9" fmla="*/ 750358 h 1424516"/>
                <a:gd name="connsiteX10" fmla="*/ 1066800 w 3034242"/>
                <a:gd name="connsiteY10" fmla="*/ 750358 h 1424516"/>
                <a:gd name="connsiteX11" fmla="*/ 1549400 w 3034242"/>
                <a:gd name="connsiteY11" fmla="*/ 401108 h 1424516"/>
                <a:gd name="connsiteX12" fmla="*/ 2082800 w 3034242"/>
                <a:gd name="connsiteY12" fmla="*/ 496358 h 1424516"/>
                <a:gd name="connsiteX13" fmla="*/ 2889250 w 3034242"/>
                <a:gd name="connsiteY13" fmla="*/ 655108 h 1424516"/>
                <a:gd name="connsiteX14" fmla="*/ 2952750 w 3034242"/>
                <a:gd name="connsiteY14" fmla="*/ 686858 h 1424516"/>
                <a:gd name="connsiteX15" fmla="*/ 2952750 w 3034242"/>
                <a:gd name="connsiteY15" fmla="*/ 686858 h 1424516"/>
                <a:gd name="connsiteX0" fmla="*/ 0 w 3034242"/>
                <a:gd name="connsiteY0" fmla="*/ 7408 h 1424516"/>
                <a:gd name="connsiteX1" fmla="*/ 57150 w 3034242"/>
                <a:gd name="connsiteY1" fmla="*/ 13758 h 1424516"/>
                <a:gd name="connsiteX2" fmla="*/ 165100 w 3034242"/>
                <a:gd name="connsiteY2" fmla="*/ 89958 h 1424516"/>
                <a:gd name="connsiteX3" fmla="*/ 336550 w 3034242"/>
                <a:gd name="connsiteY3" fmla="*/ 191558 h 1424516"/>
                <a:gd name="connsiteX4" fmla="*/ 539750 w 3034242"/>
                <a:gd name="connsiteY4" fmla="*/ 274108 h 1424516"/>
                <a:gd name="connsiteX5" fmla="*/ 654050 w 3034242"/>
                <a:gd name="connsiteY5" fmla="*/ 318558 h 1424516"/>
                <a:gd name="connsiteX6" fmla="*/ 857250 w 3034242"/>
                <a:gd name="connsiteY6" fmla="*/ 483658 h 1424516"/>
                <a:gd name="connsiteX7" fmla="*/ 914400 w 3034242"/>
                <a:gd name="connsiteY7" fmla="*/ 756708 h 1424516"/>
                <a:gd name="connsiteX8" fmla="*/ 1022350 w 3034242"/>
                <a:gd name="connsiteY8" fmla="*/ 1423458 h 1424516"/>
                <a:gd name="connsiteX9" fmla="*/ 1066800 w 3034242"/>
                <a:gd name="connsiteY9" fmla="*/ 750358 h 1424516"/>
                <a:gd name="connsiteX10" fmla="*/ 1066800 w 3034242"/>
                <a:gd name="connsiteY10" fmla="*/ 591608 h 1424516"/>
                <a:gd name="connsiteX11" fmla="*/ 1549400 w 3034242"/>
                <a:gd name="connsiteY11" fmla="*/ 401108 h 1424516"/>
                <a:gd name="connsiteX12" fmla="*/ 2082800 w 3034242"/>
                <a:gd name="connsiteY12" fmla="*/ 496358 h 1424516"/>
                <a:gd name="connsiteX13" fmla="*/ 2889250 w 3034242"/>
                <a:gd name="connsiteY13" fmla="*/ 655108 h 1424516"/>
                <a:gd name="connsiteX14" fmla="*/ 2952750 w 3034242"/>
                <a:gd name="connsiteY14" fmla="*/ 686858 h 1424516"/>
                <a:gd name="connsiteX15" fmla="*/ 2952750 w 3034242"/>
                <a:gd name="connsiteY15" fmla="*/ 686858 h 1424516"/>
                <a:gd name="connsiteX0" fmla="*/ 0 w 3034242"/>
                <a:gd name="connsiteY0" fmla="*/ 7408 h 1424516"/>
                <a:gd name="connsiteX1" fmla="*/ 57150 w 3034242"/>
                <a:gd name="connsiteY1" fmla="*/ 13758 h 1424516"/>
                <a:gd name="connsiteX2" fmla="*/ 165100 w 3034242"/>
                <a:gd name="connsiteY2" fmla="*/ 89958 h 1424516"/>
                <a:gd name="connsiteX3" fmla="*/ 336550 w 3034242"/>
                <a:gd name="connsiteY3" fmla="*/ 191558 h 1424516"/>
                <a:gd name="connsiteX4" fmla="*/ 539750 w 3034242"/>
                <a:gd name="connsiteY4" fmla="*/ 274108 h 1424516"/>
                <a:gd name="connsiteX5" fmla="*/ 654050 w 3034242"/>
                <a:gd name="connsiteY5" fmla="*/ 318558 h 1424516"/>
                <a:gd name="connsiteX6" fmla="*/ 857250 w 3034242"/>
                <a:gd name="connsiteY6" fmla="*/ 483658 h 1424516"/>
                <a:gd name="connsiteX7" fmla="*/ 914400 w 3034242"/>
                <a:gd name="connsiteY7" fmla="*/ 756708 h 1424516"/>
                <a:gd name="connsiteX8" fmla="*/ 1022350 w 3034242"/>
                <a:gd name="connsiteY8" fmla="*/ 1423458 h 1424516"/>
                <a:gd name="connsiteX9" fmla="*/ 1066800 w 3034242"/>
                <a:gd name="connsiteY9" fmla="*/ 750358 h 1424516"/>
                <a:gd name="connsiteX10" fmla="*/ 1066800 w 3034242"/>
                <a:gd name="connsiteY10" fmla="*/ 591608 h 1424516"/>
                <a:gd name="connsiteX11" fmla="*/ 1460500 w 3034242"/>
                <a:gd name="connsiteY11" fmla="*/ 401108 h 1424516"/>
                <a:gd name="connsiteX12" fmla="*/ 2082800 w 3034242"/>
                <a:gd name="connsiteY12" fmla="*/ 496358 h 1424516"/>
                <a:gd name="connsiteX13" fmla="*/ 2889250 w 3034242"/>
                <a:gd name="connsiteY13" fmla="*/ 655108 h 1424516"/>
                <a:gd name="connsiteX14" fmla="*/ 2952750 w 3034242"/>
                <a:gd name="connsiteY14" fmla="*/ 686858 h 1424516"/>
                <a:gd name="connsiteX15" fmla="*/ 2952750 w 3034242"/>
                <a:gd name="connsiteY15" fmla="*/ 686858 h 1424516"/>
                <a:gd name="connsiteX0" fmla="*/ 0 w 3034242"/>
                <a:gd name="connsiteY0" fmla="*/ 7408 h 1424516"/>
                <a:gd name="connsiteX1" fmla="*/ 57150 w 3034242"/>
                <a:gd name="connsiteY1" fmla="*/ 13758 h 1424516"/>
                <a:gd name="connsiteX2" fmla="*/ 165100 w 3034242"/>
                <a:gd name="connsiteY2" fmla="*/ 89958 h 1424516"/>
                <a:gd name="connsiteX3" fmla="*/ 336550 w 3034242"/>
                <a:gd name="connsiteY3" fmla="*/ 191558 h 1424516"/>
                <a:gd name="connsiteX4" fmla="*/ 539750 w 3034242"/>
                <a:gd name="connsiteY4" fmla="*/ 274108 h 1424516"/>
                <a:gd name="connsiteX5" fmla="*/ 654050 w 3034242"/>
                <a:gd name="connsiteY5" fmla="*/ 318558 h 1424516"/>
                <a:gd name="connsiteX6" fmla="*/ 857250 w 3034242"/>
                <a:gd name="connsiteY6" fmla="*/ 483658 h 1424516"/>
                <a:gd name="connsiteX7" fmla="*/ 914400 w 3034242"/>
                <a:gd name="connsiteY7" fmla="*/ 756708 h 1424516"/>
                <a:gd name="connsiteX8" fmla="*/ 1022350 w 3034242"/>
                <a:gd name="connsiteY8" fmla="*/ 1423458 h 1424516"/>
                <a:gd name="connsiteX9" fmla="*/ 1066800 w 3034242"/>
                <a:gd name="connsiteY9" fmla="*/ 750358 h 1424516"/>
                <a:gd name="connsiteX10" fmla="*/ 1066800 w 3034242"/>
                <a:gd name="connsiteY10" fmla="*/ 591608 h 1424516"/>
                <a:gd name="connsiteX11" fmla="*/ 1460500 w 3034242"/>
                <a:gd name="connsiteY11" fmla="*/ 401108 h 1424516"/>
                <a:gd name="connsiteX12" fmla="*/ 2082800 w 3034242"/>
                <a:gd name="connsiteY12" fmla="*/ 496358 h 1424516"/>
                <a:gd name="connsiteX13" fmla="*/ 2889250 w 3034242"/>
                <a:gd name="connsiteY13" fmla="*/ 655108 h 1424516"/>
                <a:gd name="connsiteX14" fmla="*/ 2952750 w 3034242"/>
                <a:gd name="connsiteY14" fmla="*/ 686858 h 1424516"/>
                <a:gd name="connsiteX15" fmla="*/ 2952750 w 3034242"/>
                <a:gd name="connsiteY15" fmla="*/ 686858 h 1424516"/>
                <a:gd name="connsiteX0" fmla="*/ 0 w 3034242"/>
                <a:gd name="connsiteY0" fmla="*/ 7408 h 1424516"/>
                <a:gd name="connsiteX1" fmla="*/ 57150 w 3034242"/>
                <a:gd name="connsiteY1" fmla="*/ 13758 h 1424516"/>
                <a:gd name="connsiteX2" fmla="*/ 165100 w 3034242"/>
                <a:gd name="connsiteY2" fmla="*/ 89958 h 1424516"/>
                <a:gd name="connsiteX3" fmla="*/ 336550 w 3034242"/>
                <a:gd name="connsiteY3" fmla="*/ 191558 h 1424516"/>
                <a:gd name="connsiteX4" fmla="*/ 539750 w 3034242"/>
                <a:gd name="connsiteY4" fmla="*/ 274108 h 1424516"/>
                <a:gd name="connsiteX5" fmla="*/ 654050 w 3034242"/>
                <a:gd name="connsiteY5" fmla="*/ 318558 h 1424516"/>
                <a:gd name="connsiteX6" fmla="*/ 857250 w 3034242"/>
                <a:gd name="connsiteY6" fmla="*/ 483658 h 1424516"/>
                <a:gd name="connsiteX7" fmla="*/ 914400 w 3034242"/>
                <a:gd name="connsiteY7" fmla="*/ 756708 h 1424516"/>
                <a:gd name="connsiteX8" fmla="*/ 1022350 w 3034242"/>
                <a:gd name="connsiteY8" fmla="*/ 1423458 h 1424516"/>
                <a:gd name="connsiteX9" fmla="*/ 1066800 w 3034242"/>
                <a:gd name="connsiteY9" fmla="*/ 750358 h 1424516"/>
                <a:gd name="connsiteX10" fmla="*/ 1066800 w 3034242"/>
                <a:gd name="connsiteY10" fmla="*/ 591608 h 1424516"/>
                <a:gd name="connsiteX11" fmla="*/ 1238250 w 3034242"/>
                <a:gd name="connsiteY11" fmla="*/ 464608 h 1424516"/>
                <a:gd name="connsiteX12" fmla="*/ 1460500 w 3034242"/>
                <a:gd name="connsiteY12" fmla="*/ 401108 h 1424516"/>
                <a:gd name="connsiteX13" fmla="*/ 2082800 w 3034242"/>
                <a:gd name="connsiteY13" fmla="*/ 496358 h 1424516"/>
                <a:gd name="connsiteX14" fmla="*/ 2889250 w 3034242"/>
                <a:gd name="connsiteY14" fmla="*/ 655108 h 1424516"/>
                <a:gd name="connsiteX15" fmla="*/ 2952750 w 3034242"/>
                <a:gd name="connsiteY15" fmla="*/ 686858 h 1424516"/>
                <a:gd name="connsiteX16" fmla="*/ 2952750 w 3034242"/>
                <a:gd name="connsiteY16" fmla="*/ 686858 h 1424516"/>
                <a:gd name="connsiteX0" fmla="*/ 0 w 3034242"/>
                <a:gd name="connsiteY0" fmla="*/ 7408 h 1424516"/>
                <a:gd name="connsiteX1" fmla="*/ 57150 w 3034242"/>
                <a:gd name="connsiteY1" fmla="*/ 13758 h 1424516"/>
                <a:gd name="connsiteX2" fmla="*/ 165100 w 3034242"/>
                <a:gd name="connsiteY2" fmla="*/ 89958 h 1424516"/>
                <a:gd name="connsiteX3" fmla="*/ 336550 w 3034242"/>
                <a:gd name="connsiteY3" fmla="*/ 191558 h 1424516"/>
                <a:gd name="connsiteX4" fmla="*/ 539750 w 3034242"/>
                <a:gd name="connsiteY4" fmla="*/ 274108 h 1424516"/>
                <a:gd name="connsiteX5" fmla="*/ 654050 w 3034242"/>
                <a:gd name="connsiteY5" fmla="*/ 318558 h 1424516"/>
                <a:gd name="connsiteX6" fmla="*/ 857250 w 3034242"/>
                <a:gd name="connsiteY6" fmla="*/ 483658 h 1424516"/>
                <a:gd name="connsiteX7" fmla="*/ 914400 w 3034242"/>
                <a:gd name="connsiteY7" fmla="*/ 756708 h 1424516"/>
                <a:gd name="connsiteX8" fmla="*/ 1022350 w 3034242"/>
                <a:gd name="connsiteY8" fmla="*/ 1423458 h 1424516"/>
                <a:gd name="connsiteX9" fmla="*/ 1066800 w 3034242"/>
                <a:gd name="connsiteY9" fmla="*/ 750358 h 1424516"/>
                <a:gd name="connsiteX10" fmla="*/ 1066800 w 3034242"/>
                <a:gd name="connsiteY10" fmla="*/ 591608 h 1424516"/>
                <a:gd name="connsiteX11" fmla="*/ 1238250 w 3034242"/>
                <a:gd name="connsiteY11" fmla="*/ 464608 h 1424516"/>
                <a:gd name="connsiteX12" fmla="*/ 1460500 w 3034242"/>
                <a:gd name="connsiteY12" fmla="*/ 401108 h 1424516"/>
                <a:gd name="connsiteX13" fmla="*/ 2082800 w 3034242"/>
                <a:gd name="connsiteY13" fmla="*/ 496358 h 1424516"/>
                <a:gd name="connsiteX14" fmla="*/ 2889250 w 3034242"/>
                <a:gd name="connsiteY14" fmla="*/ 655108 h 1424516"/>
                <a:gd name="connsiteX15" fmla="*/ 2952750 w 3034242"/>
                <a:gd name="connsiteY15" fmla="*/ 686858 h 1424516"/>
                <a:gd name="connsiteX16" fmla="*/ 2952750 w 3034242"/>
                <a:gd name="connsiteY16" fmla="*/ 686858 h 1424516"/>
                <a:gd name="connsiteX0" fmla="*/ 0 w 3034242"/>
                <a:gd name="connsiteY0" fmla="*/ 7408 h 1424516"/>
                <a:gd name="connsiteX1" fmla="*/ 57150 w 3034242"/>
                <a:gd name="connsiteY1" fmla="*/ 13758 h 1424516"/>
                <a:gd name="connsiteX2" fmla="*/ 165100 w 3034242"/>
                <a:gd name="connsiteY2" fmla="*/ 89958 h 1424516"/>
                <a:gd name="connsiteX3" fmla="*/ 336550 w 3034242"/>
                <a:gd name="connsiteY3" fmla="*/ 191558 h 1424516"/>
                <a:gd name="connsiteX4" fmla="*/ 539750 w 3034242"/>
                <a:gd name="connsiteY4" fmla="*/ 274108 h 1424516"/>
                <a:gd name="connsiteX5" fmla="*/ 654050 w 3034242"/>
                <a:gd name="connsiteY5" fmla="*/ 318558 h 1424516"/>
                <a:gd name="connsiteX6" fmla="*/ 857250 w 3034242"/>
                <a:gd name="connsiteY6" fmla="*/ 483658 h 1424516"/>
                <a:gd name="connsiteX7" fmla="*/ 914400 w 3034242"/>
                <a:gd name="connsiteY7" fmla="*/ 756708 h 1424516"/>
                <a:gd name="connsiteX8" fmla="*/ 1022350 w 3034242"/>
                <a:gd name="connsiteY8" fmla="*/ 1423458 h 1424516"/>
                <a:gd name="connsiteX9" fmla="*/ 1066800 w 3034242"/>
                <a:gd name="connsiteY9" fmla="*/ 750358 h 1424516"/>
                <a:gd name="connsiteX10" fmla="*/ 1066800 w 3034242"/>
                <a:gd name="connsiteY10" fmla="*/ 591608 h 1424516"/>
                <a:gd name="connsiteX11" fmla="*/ 1073150 w 3034242"/>
                <a:gd name="connsiteY11" fmla="*/ 585258 h 1424516"/>
                <a:gd name="connsiteX12" fmla="*/ 1238250 w 3034242"/>
                <a:gd name="connsiteY12" fmla="*/ 464608 h 1424516"/>
                <a:gd name="connsiteX13" fmla="*/ 1460500 w 3034242"/>
                <a:gd name="connsiteY13" fmla="*/ 401108 h 1424516"/>
                <a:gd name="connsiteX14" fmla="*/ 2082800 w 3034242"/>
                <a:gd name="connsiteY14" fmla="*/ 496358 h 1424516"/>
                <a:gd name="connsiteX15" fmla="*/ 2889250 w 3034242"/>
                <a:gd name="connsiteY15" fmla="*/ 655108 h 1424516"/>
                <a:gd name="connsiteX16" fmla="*/ 2952750 w 3034242"/>
                <a:gd name="connsiteY16" fmla="*/ 686858 h 1424516"/>
                <a:gd name="connsiteX17" fmla="*/ 2952750 w 3034242"/>
                <a:gd name="connsiteY17" fmla="*/ 686858 h 1424516"/>
                <a:gd name="connsiteX0" fmla="*/ 0 w 3034242"/>
                <a:gd name="connsiteY0" fmla="*/ 7408 h 1424516"/>
                <a:gd name="connsiteX1" fmla="*/ 57150 w 3034242"/>
                <a:gd name="connsiteY1" fmla="*/ 13758 h 1424516"/>
                <a:gd name="connsiteX2" fmla="*/ 165100 w 3034242"/>
                <a:gd name="connsiteY2" fmla="*/ 89958 h 1424516"/>
                <a:gd name="connsiteX3" fmla="*/ 336550 w 3034242"/>
                <a:gd name="connsiteY3" fmla="*/ 191558 h 1424516"/>
                <a:gd name="connsiteX4" fmla="*/ 539750 w 3034242"/>
                <a:gd name="connsiteY4" fmla="*/ 274108 h 1424516"/>
                <a:gd name="connsiteX5" fmla="*/ 654050 w 3034242"/>
                <a:gd name="connsiteY5" fmla="*/ 318558 h 1424516"/>
                <a:gd name="connsiteX6" fmla="*/ 857250 w 3034242"/>
                <a:gd name="connsiteY6" fmla="*/ 483658 h 1424516"/>
                <a:gd name="connsiteX7" fmla="*/ 914400 w 3034242"/>
                <a:gd name="connsiteY7" fmla="*/ 756708 h 1424516"/>
                <a:gd name="connsiteX8" fmla="*/ 1022350 w 3034242"/>
                <a:gd name="connsiteY8" fmla="*/ 1423458 h 1424516"/>
                <a:gd name="connsiteX9" fmla="*/ 1066800 w 3034242"/>
                <a:gd name="connsiteY9" fmla="*/ 750358 h 1424516"/>
                <a:gd name="connsiteX10" fmla="*/ 1066800 w 3034242"/>
                <a:gd name="connsiteY10" fmla="*/ 591608 h 1424516"/>
                <a:gd name="connsiteX11" fmla="*/ 1073150 w 3034242"/>
                <a:gd name="connsiteY11" fmla="*/ 585258 h 1424516"/>
                <a:gd name="connsiteX12" fmla="*/ 1238250 w 3034242"/>
                <a:gd name="connsiteY12" fmla="*/ 464608 h 1424516"/>
                <a:gd name="connsiteX13" fmla="*/ 1460500 w 3034242"/>
                <a:gd name="connsiteY13" fmla="*/ 401108 h 1424516"/>
                <a:gd name="connsiteX14" fmla="*/ 2082800 w 3034242"/>
                <a:gd name="connsiteY14" fmla="*/ 496358 h 1424516"/>
                <a:gd name="connsiteX15" fmla="*/ 2889250 w 3034242"/>
                <a:gd name="connsiteY15" fmla="*/ 655108 h 1424516"/>
                <a:gd name="connsiteX16" fmla="*/ 2952750 w 3034242"/>
                <a:gd name="connsiteY16" fmla="*/ 686858 h 1424516"/>
                <a:gd name="connsiteX17" fmla="*/ 2952750 w 3034242"/>
                <a:gd name="connsiteY17" fmla="*/ 686858 h 1424516"/>
                <a:gd name="connsiteX0" fmla="*/ 0 w 3034242"/>
                <a:gd name="connsiteY0" fmla="*/ 7408 h 1424516"/>
                <a:gd name="connsiteX1" fmla="*/ 57150 w 3034242"/>
                <a:gd name="connsiteY1" fmla="*/ 13758 h 1424516"/>
                <a:gd name="connsiteX2" fmla="*/ 165100 w 3034242"/>
                <a:gd name="connsiteY2" fmla="*/ 89958 h 1424516"/>
                <a:gd name="connsiteX3" fmla="*/ 336550 w 3034242"/>
                <a:gd name="connsiteY3" fmla="*/ 191558 h 1424516"/>
                <a:gd name="connsiteX4" fmla="*/ 539750 w 3034242"/>
                <a:gd name="connsiteY4" fmla="*/ 274108 h 1424516"/>
                <a:gd name="connsiteX5" fmla="*/ 654050 w 3034242"/>
                <a:gd name="connsiteY5" fmla="*/ 318558 h 1424516"/>
                <a:gd name="connsiteX6" fmla="*/ 857250 w 3034242"/>
                <a:gd name="connsiteY6" fmla="*/ 483658 h 1424516"/>
                <a:gd name="connsiteX7" fmla="*/ 914400 w 3034242"/>
                <a:gd name="connsiteY7" fmla="*/ 756708 h 1424516"/>
                <a:gd name="connsiteX8" fmla="*/ 1022350 w 3034242"/>
                <a:gd name="connsiteY8" fmla="*/ 1423458 h 1424516"/>
                <a:gd name="connsiteX9" fmla="*/ 1066800 w 3034242"/>
                <a:gd name="connsiteY9" fmla="*/ 750358 h 1424516"/>
                <a:gd name="connsiteX10" fmla="*/ 1066800 w 3034242"/>
                <a:gd name="connsiteY10" fmla="*/ 591608 h 1424516"/>
                <a:gd name="connsiteX11" fmla="*/ 1073150 w 3034242"/>
                <a:gd name="connsiteY11" fmla="*/ 585258 h 1424516"/>
                <a:gd name="connsiteX12" fmla="*/ 1238250 w 3034242"/>
                <a:gd name="connsiteY12" fmla="*/ 464608 h 1424516"/>
                <a:gd name="connsiteX13" fmla="*/ 1460500 w 3034242"/>
                <a:gd name="connsiteY13" fmla="*/ 401108 h 1424516"/>
                <a:gd name="connsiteX14" fmla="*/ 2082800 w 3034242"/>
                <a:gd name="connsiteY14" fmla="*/ 496358 h 1424516"/>
                <a:gd name="connsiteX15" fmla="*/ 2889250 w 3034242"/>
                <a:gd name="connsiteY15" fmla="*/ 655108 h 1424516"/>
                <a:gd name="connsiteX16" fmla="*/ 2952750 w 3034242"/>
                <a:gd name="connsiteY16" fmla="*/ 686858 h 1424516"/>
                <a:gd name="connsiteX17" fmla="*/ 2952750 w 3034242"/>
                <a:gd name="connsiteY17" fmla="*/ 686858 h 1424516"/>
                <a:gd name="connsiteX0" fmla="*/ 0 w 3034242"/>
                <a:gd name="connsiteY0" fmla="*/ 7408 h 1424516"/>
                <a:gd name="connsiteX1" fmla="*/ 57150 w 3034242"/>
                <a:gd name="connsiteY1" fmla="*/ 13758 h 1424516"/>
                <a:gd name="connsiteX2" fmla="*/ 165100 w 3034242"/>
                <a:gd name="connsiteY2" fmla="*/ 89958 h 1424516"/>
                <a:gd name="connsiteX3" fmla="*/ 336550 w 3034242"/>
                <a:gd name="connsiteY3" fmla="*/ 191558 h 1424516"/>
                <a:gd name="connsiteX4" fmla="*/ 539750 w 3034242"/>
                <a:gd name="connsiteY4" fmla="*/ 274108 h 1424516"/>
                <a:gd name="connsiteX5" fmla="*/ 654050 w 3034242"/>
                <a:gd name="connsiteY5" fmla="*/ 318558 h 1424516"/>
                <a:gd name="connsiteX6" fmla="*/ 857250 w 3034242"/>
                <a:gd name="connsiteY6" fmla="*/ 483658 h 1424516"/>
                <a:gd name="connsiteX7" fmla="*/ 914400 w 3034242"/>
                <a:gd name="connsiteY7" fmla="*/ 756708 h 1424516"/>
                <a:gd name="connsiteX8" fmla="*/ 1022350 w 3034242"/>
                <a:gd name="connsiteY8" fmla="*/ 1423458 h 1424516"/>
                <a:gd name="connsiteX9" fmla="*/ 1066800 w 3034242"/>
                <a:gd name="connsiteY9" fmla="*/ 750358 h 1424516"/>
                <a:gd name="connsiteX10" fmla="*/ 1066800 w 3034242"/>
                <a:gd name="connsiteY10" fmla="*/ 591608 h 1424516"/>
                <a:gd name="connsiteX11" fmla="*/ 1073150 w 3034242"/>
                <a:gd name="connsiteY11" fmla="*/ 585258 h 1424516"/>
                <a:gd name="connsiteX12" fmla="*/ 1238250 w 3034242"/>
                <a:gd name="connsiteY12" fmla="*/ 464608 h 1424516"/>
                <a:gd name="connsiteX13" fmla="*/ 1460500 w 3034242"/>
                <a:gd name="connsiteY13" fmla="*/ 401108 h 1424516"/>
                <a:gd name="connsiteX14" fmla="*/ 2082800 w 3034242"/>
                <a:gd name="connsiteY14" fmla="*/ 496358 h 1424516"/>
                <a:gd name="connsiteX15" fmla="*/ 2889250 w 3034242"/>
                <a:gd name="connsiteY15" fmla="*/ 655108 h 1424516"/>
                <a:gd name="connsiteX16" fmla="*/ 2952750 w 3034242"/>
                <a:gd name="connsiteY16" fmla="*/ 686858 h 1424516"/>
                <a:gd name="connsiteX17" fmla="*/ 2952750 w 3034242"/>
                <a:gd name="connsiteY17" fmla="*/ 686858 h 1424516"/>
                <a:gd name="connsiteX0" fmla="*/ 0 w 3034242"/>
                <a:gd name="connsiteY0" fmla="*/ 7408 h 1424516"/>
                <a:gd name="connsiteX1" fmla="*/ 57150 w 3034242"/>
                <a:gd name="connsiteY1" fmla="*/ 13758 h 1424516"/>
                <a:gd name="connsiteX2" fmla="*/ 165100 w 3034242"/>
                <a:gd name="connsiteY2" fmla="*/ 89958 h 1424516"/>
                <a:gd name="connsiteX3" fmla="*/ 336550 w 3034242"/>
                <a:gd name="connsiteY3" fmla="*/ 191558 h 1424516"/>
                <a:gd name="connsiteX4" fmla="*/ 539750 w 3034242"/>
                <a:gd name="connsiteY4" fmla="*/ 274108 h 1424516"/>
                <a:gd name="connsiteX5" fmla="*/ 654050 w 3034242"/>
                <a:gd name="connsiteY5" fmla="*/ 318558 h 1424516"/>
                <a:gd name="connsiteX6" fmla="*/ 857250 w 3034242"/>
                <a:gd name="connsiteY6" fmla="*/ 483658 h 1424516"/>
                <a:gd name="connsiteX7" fmla="*/ 914400 w 3034242"/>
                <a:gd name="connsiteY7" fmla="*/ 756708 h 1424516"/>
                <a:gd name="connsiteX8" fmla="*/ 1022350 w 3034242"/>
                <a:gd name="connsiteY8" fmla="*/ 1423458 h 1424516"/>
                <a:gd name="connsiteX9" fmla="*/ 1066800 w 3034242"/>
                <a:gd name="connsiteY9" fmla="*/ 750358 h 1424516"/>
                <a:gd name="connsiteX10" fmla="*/ 1066800 w 3034242"/>
                <a:gd name="connsiteY10" fmla="*/ 591608 h 1424516"/>
                <a:gd name="connsiteX11" fmla="*/ 1073150 w 3034242"/>
                <a:gd name="connsiteY11" fmla="*/ 585258 h 1424516"/>
                <a:gd name="connsiteX12" fmla="*/ 1066800 w 3034242"/>
                <a:gd name="connsiteY12" fmla="*/ 572558 h 1424516"/>
                <a:gd name="connsiteX13" fmla="*/ 1238250 w 3034242"/>
                <a:gd name="connsiteY13" fmla="*/ 464608 h 1424516"/>
                <a:gd name="connsiteX14" fmla="*/ 1460500 w 3034242"/>
                <a:gd name="connsiteY14" fmla="*/ 401108 h 1424516"/>
                <a:gd name="connsiteX15" fmla="*/ 2082800 w 3034242"/>
                <a:gd name="connsiteY15" fmla="*/ 496358 h 1424516"/>
                <a:gd name="connsiteX16" fmla="*/ 2889250 w 3034242"/>
                <a:gd name="connsiteY16" fmla="*/ 655108 h 1424516"/>
                <a:gd name="connsiteX17" fmla="*/ 2952750 w 3034242"/>
                <a:gd name="connsiteY17" fmla="*/ 686858 h 1424516"/>
                <a:gd name="connsiteX18" fmla="*/ 2952750 w 3034242"/>
                <a:gd name="connsiteY18" fmla="*/ 686858 h 1424516"/>
                <a:gd name="connsiteX0" fmla="*/ 0 w 3034242"/>
                <a:gd name="connsiteY0" fmla="*/ 7408 h 1424516"/>
                <a:gd name="connsiteX1" fmla="*/ 57150 w 3034242"/>
                <a:gd name="connsiteY1" fmla="*/ 13758 h 1424516"/>
                <a:gd name="connsiteX2" fmla="*/ 165100 w 3034242"/>
                <a:gd name="connsiteY2" fmla="*/ 89958 h 1424516"/>
                <a:gd name="connsiteX3" fmla="*/ 336550 w 3034242"/>
                <a:gd name="connsiteY3" fmla="*/ 191558 h 1424516"/>
                <a:gd name="connsiteX4" fmla="*/ 539750 w 3034242"/>
                <a:gd name="connsiteY4" fmla="*/ 274108 h 1424516"/>
                <a:gd name="connsiteX5" fmla="*/ 654050 w 3034242"/>
                <a:gd name="connsiteY5" fmla="*/ 318558 h 1424516"/>
                <a:gd name="connsiteX6" fmla="*/ 857250 w 3034242"/>
                <a:gd name="connsiteY6" fmla="*/ 483658 h 1424516"/>
                <a:gd name="connsiteX7" fmla="*/ 914400 w 3034242"/>
                <a:gd name="connsiteY7" fmla="*/ 756708 h 1424516"/>
                <a:gd name="connsiteX8" fmla="*/ 1022350 w 3034242"/>
                <a:gd name="connsiteY8" fmla="*/ 1423458 h 1424516"/>
                <a:gd name="connsiteX9" fmla="*/ 1066800 w 3034242"/>
                <a:gd name="connsiteY9" fmla="*/ 750358 h 1424516"/>
                <a:gd name="connsiteX10" fmla="*/ 1066800 w 3034242"/>
                <a:gd name="connsiteY10" fmla="*/ 591608 h 1424516"/>
                <a:gd name="connsiteX11" fmla="*/ 1073150 w 3034242"/>
                <a:gd name="connsiteY11" fmla="*/ 585258 h 1424516"/>
                <a:gd name="connsiteX12" fmla="*/ 1238250 w 3034242"/>
                <a:gd name="connsiteY12" fmla="*/ 464608 h 1424516"/>
                <a:gd name="connsiteX13" fmla="*/ 1460500 w 3034242"/>
                <a:gd name="connsiteY13" fmla="*/ 401108 h 1424516"/>
                <a:gd name="connsiteX14" fmla="*/ 2082800 w 3034242"/>
                <a:gd name="connsiteY14" fmla="*/ 496358 h 1424516"/>
                <a:gd name="connsiteX15" fmla="*/ 2889250 w 3034242"/>
                <a:gd name="connsiteY15" fmla="*/ 655108 h 1424516"/>
                <a:gd name="connsiteX16" fmla="*/ 2952750 w 3034242"/>
                <a:gd name="connsiteY16" fmla="*/ 686858 h 1424516"/>
                <a:gd name="connsiteX17" fmla="*/ 2952750 w 3034242"/>
                <a:gd name="connsiteY17" fmla="*/ 686858 h 1424516"/>
                <a:gd name="connsiteX0" fmla="*/ 0 w 3034242"/>
                <a:gd name="connsiteY0" fmla="*/ 7408 h 1424516"/>
                <a:gd name="connsiteX1" fmla="*/ 57150 w 3034242"/>
                <a:gd name="connsiteY1" fmla="*/ 13758 h 1424516"/>
                <a:gd name="connsiteX2" fmla="*/ 165100 w 3034242"/>
                <a:gd name="connsiteY2" fmla="*/ 89958 h 1424516"/>
                <a:gd name="connsiteX3" fmla="*/ 336550 w 3034242"/>
                <a:gd name="connsiteY3" fmla="*/ 191558 h 1424516"/>
                <a:gd name="connsiteX4" fmla="*/ 539750 w 3034242"/>
                <a:gd name="connsiteY4" fmla="*/ 274108 h 1424516"/>
                <a:gd name="connsiteX5" fmla="*/ 654050 w 3034242"/>
                <a:gd name="connsiteY5" fmla="*/ 318558 h 1424516"/>
                <a:gd name="connsiteX6" fmla="*/ 857250 w 3034242"/>
                <a:gd name="connsiteY6" fmla="*/ 483658 h 1424516"/>
                <a:gd name="connsiteX7" fmla="*/ 914400 w 3034242"/>
                <a:gd name="connsiteY7" fmla="*/ 756708 h 1424516"/>
                <a:gd name="connsiteX8" fmla="*/ 1022350 w 3034242"/>
                <a:gd name="connsiteY8" fmla="*/ 1423458 h 1424516"/>
                <a:gd name="connsiteX9" fmla="*/ 1066800 w 3034242"/>
                <a:gd name="connsiteY9" fmla="*/ 750358 h 1424516"/>
                <a:gd name="connsiteX10" fmla="*/ 1066800 w 3034242"/>
                <a:gd name="connsiteY10" fmla="*/ 591608 h 1424516"/>
                <a:gd name="connsiteX11" fmla="*/ 1238250 w 3034242"/>
                <a:gd name="connsiteY11" fmla="*/ 464608 h 1424516"/>
                <a:gd name="connsiteX12" fmla="*/ 1460500 w 3034242"/>
                <a:gd name="connsiteY12" fmla="*/ 401108 h 1424516"/>
                <a:gd name="connsiteX13" fmla="*/ 2082800 w 3034242"/>
                <a:gd name="connsiteY13" fmla="*/ 496358 h 1424516"/>
                <a:gd name="connsiteX14" fmla="*/ 2889250 w 3034242"/>
                <a:gd name="connsiteY14" fmla="*/ 655108 h 1424516"/>
                <a:gd name="connsiteX15" fmla="*/ 2952750 w 3034242"/>
                <a:gd name="connsiteY15" fmla="*/ 686858 h 1424516"/>
                <a:gd name="connsiteX16" fmla="*/ 2952750 w 3034242"/>
                <a:gd name="connsiteY16" fmla="*/ 686858 h 1424516"/>
                <a:gd name="connsiteX0" fmla="*/ 0 w 3034242"/>
                <a:gd name="connsiteY0" fmla="*/ 7408 h 1424516"/>
                <a:gd name="connsiteX1" fmla="*/ 57150 w 3034242"/>
                <a:gd name="connsiteY1" fmla="*/ 13758 h 1424516"/>
                <a:gd name="connsiteX2" fmla="*/ 165100 w 3034242"/>
                <a:gd name="connsiteY2" fmla="*/ 89958 h 1424516"/>
                <a:gd name="connsiteX3" fmla="*/ 336550 w 3034242"/>
                <a:gd name="connsiteY3" fmla="*/ 191558 h 1424516"/>
                <a:gd name="connsiteX4" fmla="*/ 539750 w 3034242"/>
                <a:gd name="connsiteY4" fmla="*/ 274108 h 1424516"/>
                <a:gd name="connsiteX5" fmla="*/ 654050 w 3034242"/>
                <a:gd name="connsiteY5" fmla="*/ 318558 h 1424516"/>
                <a:gd name="connsiteX6" fmla="*/ 857250 w 3034242"/>
                <a:gd name="connsiteY6" fmla="*/ 483658 h 1424516"/>
                <a:gd name="connsiteX7" fmla="*/ 914400 w 3034242"/>
                <a:gd name="connsiteY7" fmla="*/ 756708 h 1424516"/>
                <a:gd name="connsiteX8" fmla="*/ 1022350 w 3034242"/>
                <a:gd name="connsiteY8" fmla="*/ 1423458 h 1424516"/>
                <a:gd name="connsiteX9" fmla="*/ 1066800 w 3034242"/>
                <a:gd name="connsiteY9" fmla="*/ 750358 h 1424516"/>
                <a:gd name="connsiteX10" fmla="*/ 1238250 w 3034242"/>
                <a:gd name="connsiteY10" fmla="*/ 464608 h 1424516"/>
                <a:gd name="connsiteX11" fmla="*/ 1460500 w 3034242"/>
                <a:gd name="connsiteY11" fmla="*/ 401108 h 1424516"/>
                <a:gd name="connsiteX12" fmla="*/ 2082800 w 3034242"/>
                <a:gd name="connsiteY12" fmla="*/ 496358 h 1424516"/>
                <a:gd name="connsiteX13" fmla="*/ 2889250 w 3034242"/>
                <a:gd name="connsiteY13" fmla="*/ 655108 h 1424516"/>
                <a:gd name="connsiteX14" fmla="*/ 2952750 w 3034242"/>
                <a:gd name="connsiteY14" fmla="*/ 686858 h 1424516"/>
                <a:gd name="connsiteX15" fmla="*/ 2952750 w 3034242"/>
                <a:gd name="connsiteY15" fmla="*/ 686858 h 1424516"/>
                <a:gd name="connsiteX0" fmla="*/ 0 w 3034242"/>
                <a:gd name="connsiteY0" fmla="*/ 7408 h 1424516"/>
                <a:gd name="connsiteX1" fmla="*/ 57150 w 3034242"/>
                <a:gd name="connsiteY1" fmla="*/ 13758 h 1424516"/>
                <a:gd name="connsiteX2" fmla="*/ 165100 w 3034242"/>
                <a:gd name="connsiteY2" fmla="*/ 89958 h 1424516"/>
                <a:gd name="connsiteX3" fmla="*/ 336550 w 3034242"/>
                <a:gd name="connsiteY3" fmla="*/ 191558 h 1424516"/>
                <a:gd name="connsiteX4" fmla="*/ 539750 w 3034242"/>
                <a:gd name="connsiteY4" fmla="*/ 274108 h 1424516"/>
                <a:gd name="connsiteX5" fmla="*/ 654050 w 3034242"/>
                <a:gd name="connsiteY5" fmla="*/ 318558 h 1424516"/>
                <a:gd name="connsiteX6" fmla="*/ 857250 w 3034242"/>
                <a:gd name="connsiteY6" fmla="*/ 483658 h 1424516"/>
                <a:gd name="connsiteX7" fmla="*/ 914400 w 3034242"/>
                <a:gd name="connsiteY7" fmla="*/ 756708 h 1424516"/>
                <a:gd name="connsiteX8" fmla="*/ 1022350 w 3034242"/>
                <a:gd name="connsiteY8" fmla="*/ 1423458 h 1424516"/>
                <a:gd name="connsiteX9" fmla="*/ 1066800 w 3034242"/>
                <a:gd name="connsiteY9" fmla="*/ 750358 h 1424516"/>
                <a:gd name="connsiteX10" fmla="*/ 1098550 w 3034242"/>
                <a:gd name="connsiteY10" fmla="*/ 540808 h 1424516"/>
                <a:gd name="connsiteX11" fmla="*/ 1460500 w 3034242"/>
                <a:gd name="connsiteY11" fmla="*/ 401108 h 1424516"/>
                <a:gd name="connsiteX12" fmla="*/ 2082800 w 3034242"/>
                <a:gd name="connsiteY12" fmla="*/ 496358 h 1424516"/>
                <a:gd name="connsiteX13" fmla="*/ 2889250 w 3034242"/>
                <a:gd name="connsiteY13" fmla="*/ 655108 h 1424516"/>
                <a:gd name="connsiteX14" fmla="*/ 2952750 w 3034242"/>
                <a:gd name="connsiteY14" fmla="*/ 686858 h 1424516"/>
                <a:gd name="connsiteX15" fmla="*/ 2952750 w 3034242"/>
                <a:gd name="connsiteY15" fmla="*/ 686858 h 1424516"/>
                <a:gd name="connsiteX0" fmla="*/ 0 w 3034242"/>
                <a:gd name="connsiteY0" fmla="*/ 7408 h 1424516"/>
                <a:gd name="connsiteX1" fmla="*/ 57150 w 3034242"/>
                <a:gd name="connsiteY1" fmla="*/ 13758 h 1424516"/>
                <a:gd name="connsiteX2" fmla="*/ 165100 w 3034242"/>
                <a:gd name="connsiteY2" fmla="*/ 89958 h 1424516"/>
                <a:gd name="connsiteX3" fmla="*/ 336550 w 3034242"/>
                <a:gd name="connsiteY3" fmla="*/ 191558 h 1424516"/>
                <a:gd name="connsiteX4" fmla="*/ 539750 w 3034242"/>
                <a:gd name="connsiteY4" fmla="*/ 274108 h 1424516"/>
                <a:gd name="connsiteX5" fmla="*/ 654050 w 3034242"/>
                <a:gd name="connsiteY5" fmla="*/ 318558 h 1424516"/>
                <a:gd name="connsiteX6" fmla="*/ 857250 w 3034242"/>
                <a:gd name="connsiteY6" fmla="*/ 483658 h 1424516"/>
                <a:gd name="connsiteX7" fmla="*/ 914400 w 3034242"/>
                <a:gd name="connsiteY7" fmla="*/ 756708 h 1424516"/>
                <a:gd name="connsiteX8" fmla="*/ 1022350 w 3034242"/>
                <a:gd name="connsiteY8" fmla="*/ 1423458 h 1424516"/>
                <a:gd name="connsiteX9" fmla="*/ 1066800 w 3034242"/>
                <a:gd name="connsiteY9" fmla="*/ 750358 h 1424516"/>
                <a:gd name="connsiteX10" fmla="*/ 1098550 w 3034242"/>
                <a:gd name="connsiteY10" fmla="*/ 540808 h 1424516"/>
                <a:gd name="connsiteX11" fmla="*/ 1460500 w 3034242"/>
                <a:gd name="connsiteY11" fmla="*/ 401108 h 1424516"/>
                <a:gd name="connsiteX12" fmla="*/ 2082800 w 3034242"/>
                <a:gd name="connsiteY12" fmla="*/ 496358 h 1424516"/>
                <a:gd name="connsiteX13" fmla="*/ 2889250 w 3034242"/>
                <a:gd name="connsiteY13" fmla="*/ 655108 h 1424516"/>
                <a:gd name="connsiteX14" fmla="*/ 2952750 w 3034242"/>
                <a:gd name="connsiteY14" fmla="*/ 686858 h 1424516"/>
                <a:gd name="connsiteX15" fmla="*/ 2952750 w 3034242"/>
                <a:gd name="connsiteY15" fmla="*/ 686858 h 1424516"/>
                <a:gd name="connsiteX0" fmla="*/ 0 w 3034242"/>
                <a:gd name="connsiteY0" fmla="*/ 7408 h 1424516"/>
                <a:gd name="connsiteX1" fmla="*/ 57150 w 3034242"/>
                <a:gd name="connsiteY1" fmla="*/ 13758 h 1424516"/>
                <a:gd name="connsiteX2" fmla="*/ 165100 w 3034242"/>
                <a:gd name="connsiteY2" fmla="*/ 89958 h 1424516"/>
                <a:gd name="connsiteX3" fmla="*/ 336550 w 3034242"/>
                <a:gd name="connsiteY3" fmla="*/ 191558 h 1424516"/>
                <a:gd name="connsiteX4" fmla="*/ 539750 w 3034242"/>
                <a:gd name="connsiteY4" fmla="*/ 274108 h 1424516"/>
                <a:gd name="connsiteX5" fmla="*/ 654050 w 3034242"/>
                <a:gd name="connsiteY5" fmla="*/ 318558 h 1424516"/>
                <a:gd name="connsiteX6" fmla="*/ 857250 w 3034242"/>
                <a:gd name="connsiteY6" fmla="*/ 483658 h 1424516"/>
                <a:gd name="connsiteX7" fmla="*/ 914400 w 3034242"/>
                <a:gd name="connsiteY7" fmla="*/ 756708 h 1424516"/>
                <a:gd name="connsiteX8" fmla="*/ 1022350 w 3034242"/>
                <a:gd name="connsiteY8" fmla="*/ 1423458 h 1424516"/>
                <a:gd name="connsiteX9" fmla="*/ 1066800 w 3034242"/>
                <a:gd name="connsiteY9" fmla="*/ 750358 h 1424516"/>
                <a:gd name="connsiteX10" fmla="*/ 1092200 w 3034242"/>
                <a:gd name="connsiteY10" fmla="*/ 559858 h 1424516"/>
                <a:gd name="connsiteX11" fmla="*/ 1098550 w 3034242"/>
                <a:gd name="connsiteY11" fmla="*/ 540808 h 1424516"/>
                <a:gd name="connsiteX12" fmla="*/ 1460500 w 3034242"/>
                <a:gd name="connsiteY12" fmla="*/ 401108 h 1424516"/>
                <a:gd name="connsiteX13" fmla="*/ 2082800 w 3034242"/>
                <a:gd name="connsiteY13" fmla="*/ 496358 h 1424516"/>
                <a:gd name="connsiteX14" fmla="*/ 2889250 w 3034242"/>
                <a:gd name="connsiteY14" fmla="*/ 655108 h 1424516"/>
                <a:gd name="connsiteX15" fmla="*/ 2952750 w 3034242"/>
                <a:gd name="connsiteY15" fmla="*/ 686858 h 1424516"/>
                <a:gd name="connsiteX16" fmla="*/ 2952750 w 3034242"/>
                <a:gd name="connsiteY16" fmla="*/ 686858 h 1424516"/>
                <a:gd name="connsiteX0" fmla="*/ 0 w 3034242"/>
                <a:gd name="connsiteY0" fmla="*/ 7408 h 1424516"/>
                <a:gd name="connsiteX1" fmla="*/ 57150 w 3034242"/>
                <a:gd name="connsiteY1" fmla="*/ 13758 h 1424516"/>
                <a:gd name="connsiteX2" fmla="*/ 165100 w 3034242"/>
                <a:gd name="connsiteY2" fmla="*/ 89958 h 1424516"/>
                <a:gd name="connsiteX3" fmla="*/ 336550 w 3034242"/>
                <a:gd name="connsiteY3" fmla="*/ 191558 h 1424516"/>
                <a:gd name="connsiteX4" fmla="*/ 539750 w 3034242"/>
                <a:gd name="connsiteY4" fmla="*/ 274108 h 1424516"/>
                <a:gd name="connsiteX5" fmla="*/ 654050 w 3034242"/>
                <a:gd name="connsiteY5" fmla="*/ 318558 h 1424516"/>
                <a:gd name="connsiteX6" fmla="*/ 857250 w 3034242"/>
                <a:gd name="connsiteY6" fmla="*/ 483658 h 1424516"/>
                <a:gd name="connsiteX7" fmla="*/ 914400 w 3034242"/>
                <a:gd name="connsiteY7" fmla="*/ 756708 h 1424516"/>
                <a:gd name="connsiteX8" fmla="*/ 1022350 w 3034242"/>
                <a:gd name="connsiteY8" fmla="*/ 1423458 h 1424516"/>
                <a:gd name="connsiteX9" fmla="*/ 1066800 w 3034242"/>
                <a:gd name="connsiteY9" fmla="*/ 750358 h 1424516"/>
                <a:gd name="connsiteX10" fmla="*/ 1092200 w 3034242"/>
                <a:gd name="connsiteY10" fmla="*/ 559858 h 1424516"/>
                <a:gd name="connsiteX11" fmla="*/ 1098550 w 3034242"/>
                <a:gd name="connsiteY11" fmla="*/ 540808 h 1424516"/>
                <a:gd name="connsiteX12" fmla="*/ 1460500 w 3034242"/>
                <a:gd name="connsiteY12" fmla="*/ 401108 h 1424516"/>
                <a:gd name="connsiteX13" fmla="*/ 2082800 w 3034242"/>
                <a:gd name="connsiteY13" fmla="*/ 496358 h 1424516"/>
                <a:gd name="connsiteX14" fmla="*/ 2889250 w 3034242"/>
                <a:gd name="connsiteY14" fmla="*/ 655108 h 1424516"/>
                <a:gd name="connsiteX15" fmla="*/ 2952750 w 3034242"/>
                <a:gd name="connsiteY15" fmla="*/ 686858 h 1424516"/>
                <a:gd name="connsiteX16" fmla="*/ 2940050 w 3034242"/>
                <a:gd name="connsiteY16" fmla="*/ 686858 h 1424516"/>
                <a:gd name="connsiteX0" fmla="*/ 0 w 3034242"/>
                <a:gd name="connsiteY0" fmla="*/ 7408 h 1424516"/>
                <a:gd name="connsiteX1" fmla="*/ 57150 w 3034242"/>
                <a:gd name="connsiteY1" fmla="*/ 13758 h 1424516"/>
                <a:gd name="connsiteX2" fmla="*/ 165100 w 3034242"/>
                <a:gd name="connsiteY2" fmla="*/ 89958 h 1424516"/>
                <a:gd name="connsiteX3" fmla="*/ 336550 w 3034242"/>
                <a:gd name="connsiteY3" fmla="*/ 191558 h 1424516"/>
                <a:gd name="connsiteX4" fmla="*/ 539750 w 3034242"/>
                <a:gd name="connsiteY4" fmla="*/ 274108 h 1424516"/>
                <a:gd name="connsiteX5" fmla="*/ 654050 w 3034242"/>
                <a:gd name="connsiteY5" fmla="*/ 318558 h 1424516"/>
                <a:gd name="connsiteX6" fmla="*/ 857250 w 3034242"/>
                <a:gd name="connsiteY6" fmla="*/ 483658 h 1424516"/>
                <a:gd name="connsiteX7" fmla="*/ 914400 w 3034242"/>
                <a:gd name="connsiteY7" fmla="*/ 756708 h 1424516"/>
                <a:gd name="connsiteX8" fmla="*/ 1022350 w 3034242"/>
                <a:gd name="connsiteY8" fmla="*/ 1423458 h 1424516"/>
                <a:gd name="connsiteX9" fmla="*/ 1066800 w 3034242"/>
                <a:gd name="connsiteY9" fmla="*/ 750358 h 1424516"/>
                <a:gd name="connsiteX10" fmla="*/ 1092200 w 3034242"/>
                <a:gd name="connsiteY10" fmla="*/ 559858 h 1424516"/>
                <a:gd name="connsiteX11" fmla="*/ 1098550 w 3034242"/>
                <a:gd name="connsiteY11" fmla="*/ 540808 h 1424516"/>
                <a:gd name="connsiteX12" fmla="*/ 1460500 w 3034242"/>
                <a:gd name="connsiteY12" fmla="*/ 401108 h 1424516"/>
                <a:gd name="connsiteX13" fmla="*/ 2082800 w 3034242"/>
                <a:gd name="connsiteY13" fmla="*/ 496358 h 1424516"/>
                <a:gd name="connsiteX14" fmla="*/ 2889250 w 3034242"/>
                <a:gd name="connsiteY14" fmla="*/ 655108 h 1424516"/>
                <a:gd name="connsiteX15" fmla="*/ 2952750 w 3034242"/>
                <a:gd name="connsiteY15" fmla="*/ 686858 h 1424516"/>
                <a:gd name="connsiteX16" fmla="*/ 2940050 w 3034242"/>
                <a:gd name="connsiteY16" fmla="*/ 686858 h 1424516"/>
                <a:gd name="connsiteX0" fmla="*/ 0 w 3034242"/>
                <a:gd name="connsiteY0" fmla="*/ 7408 h 1424516"/>
                <a:gd name="connsiteX1" fmla="*/ 57150 w 3034242"/>
                <a:gd name="connsiteY1" fmla="*/ 13758 h 1424516"/>
                <a:gd name="connsiteX2" fmla="*/ 165100 w 3034242"/>
                <a:gd name="connsiteY2" fmla="*/ 89958 h 1424516"/>
                <a:gd name="connsiteX3" fmla="*/ 336550 w 3034242"/>
                <a:gd name="connsiteY3" fmla="*/ 191558 h 1424516"/>
                <a:gd name="connsiteX4" fmla="*/ 539750 w 3034242"/>
                <a:gd name="connsiteY4" fmla="*/ 274108 h 1424516"/>
                <a:gd name="connsiteX5" fmla="*/ 654050 w 3034242"/>
                <a:gd name="connsiteY5" fmla="*/ 318558 h 1424516"/>
                <a:gd name="connsiteX6" fmla="*/ 857250 w 3034242"/>
                <a:gd name="connsiteY6" fmla="*/ 483658 h 1424516"/>
                <a:gd name="connsiteX7" fmla="*/ 914400 w 3034242"/>
                <a:gd name="connsiteY7" fmla="*/ 756708 h 1424516"/>
                <a:gd name="connsiteX8" fmla="*/ 1022350 w 3034242"/>
                <a:gd name="connsiteY8" fmla="*/ 1423458 h 1424516"/>
                <a:gd name="connsiteX9" fmla="*/ 1066800 w 3034242"/>
                <a:gd name="connsiteY9" fmla="*/ 750358 h 1424516"/>
                <a:gd name="connsiteX10" fmla="*/ 1092200 w 3034242"/>
                <a:gd name="connsiteY10" fmla="*/ 559858 h 1424516"/>
                <a:gd name="connsiteX11" fmla="*/ 1098550 w 3034242"/>
                <a:gd name="connsiteY11" fmla="*/ 540808 h 1424516"/>
                <a:gd name="connsiteX12" fmla="*/ 1460500 w 3034242"/>
                <a:gd name="connsiteY12" fmla="*/ 401108 h 1424516"/>
                <a:gd name="connsiteX13" fmla="*/ 2082800 w 3034242"/>
                <a:gd name="connsiteY13" fmla="*/ 496358 h 1424516"/>
                <a:gd name="connsiteX14" fmla="*/ 2889250 w 3034242"/>
                <a:gd name="connsiteY14" fmla="*/ 655108 h 1424516"/>
                <a:gd name="connsiteX15" fmla="*/ 2952750 w 3034242"/>
                <a:gd name="connsiteY15" fmla="*/ 686858 h 1424516"/>
                <a:gd name="connsiteX0" fmla="*/ 0 w 2889250"/>
                <a:gd name="connsiteY0" fmla="*/ 7408 h 1424516"/>
                <a:gd name="connsiteX1" fmla="*/ 57150 w 2889250"/>
                <a:gd name="connsiteY1" fmla="*/ 13758 h 1424516"/>
                <a:gd name="connsiteX2" fmla="*/ 165100 w 2889250"/>
                <a:gd name="connsiteY2" fmla="*/ 89958 h 1424516"/>
                <a:gd name="connsiteX3" fmla="*/ 336550 w 2889250"/>
                <a:gd name="connsiteY3" fmla="*/ 191558 h 1424516"/>
                <a:gd name="connsiteX4" fmla="*/ 539750 w 2889250"/>
                <a:gd name="connsiteY4" fmla="*/ 274108 h 1424516"/>
                <a:gd name="connsiteX5" fmla="*/ 654050 w 2889250"/>
                <a:gd name="connsiteY5" fmla="*/ 318558 h 1424516"/>
                <a:gd name="connsiteX6" fmla="*/ 857250 w 2889250"/>
                <a:gd name="connsiteY6" fmla="*/ 483658 h 1424516"/>
                <a:gd name="connsiteX7" fmla="*/ 914400 w 2889250"/>
                <a:gd name="connsiteY7" fmla="*/ 756708 h 1424516"/>
                <a:gd name="connsiteX8" fmla="*/ 1022350 w 2889250"/>
                <a:gd name="connsiteY8" fmla="*/ 1423458 h 1424516"/>
                <a:gd name="connsiteX9" fmla="*/ 1066800 w 2889250"/>
                <a:gd name="connsiteY9" fmla="*/ 750358 h 1424516"/>
                <a:gd name="connsiteX10" fmla="*/ 1092200 w 2889250"/>
                <a:gd name="connsiteY10" fmla="*/ 559858 h 1424516"/>
                <a:gd name="connsiteX11" fmla="*/ 1098550 w 2889250"/>
                <a:gd name="connsiteY11" fmla="*/ 540808 h 1424516"/>
                <a:gd name="connsiteX12" fmla="*/ 1460500 w 2889250"/>
                <a:gd name="connsiteY12" fmla="*/ 401108 h 1424516"/>
                <a:gd name="connsiteX13" fmla="*/ 2082800 w 2889250"/>
                <a:gd name="connsiteY13" fmla="*/ 496358 h 1424516"/>
                <a:gd name="connsiteX14" fmla="*/ 2889250 w 2889250"/>
                <a:gd name="connsiteY14" fmla="*/ 655108 h 1424516"/>
                <a:gd name="connsiteX0" fmla="*/ 0 w 2889250"/>
                <a:gd name="connsiteY0" fmla="*/ 7408 h 1424516"/>
                <a:gd name="connsiteX1" fmla="*/ 57150 w 2889250"/>
                <a:gd name="connsiteY1" fmla="*/ 13758 h 1424516"/>
                <a:gd name="connsiteX2" fmla="*/ 165100 w 2889250"/>
                <a:gd name="connsiteY2" fmla="*/ 89958 h 1424516"/>
                <a:gd name="connsiteX3" fmla="*/ 336550 w 2889250"/>
                <a:gd name="connsiteY3" fmla="*/ 191558 h 1424516"/>
                <a:gd name="connsiteX4" fmla="*/ 539750 w 2889250"/>
                <a:gd name="connsiteY4" fmla="*/ 274108 h 1424516"/>
                <a:gd name="connsiteX5" fmla="*/ 654050 w 2889250"/>
                <a:gd name="connsiteY5" fmla="*/ 318558 h 1424516"/>
                <a:gd name="connsiteX6" fmla="*/ 857250 w 2889250"/>
                <a:gd name="connsiteY6" fmla="*/ 483658 h 1424516"/>
                <a:gd name="connsiteX7" fmla="*/ 914400 w 2889250"/>
                <a:gd name="connsiteY7" fmla="*/ 756708 h 1424516"/>
                <a:gd name="connsiteX8" fmla="*/ 1022350 w 2889250"/>
                <a:gd name="connsiteY8" fmla="*/ 1423458 h 1424516"/>
                <a:gd name="connsiteX9" fmla="*/ 1066800 w 2889250"/>
                <a:gd name="connsiteY9" fmla="*/ 750358 h 1424516"/>
                <a:gd name="connsiteX10" fmla="*/ 1092200 w 2889250"/>
                <a:gd name="connsiteY10" fmla="*/ 559858 h 1424516"/>
                <a:gd name="connsiteX11" fmla="*/ 1098550 w 2889250"/>
                <a:gd name="connsiteY11" fmla="*/ 540808 h 1424516"/>
                <a:gd name="connsiteX12" fmla="*/ 1460500 w 2889250"/>
                <a:gd name="connsiteY12" fmla="*/ 401108 h 1424516"/>
                <a:gd name="connsiteX13" fmla="*/ 2082800 w 2889250"/>
                <a:gd name="connsiteY13" fmla="*/ 496358 h 1424516"/>
                <a:gd name="connsiteX14" fmla="*/ 2889250 w 2889250"/>
                <a:gd name="connsiteY14" fmla="*/ 655108 h 1424516"/>
                <a:gd name="connsiteX0" fmla="*/ 0 w 2965450"/>
                <a:gd name="connsiteY0" fmla="*/ 7408 h 1424516"/>
                <a:gd name="connsiteX1" fmla="*/ 57150 w 2965450"/>
                <a:gd name="connsiteY1" fmla="*/ 13758 h 1424516"/>
                <a:gd name="connsiteX2" fmla="*/ 165100 w 2965450"/>
                <a:gd name="connsiteY2" fmla="*/ 89958 h 1424516"/>
                <a:gd name="connsiteX3" fmla="*/ 336550 w 2965450"/>
                <a:gd name="connsiteY3" fmla="*/ 191558 h 1424516"/>
                <a:gd name="connsiteX4" fmla="*/ 539750 w 2965450"/>
                <a:gd name="connsiteY4" fmla="*/ 274108 h 1424516"/>
                <a:gd name="connsiteX5" fmla="*/ 654050 w 2965450"/>
                <a:gd name="connsiteY5" fmla="*/ 318558 h 1424516"/>
                <a:gd name="connsiteX6" fmla="*/ 857250 w 2965450"/>
                <a:gd name="connsiteY6" fmla="*/ 483658 h 1424516"/>
                <a:gd name="connsiteX7" fmla="*/ 914400 w 2965450"/>
                <a:gd name="connsiteY7" fmla="*/ 756708 h 1424516"/>
                <a:gd name="connsiteX8" fmla="*/ 1022350 w 2965450"/>
                <a:gd name="connsiteY8" fmla="*/ 1423458 h 1424516"/>
                <a:gd name="connsiteX9" fmla="*/ 1066800 w 2965450"/>
                <a:gd name="connsiteY9" fmla="*/ 750358 h 1424516"/>
                <a:gd name="connsiteX10" fmla="*/ 1092200 w 2965450"/>
                <a:gd name="connsiteY10" fmla="*/ 559858 h 1424516"/>
                <a:gd name="connsiteX11" fmla="*/ 1098550 w 2965450"/>
                <a:gd name="connsiteY11" fmla="*/ 540808 h 1424516"/>
                <a:gd name="connsiteX12" fmla="*/ 1460500 w 2965450"/>
                <a:gd name="connsiteY12" fmla="*/ 401108 h 1424516"/>
                <a:gd name="connsiteX13" fmla="*/ 2082800 w 2965450"/>
                <a:gd name="connsiteY13" fmla="*/ 496358 h 1424516"/>
                <a:gd name="connsiteX14" fmla="*/ 2965450 w 2965450"/>
                <a:gd name="connsiteY14" fmla="*/ 655108 h 142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65450" h="1424516">
                  <a:moveTo>
                    <a:pt x="0" y="7408"/>
                  </a:moveTo>
                  <a:cubicBezTo>
                    <a:pt x="14816" y="3704"/>
                    <a:pt x="29633" y="0"/>
                    <a:pt x="57150" y="13758"/>
                  </a:cubicBezTo>
                  <a:cubicBezTo>
                    <a:pt x="84667" y="27516"/>
                    <a:pt x="118533" y="60325"/>
                    <a:pt x="165100" y="89958"/>
                  </a:cubicBezTo>
                  <a:cubicBezTo>
                    <a:pt x="211667" y="119591"/>
                    <a:pt x="274108" y="160866"/>
                    <a:pt x="336550" y="191558"/>
                  </a:cubicBezTo>
                  <a:cubicBezTo>
                    <a:pt x="398992" y="222250"/>
                    <a:pt x="486833" y="252941"/>
                    <a:pt x="539750" y="274108"/>
                  </a:cubicBezTo>
                  <a:cubicBezTo>
                    <a:pt x="592667" y="295275"/>
                    <a:pt x="601133" y="283633"/>
                    <a:pt x="654050" y="318558"/>
                  </a:cubicBezTo>
                  <a:cubicBezTo>
                    <a:pt x="706967" y="353483"/>
                    <a:pt x="813858" y="410633"/>
                    <a:pt x="857250" y="483658"/>
                  </a:cubicBezTo>
                  <a:cubicBezTo>
                    <a:pt x="900642" y="556683"/>
                    <a:pt x="886883" y="600075"/>
                    <a:pt x="914400" y="756708"/>
                  </a:cubicBezTo>
                  <a:cubicBezTo>
                    <a:pt x="941917" y="913341"/>
                    <a:pt x="996950" y="1424516"/>
                    <a:pt x="1022350" y="1423458"/>
                  </a:cubicBezTo>
                  <a:cubicBezTo>
                    <a:pt x="1047750" y="1422400"/>
                    <a:pt x="1055158" y="894291"/>
                    <a:pt x="1066800" y="750358"/>
                  </a:cubicBezTo>
                  <a:lnTo>
                    <a:pt x="1092200" y="559858"/>
                  </a:lnTo>
                  <a:lnTo>
                    <a:pt x="1098550" y="540808"/>
                  </a:lnTo>
                  <a:cubicBezTo>
                    <a:pt x="1157817" y="490008"/>
                    <a:pt x="1296458" y="408516"/>
                    <a:pt x="1460500" y="401108"/>
                  </a:cubicBezTo>
                  <a:cubicBezTo>
                    <a:pt x="1624542" y="393700"/>
                    <a:pt x="2082800" y="496358"/>
                    <a:pt x="2082800" y="496358"/>
                  </a:cubicBezTo>
                  <a:lnTo>
                    <a:pt x="2965450" y="655108"/>
                  </a:lnTo>
                </a:path>
              </a:pathLst>
            </a:custGeom>
            <a:ln>
              <a:solidFill>
                <a:srgbClr val="F5DD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5400000">
              <a:off x="4591993" y="6107642"/>
              <a:ext cx="2044700" cy="1588"/>
            </a:xfrm>
            <a:prstGeom prst="line">
              <a:avLst/>
            </a:prstGeom>
            <a:ln>
              <a:solidFill>
                <a:srgbClr val="F5DD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615138" y="7130786"/>
              <a:ext cx="2951955" cy="1588"/>
            </a:xfrm>
            <a:prstGeom prst="line">
              <a:avLst/>
            </a:prstGeom>
            <a:ln>
              <a:solidFill>
                <a:srgbClr val="F5DD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488418" y="7113145"/>
              <a:ext cx="27566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5DD86"/>
                  </a:solidFill>
                </a:rPr>
                <a:t>0</a:t>
              </a:r>
              <a:endParaRPr lang="en-US" sz="1400" dirty="0">
                <a:solidFill>
                  <a:srgbClr val="F5DD86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10232" y="7106795"/>
              <a:ext cx="13205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F5DD86"/>
                  </a:solidFill>
                </a:rPr>
                <a:t>R</a:t>
              </a:r>
              <a:r>
                <a:rPr lang="en-US" sz="1400" baseline="-25000" dirty="0" err="1" smtClean="0">
                  <a:solidFill>
                    <a:srgbClr val="F5DD86"/>
                  </a:solidFill>
                </a:rPr>
                <a:t>sol</a:t>
              </a:r>
              <a:r>
                <a:rPr lang="en-US" sz="1400" dirty="0" smtClean="0">
                  <a:solidFill>
                    <a:srgbClr val="F5DD86"/>
                  </a:solidFill>
                </a:rPr>
                <a:t>=700000 km</a:t>
              </a:r>
              <a:endParaRPr lang="en-US" sz="1400" dirty="0">
                <a:solidFill>
                  <a:srgbClr val="F5DD86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rot="16200000" flipH="1">
              <a:off x="6586996" y="7131092"/>
              <a:ext cx="112095" cy="1"/>
            </a:xfrm>
            <a:prstGeom prst="line">
              <a:avLst/>
            </a:prstGeom>
            <a:ln>
              <a:solidFill>
                <a:srgbClr val="F5DD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244205" y="6914985"/>
              <a:ext cx="42732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5B0D1B"/>
                  </a:solidFill>
                </a:rPr>
                <a:t>10</a:t>
              </a:r>
              <a:r>
                <a:rPr lang="en-US" sz="1400" baseline="30000" dirty="0" smtClean="0">
                  <a:solidFill>
                    <a:srgbClr val="5B0D1B"/>
                  </a:solidFill>
                </a:rPr>
                <a:t>3</a:t>
              </a:r>
              <a:endParaRPr lang="en-US" sz="1400" baseline="30000" dirty="0">
                <a:solidFill>
                  <a:srgbClr val="5B0D1B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44205" y="6524823"/>
              <a:ext cx="42732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5B0D1B"/>
                  </a:solidFill>
                </a:rPr>
                <a:t>10</a:t>
              </a:r>
              <a:r>
                <a:rPr lang="en-US" sz="1400" baseline="30000" dirty="0" smtClean="0">
                  <a:solidFill>
                    <a:srgbClr val="5B0D1B"/>
                  </a:solidFill>
                </a:rPr>
                <a:t>4</a:t>
              </a:r>
              <a:endParaRPr lang="en-US" sz="1400" baseline="30000" dirty="0">
                <a:solidFill>
                  <a:srgbClr val="5B0D1B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44205" y="6121235"/>
              <a:ext cx="42732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5B0D1B"/>
                  </a:solidFill>
                </a:rPr>
                <a:t>10</a:t>
              </a:r>
              <a:r>
                <a:rPr lang="en-US" sz="1400" baseline="30000" dirty="0" smtClean="0">
                  <a:solidFill>
                    <a:srgbClr val="5B0D1B"/>
                  </a:solidFill>
                </a:rPr>
                <a:t>5</a:t>
              </a:r>
              <a:endParaRPr lang="en-US" sz="1400" baseline="30000" dirty="0">
                <a:solidFill>
                  <a:srgbClr val="5B0D1B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243008" y="5726642"/>
              <a:ext cx="42732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5B0D1B"/>
                  </a:solidFill>
                </a:rPr>
                <a:t>10</a:t>
              </a:r>
              <a:r>
                <a:rPr lang="en-US" sz="1400" baseline="30000" dirty="0" smtClean="0">
                  <a:solidFill>
                    <a:srgbClr val="5B0D1B"/>
                  </a:solidFill>
                </a:rPr>
                <a:t>6</a:t>
              </a:r>
              <a:endParaRPr lang="en-US" sz="1400" baseline="30000" dirty="0">
                <a:solidFill>
                  <a:srgbClr val="5B0D1B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43008" y="5324045"/>
              <a:ext cx="42732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5B0D1B"/>
                  </a:solidFill>
                </a:rPr>
                <a:t>10</a:t>
              </a:r>
              <a:r>
                <a:rPr lang="en-US" sz="1400" baseline="30000" dirty="0" smtClean="0">
                  <a:solidFill>
                    <a:srgbClr val="5B0D1B"/>
                  </a:solidFill>
                </a:rPr>
                <a:t>7</a:t>
              </a:r>
              <a:endParaRPr lang="en-US" sz="1400" baseline="30000" dirty="0">
                <a:solidFill>
                  <a:srgbClr val="5B0D1B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230308" y="4932197"/>
              <a:ext cx="42732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5B0D1B"/>
                  </a:solidFill>
                </a:rPr>
                <a:t>10</a:t>
              </a:r>
              <a:r>
                <a:rPr lang="en-US" sz="1400" baseline="30000" dirty="0" smtClean="0">
                  <a:solidFill>
                    <a:srgbClr val="5B0D1B"/>
                  </a:solidFill>
                </a:rPr>
                <a:t>8</a:t>
              </a:r>
              <a:endParaRPr lang="en-US" sz="1400" baseline="30000" dirty="0">
                <a:solidFill>
                  <a:srgbClr val="5B0D1B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4445814" y="5909001"/>
              <a:ext cx="153088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5B0D1B"/>
                  </a:solidFill>
                </a:rPr>
                <a:t>Temperature (K)</a:t>
              </a:r>
              <a:endParaRPr lang="en-US" sz="1600" dirty="0">
                <a:solidFill>
                  <a:srgbClr val="5B0D1B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566338" y="3147833"/>
            <a:ext cx="2023532" cy="2048933"/>
            <a:chOff x="1422400" y="3539067"/>
            <a:chExt cx="2023532" cy="2048933"/>
          </a:xfrm>
          <a:noFill/>
        </p:grpSpPr>
        <p:sp>
          <p:nvSpPr>
            <p:cNvPr id="39" name="Arc 38"/>
            <p:cNvSpPr/>
            <p:nvPr/>
          </p:nvSpPr>
          <p:spPr>
            <a:xfrm rot="16200000">
              <a:off x="1415167" y="3557235"/>
              <a:ext cx="2046468" cy="2015062"/>
            </a:xfrm>
            <a:prstGeom prst="arc">
              <a:avLst>
                <a:gd name="adj1" fmla="val 16200000"/>
                <a:gd name="adj2" fmla="val 21591492"/>
              </a:avLst>
            </a:prstGeom>
            <a:grpFill/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DD86"/>
                </a:solidFill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2429933" y="3539067"/>
              <a:ext cx="325967" cy="1168400"/>
            </a:xfrm>
            <a:custGeom>
              <a:avLst/>
              <a:gdLst>
                <a:gd name="connsiteX0" fmla="*/ 0 w 325967"/>
                <a:gd name="connsiteY0" fmla="*/ 0 h 1168400"/>
                <a:gd name="connsiteX1" fmla="*/ 127000 w 325967"/>
                <a:gd name="connsiteY1" fmla="*/ 93133 h 1168400"/>
                <a:gd name="connsiteX2" fmla="*/ 228600 w 325967"/>
                <a:gd name="connsiteY2" fmla="*/ 304800 h 1168400"/>
                <a:gd name="connsiteX3" fmla="*/ 296334 w 325967"/>
                <a:gd name="connsiteY3" fmla="*/ 651933 h 1168400"/>
                <a:gd name="connsiteX4" fmla="*/ 321734 w 325967"/>
                <a:gd name="connsiteY4" fmla="*/ 1016000 h 1168400"/>
                <a:gd name="connsiteX5" fmla="*/ 321734 w 325967"/>
                <a:gd name="connsiteY5" fmla="*/ 1168400 h 116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5967" h="1168400">
                  <a:moveTo>
                    <a:pt x="0" y="0"/>
                  </a:moveTo>
                  <a:cubicBezTo>
                    <a:pt x="44450" y="21166"/>
                    <a:pt x="88900" y="42333"/>
                    <a:pt x="127000" y="93133"/>
                  </a:cubicBezTo>
                  <a:cubicBezTo>
                    <a:pt x="165100" y="143933"/>
                    <a:pt x="200378" y="211667"/>
                    <a:pt x="228600" y="304800"/>
                  </a:cubicBezTo>
                  <a:cubicBezTo>
                    <a:pt x="256822" y="397933"/>
                    <a:pt x="280812" y="533400"/>
                    <a:pt x="296334" y="651933"/>
                  </a:cubicBezTo>
                  <a:cubicBezTo>
                    <a:pt x="311856" y="770466"/>
                    <a:pt x="317501" y="929922"/>
                    <a:pt x="321734" y="1016000"/>
                  </a:cubicBezTo>
                  <a:cubicBezTo>
                    <a:pt x="325967" y="1102078"/>
                    <a:pt x="321734" y="1168400"/>
                    <a:pt x="321734" y="1168400"/>
                  </a:cubicBezTo>
                </a:path>
              </a:pathLst>
            </a:custGeom>
            <a:grpFill/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DD86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1422400" y="4572000"/>
              <a:ext cx="1329267" cy="127000"/>
            </a:xfrm>
            <a:custGeom>
              <a:avLst/>
              <a:gdLst>
                <a:gd name="connsiteX0" fmla="*/ 0 w 1329267"/>
                <a:gd name="connsiteY0" fmla="*/ 0 h 127000"/>
                <a:gd name="connsiteX1" fmla="*/ 143933 w 1329267"/>
                <a:gd name="connsiteY1" fmla="*/ 67733 h 127000"/>
                <a:gd name="connsiteX2" fmla="*/ 347133 w 1329267"/>
                <a:gd name="connsiteY2" fmla="*/ 93133 h 127000"/>
                <a:gd name="connsiteX3" fmla="*/ 491067 w 1329267"/>
                <a:gd name="connsiteY3" fmla="*/ 110067 h 127000"/>
                <a:gd name="connsiteX4" fmla="*/ 770467 w 1329267"/>
                <a:gd name="connsiteY4" fmla="*/ 118533 h 127000"/>
                <a:gd name="connsiteX5" fmla="*/ 1075267 w 1329267"/>
                <a:gd name="connsiteY5" fmla="*/ 127000 h 127000"/>
                <a:gd name="connsiteX6" fmla="*/ 1329267 w 1329267"/>
                <a:gd name="connsiteY6" fmla="*/ 118533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9267" h="127000">
                  <a:moveTo>
                    <a:pt x="0" y="0"/>
                  </a:moveTo>
                  <a:cubicBezTo>
                    <a:pt x="43039" y="26105"/>
                    <a:pt x="86078" y="52211"/>
                    <a:pt x="143933" y="67733"/>
                  </a:cubicBezTo>
                  <a:cubicBezTo>
                    <a:pt x="201788" y="83255"/>
                    <a:pt x="347133" y="93133"/>
                    <a:pt x="347133" y="93133"/>
                  </a:cubicBezTo>
                  <a:cubicBezTo>
                    <a:pt x="404989" y="100189"/>
                    <a:pt x="420511" y="105834"/>
                    <a:pt x="491067" y="110067"/>
                  </a:cubicBezTo>
                  <a:cubicBezTo>
                    <a:pt x="561623" y="114300"/>
                    <a:pt x="770467" y="118533"/>
                    <a:pt x="770467" y="118533"/>
                  </a:cubicBezTo>
                  <a:cubicBezTo>
                    <a:pt x="867834" y="121355"/>
                    <a:pt x="982134" y="127000"/>
                    <a:pt x="1075267" y="127000"/>
                  </a:cubicBezTo>
                  <a:cubicBezTo>
                    <a:pt x="1168400" y="127000"/>
                    <a:pt x="1329267" y="118533"/>
                    <a:pt x="1329267" y="118533"/>
                  </a:cubicBezTo>
                </a:path>
              </a:pathLst>
            </a:custGeom>
            <a:grpFill/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DD86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023533" y="3672766"/>
            <a:ext cx="989723" cy="1015999"/>
            <a:chOff x="1422400" y="3539067"/>
            <a:chExt cx="2023532" cy="2048933"/>
          </a:xfrm>
          <a:noFill/>
        </p:grpSpPr>
        <p:sp>
          <p:nvSpPr>
            <p:cNvPr id="58" name="Arc 57"/>
            <p:cNvSpPr/>
            <p:nvPr/>
          </p:nvSpPr>
          <p:spPr>
            <a:xfrm rot="16200000">
              <a:off x="1415167" y="3557235"/>
              <a:ext cx="2046468" cy="2015062"/>
            </a:xfrm>
            <a:prstGeom prst="arc">
              <a:avLst>
                <a:gd name="adj1" fmla="val 16200000"/>
                <a:gd name="adj2" fmla="val 21591492"/>
              </a:avLst>
            </a:prstGeom>
            <a:grpFill/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DD86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2429933" y="3539067"/>
              <a:ext cx="325967" cy="1168400"/>
            </a:xfrm>
            <a:custGeom>
              <a:avLst/>
              <a:gdLst>
                <a:gd name="connsiteX0" fmla="*/ 0 w 325967"/>
                <a:gd name="connsiteY0" fmla="*/ 0 h 1168400"/>
                <a:gd name="connsiteX1" fmla="*/ 127000 w 325967"/>
                <a:gd name="connsiteY1" fmla="*/ 93133 h 1168400"/>
                <a:gd name="connsiteX2" fmla="*/ 228600 w 325967"/>
                <a:gd name="connsiteY2" fmla="*/ 304800 h 1168400"/>
                <a:gd name="connsiteX3" fmla="*/ 296334 w 325967"/>
                <a:gd name="connsiteY3" fmla="*/ 651933 h 1168400"/>
                <a:gd name="connsiteX4" fmla="*/ 321734 w 325967"/>
                <a:gd name="connsiteY4" fmla="*/ 1016000 h 1168400"/>
                <a:gd name="connsiteX5" fmla="*/ 321734 w 325967"/>
                <a:gd name="connsiteY5" fmla="*/ 1168400 h 116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5967" h="1168400">
                  <a:moveTo>
                    <a:pt x="0" y="0"/>
                  </a:moveTo>
                  <a:cubicBezTo>
                    <a:pt x="44450" y="21166"/>
                    <a:pt x="88900" y="42333"/>
                    <a:pt x="127000" y="93133"/>
                  </a:cubicBezTo>
                  <a:cubicBezTo>
                    <a:pt x="165100" y="143933"/>
                    <a:pt x="200378" y="211667"/>
                    <a:pt x="228600" y="304800"/>
                  </a:cubicBezTo>
                  <a:cubicBezTo>
                    <a:pt x="256822" y="397933"/>
                    <a:pt x="280812" y="533400"/>
                    <a:pt x="296334" y="651933"/>
                  </a:cubicBezTo>
                  <a:cubicBezTo>
                    <a:pt x="311856" y="770466"/>
                    <a:pt x="317501" y="929922"/>
                    <a:pt x="321734" y="1016000"/>
                  </a:cubicBezTo>
                  <a:cubicBezTo>
                    <a:pt x="325967" y="1102078"/>
                    <a:pt x="321734" y="1168400"/>
                    <a:pt x="321734" y="1168400"/>
                  </a:cubicBezTo>
                </a:path>
              </a:pathLst>
            </a:custGeom>
            <a:grpFill/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DD86"/>
                </a:solidFill>
              </a:endParaRPr>
            </a:p>
          </p:txBody>
        </p:sp>
        <p:sp>
          <p:nvSpPr>
            <p:cNvPr id="60" name="Freeform 59"/>
            <p:cNvSpPr/>
            <p:nvPr/>
          </p:nvSpPr>
          <p:spPr>
            <a:xfrm>
              <a:off x="1422400" y="4572000"/>
              <a:ext cx="1329267" cy="127000"/>
            </a:xfrm>
            <a:custGeom>
              <a:avLst/>
              <a:gdLst>
                <a:gd name="connsiteX0" fmla="*/ 0 w 1329267"/>
                <a:gd name="connsiteY0" fmla="*/ 0 h 127000"/>
                <a:gd name="connsiteX1" fmla="*/ 143933 w 1329267"/>
                <a:gd name="connsiteY1" fmla="*/ 67733 h 127000"/>
                <a:gd name="connsiteX2" fmla="*/ 347133 w 1329267"/>
                <a:gd name="connsiteY2" fmla="*/ 93133 h 127000"/>
                <a:gd name="connsiteX3" fmla="*/ 491067 w 1329267"/>
                <a:gd name="connsiteY3" fmla="*/ 110067 h 127000"/>
                <a:gd name="connsiteX4" fmla="*/ 770467 w 1329267"/>
                <a:gd name="connsiteY4" fmla="*/ 118533 h 127000"/>
                <a:gd name="connsiteX5" fmla="*/ 1075267 w 1329267"/>
                <a:gd name="connsiteY5" fmla="*/ 127000 h 127000"/>
                <a:gd name="connsiteX6" fmla="*/ 1329267 w 1329267"/>
                <a:gd name="connsiteY6" fmla="*/ 118533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9267" h="127000">
                  <a:moveTo>
                    <a:pt x="0" y="0"/>
                  </a:moveTo>
                  <a:cubicBezTo>
                    <a:pt x="43039" y="26105"/>
                    <a:pt x="86078" y="52211"/>
                    <a:pt x="143933" y="67733"/>
                  </a:cubicBezTo>
                  <a:cubicBezTo>
                    <a:pt x="201788" y="83255"/>
                    <a:pt x="347133" y="93133"/>
                    <a:pt x="347133" y="93133"/>
                  </a:cubicBezTo>
                  <a:cubicBezTo>
                    <a:pt x="404989" y="100189"/>
                    <a:pt x="420511" y="105834"/>
                    <a:pt x="491067" y="110067"/>
                  </a:cubicBezTo>
                  <a:cubicBezTo>
                    <a:pt x="561623" y="114300"/>
                    <a:pt x="770467" y="118533"/>
                    <a:pt x="770467" y="118533"/>
                  </a:cubicBezTo>
                  <a:cubicBezTo>
                    <a:pt x="867834" y="121355"/>
                    <a:pt x="982134" y="127000"/>
                    <a:pt x="1075267" y="127000"/>
                  </a:cubicBezTo>
                  <a:cubicBezTo>
                    <a:pt x="1168400" y="127000"/>
                    <a:pt x="1329267" y="118533"/>
                    <a:pt x="1329267" y="118533"/>
                  </a:cubicBezTo>
                </a:path>
              </a:pathLst>
            </a:custGeom>
            <a:grpFill/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DD86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134515" y="2750855"/>
            <a:ext cx="2810952" cy="2835387"/>
            <a:chOff x="1422400" y="3539067"/>
            <a:chExt cx="2023532" cy="2048933"/>
          </a:xfrm>
          <a:noFill/>
        </p:grpSpPr>
        <p:sp>
          <p:nvSpPr>
            <p:cNvPr id="62" name="Arc 61"/>
            <p:cNvSpPr/>
            <p:nvPr/>
          </p:nvSpPr>
          <p:spPr>
            <a:xfrm rot="16200000">
              <a:off x="1415167" y="3557235"/>
              <a:ext cx="2046468" cy="2015062"/>
            </a:xfrm>
            <a:prstGeom prst="arc">
              <a:avLst>
                <a:gd name="adj1" fmla="val 16200000"/>
                <a:gd name="adj2" fmla="val 21591492"/>
              </a:avLst>
            </a:prstGeom>
            <a:grpFill/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DD86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2429933" y="3539067"/>
              <a:ext cx="325967" cy="1168400"/>
            </a:xfrm>
            <a:custGeom>
              <a:avLst/>
              <a:gdLst>
                <a:gd name="connsiteX0" fmla="*/ 0 w 325967"/>
                <a:gd name="connsiteY0" fmla="*/ 0 h 1168400"/>
                <a:gd name="connsiteX1" fmla="*/ 127000 w 325967"/>
                <a:gd name="connsiteY1" fmla="*/ 93133 h 1168400"/>
                <a:gd name="connsiteX2" fmla="*/ 228600 w 325967"/>
                <a:gd name="connsiteY2" fmla="*/ 304800 h 1168400"/>
                <a:gd name="connsiteX3" fmla="*/ 296334 w 325967"/>
                <a:gd name="connsiteY3" fmla="*/ 651933 h 1168400"/>
                <a:gd name="connsiteX4" fmla="*/ 321734 w 325967"/>
                <a:gd name="connsiteY4" fmla="*/ 1016000 h 1168400"/>
                <a:gd name="connsiteX5" fmla="*/ 321734 w 325967"/>
                <a:gd name="connsiteY5" fmla="*/ 1168400 h 116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5967" h="1168400">
                  <a:moveTo>
                    <a:pt x="0" y="0"/>
                  </a:moveTo>
                  <a:cubicBezTo>
                    <a:pt x="44450" y="21166"/>
                    <a:pt x="88900" y="42333"/>
                    <a:pt x="127000" y="93133"/>
                  </a:cubicBezTo>
                  <a:cubicBezTo>
                    <a:pt x="165100" y="143933"/>
                    <a:pt x="200378" y="211667"/>
                    <a:pt x="228600" y="304800"/>
                  </a:cubicBezTo>
                  <a:cubicBezTo>
                    <a:pt x="256822" y="397933"/>
                    <a:pt x="280812" y="533400"/>
                    <a:pt x="296334" y="651933"/>
                  </a:cubicBezTo>
                  <a:cubicBezTo>
                    <a:pt x="311856" y="770466"/>
                    <a:pt x="317501" y="929922"/>
                    <a:pt x="321734" y="1016000"/>
                  </a:cubicBezTo>
                  <a:cubicBezTo>
                    <a:pt x="325967" y="1102078"/>
                    <a:pt x="321734" y="1168400"/>
                    <a:pt x="321734" y="1168400"/>
                  </a:cubicBezTo>
                </a:path>
              </a:pathLst>
            </a:custGeom>
            <a:grpFill/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DD86"/>
                </a:solidFill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1422400" y="4572000"/>
              <a:ext cx="1329267" cy="127000"/>
            </a:xfrm>
            <a:custGeom>
              <a:avLst/>
              <a:gdLst>
                <a:gd name="connsiteX0" fmla="*/ 0 w 1329267"/>
                <a:gd name="connsiteY0" fmla="*/ 0 h 127000"/>
                <a:gd name="connsiteX1" fmla="*/ 143933 w 1329267"/>
                <a:gd name="connsiteY1" fmla="*/ 67733 h 127000"/>
                <a:gd name="connsiteX2" fmla="*/ 347133 w 1329267"/>
                <a:gd name="connsiteY2" fmla="*/ 93133 h 127000"/>
                <a:gd name="connsiteX3" fmla="*/ 491067 w 1329267"/>
                <a:gd name="connsiteY3" fmla="*/ 110067 h 127000"/>
                <a:gd name="connsiteX4" fmla="*/ 770467 w 1329267"/>
                <a:gd name="connsiteY4" fmla="*/ 118533 h 127000"/>
                <a:gd name="connsiteX5" fmla="*/ 1075267 w 1329267"/>
                <a:gd name="connsiteY5" fmla="*/ 127000 h 127000"/>
                <a:gd name="connsiteX6" fmla="*/ 1329267 w 1329267"/>
                <a:gd name="connsiteY6" fmla="*/ 118533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9267" h="127000">
                  <a:moveTo>
                    <a:pt x="0" y="0"/>
                  </a:moveTo>
                  <a:cubicBezTo>
                    <a:pt x="43039" y="26105"/>
                    <a:pt x="86078" y="52211"/>
                    <a:pt x="143933" y="67733"/>
                  </a:cubicBezTo>
                  <a:cubicBezTo>
                    <a:pt x="201788" y="83255"/>
                    <a:pt x="347133" y="93133"/>
                    <a:pt x="347133" y="93133"/>
                  </a:cubicBezTo>
                  <a:cubicBezTo>
                    <a:pt x="404989" y="100189"/>
                    <a:pt x="420511" y="105834"/>
                    <a:pt x="491067" y="110067"/>
                  </a:cubicBezTo>
                  <a:cubicBezTo>
                    <a:pt x="561623" y="114300"/>
                    <a:pt x="770467" y="118533"/>
                    <a:pt x="770467" y="118533"/>
                  </a:cubicBezTo>
                  <a:cubicBezTo>
                    <a:pt x="867834" y="121355"/>
                    <a:pt x="982134" y="127000"/>
                    <a:pt x="1075267" y="127000"/>
                  </a:cubicBezTo>
                  <a:cubicBezTo>
                    <a:pt x="1168400" y="127000"/>
                    <a:pt x="1329267" y="118533"/>
                    <a:pt x="1329267" y="118533"/>
                  </a:cubicBezTo>
                </a:path>
              </a:pathLst>
            </a:custGeom>
            <a:grpFill/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DD86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548467" y="2730500"/>
            <a:ext cx="1295400" cy="1600200"/>
            <a:chOff x="2421467" y="3124200"/>
            <a:chExt cx="1295400" cy="1600200"/>
          </a:xfrm>
        </p:grpSpPr>
        <p:sp>
          <p:nvSpPr>
            <p:cNvPr id="65" name="Freeform 64"/>
            <p:cNvSpPr/>
            <p:nvPr/>
          </p:nvSpPr>
          <p:spPr>
            <a:xfrm>
              <a:off x="2421467" y="3124200"/>
              <a:ext cx="1295400" cy="1422400"/>
            </a:xfrm>
            <a:custGeom>
              <a:avLst/>
              <a:gdLst>
                <a:gd name="connsiteX0" fmla="*/ 0 w 1295400"/>
                <a:gd name="connsiteY0" fmla="*/ 0 h 1422400"/>
                <a:gd name="connsiteX1" fmla="*/ 203200 w 1295400"/>
                <a:gd name="connsiteY1" fmla="*/ 33867 h 1422400"/>
                <a:gd name="connsiteX2" fmla="*/ 431800 w 1295400"/>
                <a:gd name="connsiteY2" fmla="*/ 118533 h 1422400"/>
                <a:gd name="connsiteX3" fmla="*/ 745066 w 1295400"/>
                <a:gd name="connsiteY3" fmla="*/ 347133 h 1422400"/>
                <a:gd name="connsiteX4" fmla="*/ 982133 w 1295400"/>
                <a:gd name="connsiteY4" fmla="*/ 643467 h 1422400"/>
                <a:gd name="connsiteX5" fmla="*/ 1151466 w 1295400"/>
                <a:gd name="connsiteY5" fmla="*/ 914400 h 1422400"/>
                <a:gd name="connsiteX6" fmla="*/ 1295400 w 1295400"/>
                <a:gd name="connsiteY6" fmla="*/ 1422400 h 142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5400" h="1422400">
                  <a:moveTo>
                    <a:pt x="0" y="0"/>
                  </a:moveTo>
                  <a:cubicBezTo>
                    <a:pt x="65616" y="7056"/>
                    <a:pt x="131233" y="14112"/>
                    <a:pt x="203200" y="33867"/>
                  </a:cubicBezTo>
                  <a:cubicBezTo>
                    <a:pt x="275167" y="53622"/>
                    <a:pt x="341489" y="66322"/>
                    <a:pt x="431800" y="118533"/>
                  </a:cubicBezTo>
                  <a:cubicBezTo>
                    <a:pt x="522111" y="170744"/>
                    <a:pt x="653344" y="259644"/>
                    <a:pt x="745066" y="347133"/>
                  </a:cubicBezTo>
                  <a:cubicBezTo>
                    <a:pt x="836788" y="434622"/>
                    <a:pt x="914400" y="548923"/>
                    <a:pt x="982133" y="643467"/>
                  </a:cubicBezTo>
                  <a:cubicBezTo>
                    <a:pt x="1049866" y="738012"/>
                    <a:pt x="1099255" y="784578"/>
                    <a:pt x="1151466" y="914400"/>
                  </a:cubicBezTo>
                  <a:cubicBezTo>
                    <a:pt x="1203677" y="1044222"/>
                    <a:pt x="1295400" y="1422400"/>
                    <a:pt x="1295400" y="1422400"/>
                  </a:cubicBezTo>
                </a:path>
              </a:pathLst>
            </a:cu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 65"/>
            <p:cNvSpPr/>
            <p:nvPr/>
          </p:nvSpPr>
          <p:spPr>
            <a:xfrm>
              <a:off x="2429933" y="3132667"/>
              <a:ext cx="774700" cy="1591733"/>
            </a:xfrm>
            <a:custGeom>
              <a:avLst/>
              <a:gdLst>
                <a:gd name="connsiteX0" fmla="*/ 0 w 774700"/>
                <a:gd name="connsiteY0" fmla="*/ 0 h 1591733"/>
                <a:gd name="connsiteX1" fmla="*/ 228600 w 774700"/>
                <a:gd name="connsiteY1" fmla="*/ 84666 h 1591733"/>
                <a:gd name="connsiteX2" fmla="*/ 423334 w 774700"/>
                <a:gd name="connsiteY2" fmla="*/ 245533 h 1591733"/>
                <a:gd name="connsiteX3" fmla="*/ 584200 w 774700"/>
                <a:gd name="connsiteY3" fmla="*/ 541866 h 1591733"/>
                <a:gd name="connsiteX4" fmla="*/ 694267 w 774700"/>
                <a:gd name="connsiteY4" fmla="*/ 889000 h 1591733"/>
                <a:gd name="connsiteX5" fmla="*/ 762000 w 774700"/>
                <a:gd name="connsiteY5" fmla="*/ 1312333 h 1591733"/>
                <a:gd name="connsiteX6" fmla="*/ 770467 w 774700"/>
                <a:gd name="connsiteY6" fmla="*/ 1591733 h 159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4700" h="1591733">
                  <a:moveTo>
                    <a:pt x="0" y="0"/>
                  </a:moveTo>
                  <a:cubicBezTo>
                    <a:pt x="79022" y="21872"/>
                    <a:pt x="158044" y="43744"/>
                    <a:pt x="228600" y="84666"/>
                  </a:cubicBezTo>
                  <a:cubicBezTo>
                    <a:pt x="299156" y="125588"/>
                    <a:pt x="364067" y="169333"/>
                    <a:pt x="423334" y="245533"/>
                  </a:cubicBezTo>
                  <a:cubicBezTo>
                    <a:pt x="482601" y="321733"/>
                    <a:pt x="539045" y="434622"/>
                    <a:pt x="584200" y="541866"/>
                  </a:cubicBezTo>
                  <a:cubicBezTo>
                    <a:pt x="629356" y="649111"/>
                    <a:pt x="664634" y="760589"/>
                    <a:pt x="694267" y="889000"/>
                  </a:cubicBezTo>
                  <a:cubicBezTo>
                    <a:pt x="723900" y="1017411"/>
                    <a:pt x="749300" y="1195211"/>
                    <a:pt x="762000" y="1312333"/>
                  </a:cubicBezTo>
                  <a:cubicBezTo>
                    <a:pt x="774700" y="1429455"/>
                    <a:pt x="770467" y="1591733"/>
                    <a:pt x="770467" y="1591733"/>
                  </a:cubicBezTo>
                </a:path>
              </a:pathLst>
            </a:cu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66"/>
            <p:cNvSpPr/>
            <p:nvPr/>
          </p:nvSpPr>
          <p:spPr>
            <a:xfrm>
              <a:off x="3200400" y="4546600"/>
              <a:ext cx="508000" cy="177800"/>
            </a:xfrm>
            <a:custGeom>
              <a:avLst/>
              <a:gdLst>
                <a:gd name="connsiteX0" fmla="*/ 0 w 508000"/>
                <a:gd name="connsiteY0" fmla="*/ 177800 h 177800"/>
                <a:gd name="connsiteX1" fmla="*/ 194733 w 508000"/>
                <a:gd name="connsiteY1" fmla="*/ 152400 h 177800"/>
                <a:gd name="connsiteX2" fmla="*/ 397933 w 508000"/>
                <a:gd name="connsiteY2" fmla="*/ 84667 h 177800"/>
                <a:gd name="connsiteX3" fmla="*/ 508000 w 508000"/>
                <a:gd name="connsiteY3" fmla="*/ 0 h 17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8000" h="177800">
                  <a:moveTo>
                    <a:pt x="0" y="177800"/>
                  </a:moveTo>
                  <a:cubicBezTo>
                    <a:pt x="64205" y="172861"/>
                    <a:pt x="128411" y="167922"/>
                    <a:pt x="194733" y="152400"/>
                  </a:cubicBezTo>
                  <a:cubicBezTo>
                    <a:pt x="261055" y="136878"/>
                    <a:pt x="345722" y="110067"/>
                    <a:pt x="397933" y="84667"/>
                  </a:cubicBezTo>
                  <a:cubicBezTo>
                    <a:pt x="450144" y="59267"/>
                    <a:pt x="508000" y="0"/>
                    <a:pt x="508000" y="0"/>
                  </a:cubicBezTo>
                </a:path>
              </a:pathLst>
            </a:cu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948266" y="2832270"/>
            <a:ext cx="3115739" cy="2827682"/>
            <a:chOff x="821266" y="3225970"/>
            <a:chExt cx="3115739" cy="2827682"/>
          </a:xfrm>
        </p:grpSpPr>
        <p:sp>
          <p:nvSpPr>
            <p:cNvPr id="69" name="Arc 68"/>
            <p:cNvSpPr/>
            <p:nvPr/>
          </p:nvSpPr>
          <p:spPr>
            <a:xfrm flipV="1">
              <a:off x="821266" y="3225970"/>
              <a:ext cx="3115739" cy="2827682"/>
            </a:xfrm>
            <a:prstGeom prst="arc">
              <a:avLst>
                <a:gd name="adj1" fmla="val 10515740"/>
                <a:gd name="adj2" fmla="val 654675"/>
              </a:avLst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DD86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821267" y="4343400"/>
              <a:ext cx="3064933" cy="406400"/>
            </a:xfrm>
            <a:custGeom>
              <a:avLst/>
              <a:gdLst>
                <a:gd name="connsiteX0" fmla="*/ 0 w 3064933"/>
                <a:gd name="connsiteY0" fmla="*/ 152400 h 406400"/>
                <a:gd name="connsiteX1" fmla="*/ 177800 w 3064933"/>
                <a:gd name="connsiteY1" fmla="*/ 237067 h 406400"/>
                <a:gd name="connsiteX2" fmla="*/ 389466 w 3064933"/>
                <a:gd name="connsiteY2" fmla="*/ 338667 h 406400"/>
                <a:gd name="connsiteX3" fmla="*/ 635000 w 3064933"/>
                <a:gd name="connsiteY3" fmla="*/ 372533 h 406400"/>
                <a:gd name="connsiteX4" fmla="*/ 990600 w 3064933"/>
                <a:gd name="connsiteY4" fmla="*/ 389467 h 406400"/>
                <a:gd name="connsiteX5" fmla="*/ 1430866 w 3064933"/>
                <a:gd name="connsiteY5" fmla="*/ 397933 h 406400"/>
                <a:gd name="connsiteX6" fmla="*/ 1930400 w 3064933"/>
                <a:gd name="connsiteY6" fmla="*/ 406400 h 406400"/>
                <a:gd name="connsiteX7" fmla="*/ 2125133 w 3064933"/>
                <a:gd name="connsiteY7" fmla="*/ 397933 h 406400"/>
                <a:gd name="connsiteX8" fmla="*/ 2396066 w 3064933"/>
                <a:gd name="connsiteY8" fmla="*/ 372533 h 406400"/>
                <a:gd name="connsiteX9" fmla="*/ 2599266 w 3064933"/>
                <a:gd name="connsiteY9" fmla="*/ 338667 h 406400"/>
                <a:gd name="connsiteX10" fmla="*/ 2777066 w 3064933"/>
                <a:gd name="connsiteY10" fmla="*/ 270933 h 406400"/>
                <a:gd name="connsiteX11" fmla="*/ 2895600 w 3064933"/>
                <a:gd name="connsiteY11" fmla="*/ 194733 h 406400"/>
                <a:gd name="connsiteX12" fmla="*/ 2997200 w 3064933"/>
                <a:gd name="connsiteY12" fmla="*/ 101600 h 406400"/>
                <a:gd name="connsiteX13" fmla="*/ 3064933 w 3064933"/>
                <a:gd name="connsiteY13" fmla="*/ 0 h 406400"/>
                <a:gd name="connsiteX14" fmla="*/ 3064933 w 3064933"/>
                <a:gd name="connsiteY14" fmla="*/ 0 h 406400"/>
                <a:gd name="connsiteX0" fmla="*/ 0 w 3064933"/>
                <a:gd name="connsiteY0" fmla="*/ 152400 h 406400"/>
                <a:gd name="connsiteX1" fmla="*/ 177800 w 3064933"/>
                <a:gd name="connsiteY1" fmla="*/ 237067 h 406400"/>
                <a:gd name="connsiteX2" fmla="*/ 389466 w 3064933"/>
                <a:gd name="connsiteY2" fmla="*/ 338667 h 406400"/>
                <a:gd name="connsiteX3" fmla="*/ 635000 w 3064933"/>
                <a:gd name="connsiteY3" fmla="*/ 372533 h 406400"/>
                <a:gd name="connsiteX4" fmla="*/ 990600 w 3064933"/>
                <a:gd name="connsiteY4" fmla="*/ 389467 h 406400"/>
                <a:gd name="connsiteX5" fmla="*/ 1430866 w 3064933"/>
                <a:gd name="connsiteY5" fmla="*/ 397933 h 406400"/>
                <a:gd name="connsiteX6" fmla="*/ 1930400 w 3064933"/>
                <a:gd name="connsiteY6" fmla="*/ 406400 h 406400"/>
                <a:gd name="connsiteX7" fmla="*/ 2125133 w 3064933"/>
                <a:gd name="connsiteY7" fmla="*/ 397933 h 406400"/>
                <a:gd name="connsiteX8" fmla="*/ 2396066 w 3064933"/>
                <a:gd name="connsiteY8" fmla="*/ 372533 h 406400"/>
                <a:gd name="connsiteX9" fmla="*/ 2599266 w 3064933"/>
                <a:gd name="connsiteY9" fmla="*/ 338667 h 406400"/>
                <a:gd name="connsiteX10" fmla="*/ 2777066 w 3064933"/>
                <a:gd name="connsiteY10" fmla="*/ 270933 h 406400"/>
                <a:gd name="connsiteX11" fmla="*/ 2895600 w 3064933"/>
                <a:gd name="connsiteY11" fmla="*/ 194733 h 406400"/>
                <a:gd name="connsiteX12" fmla="*/ 2997200 w 3064933"/>
                <a:gd name="connsiteY12" fmla="*/ 101600 h 406400"/>
                <a:gd name="connsiteX13" fmla="*/ 3064933 w 3064933"/>
                <a:gd name="connsiteY13" fmla="*/ 0 h 406400"/>
                <a:gd name="connsiteX14" fmla="*/ 3064933 w 3064933"/>
                <a:gd name="connsiteY14" fmla="*/ 0 h 40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64933" h="406400">
                  <a:moveTo>
                    <a:pt x="0" y="152400"/>
                  </a:moveTo>
                  <a:lnTo>
                    <a:pt x="177800" y="237067"/>
                  </a:lnTo>
                  <a:cubicBezTo>
                    <a:pt x="242711" y="268111"/>
                    <a:pt x="313266" y="316089"/>
                    <a:pt x="389466" y="338667"/>
                  </a:cubicBezTo>
                  <a:cubicBezTo>
                    <a:pt x="465666" y="361245"/>
                    <a:pt x="534811" y="364066"/>
                    <a:pt x="635000" y="372533"/>
                  </a:cubicBezTo>
                  <a:cubicBezTo>
                    <a:pt x="735189" y="381000"/>
                    <a:pt x="857956" y="385234"/>
                    <a:pt x="990600" y="389467"/>
                  </a:cubicBezTo>
                  <a:cubicBezTo>
                    <a:pt x="1123244" y="393700"/>
                    <a:pt x="1430866" y="397933"/>
                    <a:pt x="1430866" y="397933"/>
                  </a:cubicBezTo>
                  <a:lnTo>
                    <a:pt x="1930400" y="406400"/>
                  </a:lnTo>
                  <a:cubicBezTo>
                    <a:pt x="2046111" y="406400"/>
                    <a:pt x="2047522" y="403578"/>
                    <a:pt x="2125133" y="397933"/>
                  </a:cubicBezTo>
                  <a:cubicBezTo>
                    <a:pt x="2202744" y="392289"/>
                    <a:pt x="2317044" y="382411"/>
                    <a:pt x="2396066" y="372533"/>
                  </a:cubicBezTo>
                  <a:cubicBezTo>
                    <a:pt x="2475088" y="362655"/>
                    <a:pt x="2535766" y="355600"/>
                    <a:pt x="2599266" y="338667"/>
                  </a:cubicBezTo>
                  <a:cubicBezTo>
                    <a:pt x="2662766" y="321734"/>
                    <a:pt x="2727677" y="294922"/>
                    <a:pt x="2777066" y="270933"/>
                  </a:cubicBezTo>
                  <a:cubicBezTo>
                    <a:pt x="2826455" y="246944"/>
                    <a:pt x="2858911" y="222955"/>
                    <a:pt x="2895600" y="194733"/>
                  </a:cubicBezTo>
                  <a:cubicBezTo>
                    <a:pt x="2932289" y="166511"/>
                    <a:pt x="2968978" y="134055"/>
                    <a:pt x="2997200" y="101600"/>
                  </a:cubicBezTo>
                  <a:cubicBezTo>
                    <a:pt x="3025422" y="69145"/>
                    <a:pt x="3064933" y="0"/>
                    <a:pt x="3064933" y="0"/>
                  </a:cubicBezTo>
                  <a:lnTo>
                    <a:pt x="3064933" y="0"/>
                  </a:lnTo>
                </a:path>
              </a:pathLst>
            </a:cu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DD86"/>
                </a:solidFill>
              </a:endParaRPr>
            </a:p>
          </p:txBody>
        </p:sp>
      </p:grpSp>
      <p:sp>
        <p:nvSpPr>
          <p:cNvPr id="73" name="Rectangle 72"/>
          <p:cNvSpPr/>
          <p:nvPr/>
        </p:nvSpPr>
        <p:spPr>
          <a:xfrm>
            <a:off x="5613549" y="1769619"/>
            <a:ext cx="287718" cy="2046288"/>
          </a:xfrm>
          <a:prstGeom prst="rect">
            <a:avLst/>
          </a:prstGeom>
          <a:solidFill>
            <a:srgbClr val="008000">
              <a:alpha val="30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5912566" y="1769619"/>
            <a:ext cx="363798" cy="2046288"/>
          </a:xfrm>
          <a:prstGeom prst="rect">
            <a:avLst/>
          </a:prstGeom>
          <a:solidFill>
            <a:srgbClr val="008000">
              <a:alpha val="30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6287588" y="1764690"/>
            <a:ext cx="313193" cy="2046288"/>
          </a:xfrm>
          <a:prstGeom prst="rect">
            <a:avLst/>
          </a:prstGeom>
          <a:solidFill>
            <a:srgbClr val="008000">
              <a:alpha val="30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/>
          <p:cNvSpPr/>
          <p:nvPr/>
        </p:nvSpPr>
        <p:spPr>
          <a:xfrm>
            <a:off x="6634650" y="1767324"/>
            <a:ext cx="59196" cy="2046288"/>
          </a:xfrm>
          <a:prstGeom prst="rect">
            <a:avLst/>
          </a:prstGeom>
          <a:solidFill>
            <a:srgbClr val="008000">
              <a:alpha val="30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2" name="Straight Connector 81"/>
          <p:cNvCxnSpPr/>
          <p:nvPr/>
        </p:nvCxnSpPr>
        <p:spPr>
          <a:xfrm rot="16200000" flipH="1">
            <a:off x="5611507" y="2781551"/>
            <a:ext cx="2046288" cy="1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6700569" y="1764360"/>
            <a:ext cx="1873247" cy="2046288"/>
          </a:xfrm>
          <a:prstGeom prst="rect">
            <a:avLst/>
          </a:prstGeom>
          <a:solidFill>
            <a:srgbClr val="008000">
              <a:alpha val="30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12" descr="UPH20020825144939"/>
          <p:cNvPicPr>
            <a:picLocks noChangeAspect="1" noChangeArrowheads="1"/>
          </p:cNvPicPr>
          <p:nvPr/>
        </p:nvPicPr>
        <p:blipFill>
          <a:blip r:embed="rId4">
            <a:lum bright="-30000" contrast="30000"/>
          </a:blip>
          <a:srcRect l="2083" b="10239"/>
          <a:stretch>
            <a:fillRect/>
          </a:stretch>
        </p:blipFill>
        <p:spPr bwMode="auto">
          <a:xfrm>
            <a:off x="4877672" y="4289898"/>
            <a:ext cx="2838450" cy="2415702"/>
          </a:xfrm>
          <a:prstGeom prst="rect">
            <a:avLst/>
          </a:prstGeom>
          <a:noFill/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889" y="4289898"/>
            <a:ext cx="2587706" cy="2415702"/>
          </a:xfrm>
          <a:prstGeom prst="rect">
            <a:avLst/>
          </a:prstGeom>
        </p:spPr>
      </p:pic>
      <p:pic>
        <p:nvPicPr>
          <p:cNvPr id="90" name="Picture 5" descr="caii3934_fulldisk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12793" y="4301556"/>
            <a:ext cx="2456408" cy="2456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1" name="TextBox 90"/>
          <p:cNvSpPr txBox="1"/>
          <p:nvPr/>
        </p:nvSpPr>
        <p:spPr>
          <a:xfrm>
            <a:off x="457200" y="6540500"/>
            <a:ext cx="2067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 : SIDC, </a:t>
            </a:r>
            <a:r>
              <a:rPr lang="en-US" sz="1200" dirty="0" err="1" smtClean="0"/>
              <a:t>Kitt</a:t>
            </a:r>
            <a:r>
              <a:rPr lang="en-US" sz="1200" dirty="0" smtClean="0"/>
              <a:t> Peak, SOHO </a:t>
            </a:r>
            <a:endParaRPr lang="en-US" sz="1200" dirty="0"/>
          </a:p>
        </p:txBody>
      </p:sp>
      <p:pic>
        <p:nvPicPr>
          <p:cNvPr id="93" name="Picture 92" descr="soho17_1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308" y="4316233"/>
            <a:ext cx="2310200" cy="230567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3" grpId="0" animBg="1"/>
      <p:bldP spid="73" grpId="1" animBg="1"/>
      <p:bldP spid="78" grpId="0" animBg="1"/>
      <p:bldP spid="78" grpId="1" animBg="1"/>
      <p:bldP spid="79" grpId="0" animBg="1"/>
      <p:bldP spid="79" grpId="1" animBg="1"/>
      <p:bldP spid="80" grpId="1" animBg="1"/>
      <p:bldP spid="80" grpId="2" animBg="1"/>
      <p:bldP spid="85" grpId="0" animBg="1"/>
      <p:bldP spid="8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tmosphe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90600"/>
            <a:ext cx="8153400" cy="54038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Rot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fr-BE"/>
              <a:t>Éclairement spectral et sa variation</a:t>
            </a:r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62000" y="2209800"/>
            <a:ext cx="7391400" cy="4267200"/>
            <a:chOff x="336" y="768"/>
            <a:chExt cx="5091" cy="3147"/>
          </a:xfrm>
        </p:grpSpPr>
        <p:pic>
          <p:nvPicPr>
            <p:cNvPr id="393223" name="Picture 7" descr="SolSpecVaria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6" y="768"/>
              <a:ext cx="5091" cy="3147"/>
            </a:xfrm>
            <a:prstGeom prst="rect">
              <a:avLst/>
            </a:prstGeom>
            <a:noFill/>
          </p:spPr>
        </p:pic>
        <p:sp>
          <p:nvSpPr>
            <p:cNvPr id="393226" name="Line 10"/>
            <p:cNvSpPr>
              <a:spLocks noChangeShapeType="1"/>
            </p:cNvSpPr>
            <p:nvPr/>
          </p:nvSpPr>
          <p:spPr bwMode="auto">
            <a:xfrm>
              <a:off x="960" y="3120"/>
              <a:ext cx="384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227" name="Rectangle 11"/>
            <p:cNvSpPr>
              <a:spLocks noChangeArrowheads="1"/>
            </p:cNvSpPr>
            <p:nvPr/>
          </p:nvSpPr>
          <p:spPr bwMode="auto">
            <a:xfrm>
              <a:off x="2496" y="864"/>
              <a:ext cx="240" cy="2592"/>
            </a:xfrm>
            <a:prstGeom prst="rect">
              <a:avLst/>
            </a:prstGeom>
            <a:solidFill>
              <a:schemeClr val="accent1">
                <a:alpha val="19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3229" name="Rectangle 13"/>
          <p:cNvSpPr>
            <a:spLocks noChangeArrowheads="1"/>
          </p:cNvSpPr>
          <p:nvPr/>
        </p:nvSpPr>
        <p:spPr bwMode="auto">
          <a:xfrm>
            <a:off x="457200" y="990600"/>
            <a:ext cx="8686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</a:pPr>
            <a:r>
              <a:rPr lang="fr-BE" sz="2400"/>
              <a:t>Variabilité très élevée en dessous de 320 nm (facteurs 10 à 1000)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</a:pPr>
            <a:r>
              <a:rPr lang="fr-BE">
                <a:ea typeface="ＭＳ Ｐゴシック" charset="-128"/>
              </a:rPr>
              <a:t>2% du rayonnement total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</a:pPr>
            <a:r>
              <a:rPr lang="fr-BE">
                <a:ea typeface="ＭＳ Ｐゴシック" charset="-128"/>
              </a:rPr>
              <a:t>Rayonnement très important pour l'aéronomie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1"/>
          <p:cNvGrpSpPr/>
          <p:nvPr/>
        </p:nvGrpSpPr>
        <p:grpSpPr>
          <a:xfrm>
            <a:off x="235416" y="1618902"/>
            <a:ext cx="4210050" cy="4157472"/>
            <a:chOff x="235416" y="1606202"/>
            <a:chExt cx="4210050" cy="4157472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3" name="Rectangle 32"/>
            <p:cNvSpPr/>
            <p:nvPr/>
          </p:nvSpPr>
          <p:spPr>
            <a:xfrm>
              <a:off x="235416" y="1606202"/>
              <a:ext cx="4210050" cy="4157472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5316" y="2025044"/>
              <a:ext cx="3333750" cy="333375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60816" y="5153361"/>
              <a:ext cx="109220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65000"/>
                    </a:schemeClr>
                  </a:solidFill>
                </a:rPr>
                <a:t>ROB</a:t>
              </a:r>
            </a:p>
            <a:p>
              <a:r>
                <a:rPr lang="en-US" sz="1200" dirty="0" smtClean="0">
                  <a:solidFill>
                    <a:schemeClr val="bg1">
                      <a:lumMod val="65000"/>
                    </a:schemeClr>
                  </a:solidFill>
                </a:rPr>
                <a:t>2005-07-05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3" name="Group 48"/>
          <p:cNvGrpSpPr/>
          <p:nvPr/>
        </p:nvGrpSpPr>
        <p:grpSpPr>
          <a:xfrm>
            <a:off x="4432766" y="1622458"/>
            <a:ext cx="4157472" cy="4157472"/>
            <a:chOff x="4865878" y="482584"/>
            <a:chExt cx="4157472" cy="4157472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47" name="Picture 46" descr="swb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5878" y="482584"/>
              <a:ext cx="4157472" cy="4157472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4865878" y="4089491"/>
              <a:ext cx="109220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65000"/>
                    </a:schemeClr>
                  </a:solidFill>
                </a:rPr>
                <a:t>EIT</a:t>
              </a:r>
            </a:p>
            <a:p>
              <a:r>
                <a:rPr lang="en-US" sz="1200" dirty="0" smtClean="0">
                  <a:solidFill>
                    <a:schemeClr val="bg1">
                      <a:lumMod val="65000"/>
                    </a:schemeClr>
                  </a:solidFill>
                </a:rPr>
                <a:t>2005-07-05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7" name="Group 45"/>
          <p:cNvGrpSpPr/>
          <p:nvPr/>
        </p:nvGrpSpPr>
        <p:grpSpPr>
          <a:xfrm>
            <a:off x="4445466" y="1606202"/>
            <a:ext cx="4157472" cy="4157472"/>
            <a:chOff x="5106884" y="-1418479"/>
            <a:chExt cx="4157472" cy="4157472"/>
          </a:xfrm>
        </p:grpSpPr>
        <p:pic>
          <p:nvPicPr>
            <p:cNvPr id="45" name="Picture 44" descr="swb.png"/>
            <p:cNvPicPr>
              <a:picLocks noChangeAspect="1"/>
            </p:cNvPicPr>
            <p:nvPr/>
          </p:nvPicPr>
          <p:blipFill>
            <a:blip r:embed="rId5">
              <a:lum bright="-34000" contrast="-14000"/>
            </a:blip>
            <a:stretch>
              <a:fillRect/>
            </a:stretch>
          </p:blipFill>
          <p:spPr>
            <a:xfrm>
              <a:off x="5106884" y="-1418479"/>
              <a:ext cx="4157472" cy="4157472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1" name="TextBox 30"/>
            <p:cNvSpPr txBox="1"/>
            <p:nvPr/>
          </p:nvSpPr>
          <p:spPr>
            <a:xfrm>
              <a:off x="5106884" y="2188555"/>
              <a:ext cx="109220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65000"/>
                    </a:schemeClr>
                  </a:solidFill>
                </a:rPr>
                <a:t>EIT</a:t>
              </a:r>
            </a:p>
            <a:p>
              <a:r>
                <a:rPr lang="en-US" sz="1200" dirty="0" smtClean="0">
                  <a:solidFill>
                    <a:schemeClr val="bg1">
                      <a:lumMod val="65000"/>
                    </a:schemeClr>
                  </a:solidFill>
                </a:rPr>
                <a:t>2007-11-14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8" name="Group 43"/>
          <p:cNvGrpSpPr/>
          <p:nvPr/>
        </p:nvGrpSpPr>
        <p:grpSpPr>
          <a:xfrm>
            <a:off x="4378410" y="1606202"/>
            <a:ext cx="4224528" cy="4173728"/>
            <a:chOff x="1143000" y="50800"/>
            <a:chExt cx="4224528" cy="4173728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43" name="Picture 42" descr="swb.png"/>
            <p:cNvPicPr>
              <a:picLocks noChangeAspect="1"/>
            </p:cNvPicPr>
            <p:nvPr/>
          </p:nvPicPr>
          <p:blipFill>
            <a:blip r:embed="rId6">
              <a:lum bright="6000" contrast="38000"/>
            </a:blip>
            <a:srcRect t="1202"/>
            <a:stretch>
              <a:fillRect/>
            </a:stretch>
          </p:blipFill>
          <p:spPr>
            <a:xfrm>
              <a:off x="1143000" y="50800"/>
              <a:ext cx="4224528" cy="4173728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214334" y="3659030"/>
              <a:ext cx="109220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65000"/>
                    </a:schemeClr>
                  </a:solidFill>
                </a:rPr>
                <a:t>EIT</a:t>
              </a:r>
            </a:p>
            <a:p>
              <a:r>
                <a:rPr lang="en-US" sz="1200" dirty="0" smtClean="0">
                  <a:solidFill>
                    <a:schemeClr val="bg1">
                      <a:lumMod val="65000"/>
                    </a:schemeClr>
                  </a:solidFill>
                </a:rPr>
                <a:t>2003-10-29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5" name="Group 49"/>
          <p:cNvGrpSpPr/>
          <p:nvPr/>
        </p:nvGrpSpPr>
        <p:grpSpPr>
          <a:xfrm>
            <a:off x="235416" y="1606202"/>
            <a:ext cx="4210050" cy="4157472"/>
            <a:chOff x="553934" y="2074255"/>
            <a:chExt cx="4210050" cy="4157472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7" name="Rectangle 26"/>
            <p:cNvSpPr/>
            <p:nvPr/>
          </p:nvSpPr>
          <p:spPr>
            <a:xfrm>
              <a:off x="553934" y="2074255"/>
              <a:ext cx="4210050" cy="4157472"/>
            </a:xfrm>
            <a:prstGeom prst="rect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4634" y="2511691"/>
              <a:ext cx="3344543" cy="3344543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53934" y="5644967"/>
              <a:ext cx="109220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65000"/>
                    </a:schemeClr>
                  </a:solidFill>
                </a:rPr>
                <a:t>ROB</a:t>
              </a:r>
            </a:p>
            <a:p>
              <a:r>
                <a:rPr lang="en-US" sz="1200" dirty="0" smtClean="0">
                  <a:solidFill>
                    <a:schemeClr val="bg1">
                      <a:lumMod val="65000"/>
                    </a:schemeClr>
                  </a:solidFill>
                </a:rPr>
                <a:t>2007-11-14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6" name="Group 53"/>
          <p:cNvGrpSpPr/>
          <p:nvPr/>
        </p:nvGrpSpPr>
        <p:grpSpPr>
          <a:xfrm>
            <a:off x="235416" y="1606202"/>
            <a:ext cx="4210050" cy="4173728"/>
            <a:chOff x="235416" y="1606202"/>
            <a:chExt cx="4210050" cy="4173728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4" name="Rectangle 33"/>
            <p:cNvSpPr/>
            <p:nvPr/>
          </p:nvSpPr>
          <p:spPr>
            <a:xfrm>
              <a:off x="235416" y="1606202"/>
              <a:ext cx="4210050" cy="4173728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816" y="2101154"/>
              <a:ext cx="3333750" cy="333375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60816" y="5168204"/>
              <a:ext cx="109220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65000"/>
                    </a:schemeClr>
                  </a:solidFill>
                </a:rPr>
                <a:t>ROB</a:t>
              </a:r>
            </a:p>
            <a:p>
              <a:r>
                <a:rPr lang="en-US" sz="1200" dirty="0" smtClean="0">
                  <a:solidFill>
                    <a:schemeClr val="bg1">
                      <a:lumMod val="65000"/>
                    </a:schemeClr>
                  </a:solidFill>
                </a:rPr>
                <a:t>2003-10-29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Photosphère</a:t>
            </a:r>
            <a:r>
              <a:rPr lang="en-US" dirty="0" smtClean="0"/>
              <a:t> versus </a:t>
            </a:r>
            <a:r>
              <a:rPr lang="en-US" dirty="0" err="1" smtClean="0"/>
              <a:t>couronne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Cycle </a:t>
            </a:r>
            <a:r>
              <a:rPr lang="en-US" dirty="0" err="1" smtClean="0"/>
              <a:t>solaire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la </a:t>
            </a:r>
            <a:r>
              <a:rPr lang="en-US" dirty="0" err="1" smtClean="0"/>
              <a:t>couronne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316038"/>
            <a:ext cx="7112000" cy="5334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11371</TotalTime>
  <Words>1541</Words>
  <Application>Microsoft Macintosh PowerPoint</Application>
  <PresentationFormat>On-screen Show (4:3)</PresentationFormat>
  <Paragraphs>248</Paragraphs>
  <Slides>22</Slides>
  <Notes>11</Notes>
  <HiddenSlides>0</HiddenSlides>
  <MMClips>9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Document</vt:lpstr>
      <vt:lpstr>Photo Editor-Foto</vt:lpstr>
      <vt:lpstr>PROBA2 Observations du soleil </vt:lpstr>
      <vt:lpstr>Il était une fois …</vt:lpstr>
      <vt:lpstr>Fiche signalétique du soleil</vt:lpstr>
      <vt:lpstr>Slide 4</vt:lpstr>
      <vt:lpstr>Le soleil, couche par couche.</vt:lpstr>
      <vt:lpstr>Slide 6</vt:lpstr>
      <vt:lpstr>Éclairement spectral et sa variation</vt:lpstr>
      <vt:lpstr>Photosphère versus couronne</vt:lpstr>
      <vt:lpstr>Cycle solaire dans la couronne</vt:lpstr>
      <vt:lpstr>Taches solaires et cycle d’activité</vt:lpstr>
      <vt:lpstr>L’aire spatiale et l’observation du soleil</vt:lpstr>
      <vt:lpstr>La série PROBA – en orbite</vt:lpstr>
      <vt:lpstr>PROBA2: Project for On-Board Autonomy </vt:lpstr>
      <vt:lpstr>Deux instruments solaires à bord</vt:lpstr>
      <vt:lpstr>Radiomètre LYRA</vt:lpstr>
      <vt:lpstr>Telescope SWAP</vt:lpstr>
      <vt:lpstr>Eruption SWAP et LYRA</vt:lpstr>
      <vt:lpstr>Eruption et CME</vt:lpstr>
      <vt:lpstr>Onde EIT</vt:lpstr>
      <vt:lpstr>occultation</vt:lpstr>
      <vt:lpstr>Eclipse du soleil vue de PROBA2</vt:lpstr>
      <vt:lpstr>Slide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Marie Dominique</dc:creator>
  <cp:lastModifiedBy>Marie Dominique</cp:lastModifiedBy>
  <cp:revision>83</cp:revision>
  <dcterms:created xsi:type="dcterms:W3CDTF">2011-02-11T12:52:00Z</dcterms:created>
  <dcterms:modified xsi:type="dcterms:W3CDTF">2011-02-11T14:04:21Z</dcterms:modified>
</cp:coreProperties>
</file>