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2" r:id="rId3"/>
    <p:sldId id="269" r:id="rId4"/>
    <p:sldId id="274" r:id="rId5"/>
    <p:sldId id="275" r:id="rId6"/>
    <p:sldId id="282" r:id="rId7"/>
    <p:sldId id="262" r:id="rId8"/>
    <p:sldId id="276" r:id="rId9"/>
    <p:sldId id="259" r:id="rId10"/>
    <p:sldId id="260" r:id="rId11"/>
    <p:sldId id="283" r:id="rId12"/>
    <p:sldId id="261" r:id="rId13"/>
    <p:sldId id="278" r:id="rId14"/>
    <p:sldId id="279" r:id="rId15"/>
    <p:sldId id="277" r:id="rId16"/>
    <p:sldId id="265" r:id="rId17"/>
    <p:sldId id="266" r:id="rId18"/>
    <p:sldId id="281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snapVertSplitter="1">
    <p:restoredLeft sz="15620"/>
    <p:restoredTop sz="94660"/>
  </p:normalViewPr>
  <p:slideViewPr>
    <p:cSldViewPr snapToObjects="1" showGuides="1">
      <p:cViewPr varScale="1">
        <p:scale>
          <a:sx n="39" d="100"/>
          <a:sy n="39" d="100"/>
        </p:scale>
        <p:origin x="-1232" y="-112"/>
      </p:cViewPr>
      <p:guideLst>
        <p:guide orient="horz" pos="1920"/>
        <p:guide pos="4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9E77C-2544-C944-A8F1-3507B42177BA}" type="datetimeFigureOut">
              <a:rPr lang="en-US" smtClean="0"/>
              <a:t>7/4/10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16C27-45FF-2145-AB9B-210C76A6647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Second</a:t>
            </a:r>
            <a:r>
              <a:rPr lang="en-US" baseline="0" dirty="0" smtClean="0"/>
              <a:t> mission objective: space weather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6C27-45FF-2145-AB9B-210C76A6647A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230BB5-6216-D041-890D-173965162866}" type="slidenum">
              <a:rPr lang="en-US"/>
              <a:pPr/>
              <a:t>4</a:t>
            </a:fld>
            <a:endParaRPr lang="en-US"/>
          </a:p>
        </p:txBody>
      </p:sp>
      <p:sp>
        <p:nvSpPr>
          <p:cNvPr id="1187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CMOS detector, first in space for solar physics </a:t>
            </a:r>
          </a:p>
          <a:p>
            <a:r>
              <a:rPr lang="en-US"/>
              <a:t>Off-axis design</a:t>
            </a:r>
          </a:p>
          <a:p>
            <a:r>
              <a:rPr lang="en-US"/>
              <a:t>Lightweight INVAR optical bench</a:t>
            </a:r>
          </a:p>
          <a:p>
            <a:r>
              <a:rPr lang="en-US"/>
              <a:t>No-shutter</a:t>
            </a:r>
          </a:p>
          <a:p>
            <a:r>
              <a:rPr lang="en-US"/>
              <a:t>33 mm diameter entrace pupil, focal length 1173 mm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 earth sun synchronous</a:t>
            </a:r>
            <a:r>
              <a:rPr lang="en-US" baseline="0" dirty="0" smtClean="0"/>
              <a:t> orbits, eclipse season Nov-Jan.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6C27-45FF-2145-AB9B-210C76A6647A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Eclipse of July 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6C27-45FF-2145-AB9B-210C76A6647A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February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6C27-45FF-2145-AB9B-210C76A6647A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EE73-E75E-C14B-B8B6-529ADABF0ACE}" type="datetimeFigureOut">
              <a:rPr lang="en-US" smtClean="0"/>
              <a:t>7/4/10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505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94249-CC8E-7C4D-831A-90EB3617A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EE73-E75E-C14B-B8B6-529ADABF0ACE}" type="datetimeFigureOut">
              <a:rPr lang="en-US" smtClean="0"/>
              <a:t>7/4/10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505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94249-CC8E-7C4D-831A-90EB3617A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EE73-E75E-C14B-B8B6-529ADABF0ACE}" type="datetimeFigureOut">
              <a:rPr lang="en-US" smtClean="0"/>
              <a:t>7/4/10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505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94249-CC8E-7C4D-831A-90EB3617A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EE73-E75E-C14B-B8B6-529ADABF0ACE}" type="datetimeFigureOut">
              <a:rPr lang="en-US" smtClean="0"/>
              <a:t>7/4/10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94249-CC8E-7C4D-831A-90EB3617A30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2819400" y="6356350"/>
            <a:ext cx="35052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/>
              <a:t>SWAP, a new EUV imager for Solar Physics</a:t>
            </a:r>
          </a:p>
          <a:p>
            <a:r>
              <a:rPr lang="en-US" smtClean="0"/>
              <a:t>David Berghmans – Royal Observatory of Belgium</a:t>
            </a:r>
            <a:br>
              <a:rPr lang="en-US" smtClean="0"/>
            </a:br>
            <a:r>
              <a:rPr lang="en-US" smtClean="0"/>
              <a:t>AOGS2010, Hyderabad, July 5 2010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EE73-E75E-C14B-B8B6-529ADABF0ACE}" type="datetimeFigureOut">
              <a:rPr lang="en-US" smtClean="0"/>
              <a:t>7/4/10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505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94249-CC8E-7C4D-831A-90EB3617A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EE73-E75E-C14B-B8B6-529ADABF0ACE}" type="datetimeFigureOut">
              <a:rPr lang="en-US" smtClean="0"/>
              <a:t>7/4/10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505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94249-CC8E-7C4D-831A-90EB3617A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EE73-E75E-C14B-B8B6-529ADABF0ACE}" type="datetimeFigureOut">
              <a:rPr lang="en-US" smtClean="0"/>
              <a:t>7/4/10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505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94249-CC8E-7C4D-831A-90EB3617A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EE73-E75E-C14B-B8B6-529ADABF0ACE}" type="datetimeFigureOut">
              <a:rPr lang="en-US" smtClean="0"/>
              <a:t>7/4/10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505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94249-CC8E-7C4D-831A-90EB3617A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EE73-E75E-C14B-B8B6-529ADABF0ACE}" type="datetimeFigureOut">
              <a:rPr lang="en-US" smtClean="0"/>
              <a:t>7/4/10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505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94249-CC8E-7C4D-831A-90EB3617A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EE73-E75E-C14B-B8B6-529ADABF0ACE}" type="datetimeFigureOut">
              <a:rPr lang="en-US" smtClean="0"/>
              <a:t>7/4/10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505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94249-CC8E-7C4D-831A-90EB3617A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EE73-E75E-C14B-B8B6-529ADABF0ACE}" type="datetimeFigureOut">
              <a:rPr lang="en-US" smtClean="0"/>
              <a:t>7/4/10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505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94249-CC8E-7C4D-831A-90EB3617A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EE73-E75E-C14B-B8B6-529ADABF0ACE}" type="datetimeFigureOut">
              <a:rPr lang="en-US" smtClean="0"/>
              <a:t>7/4/10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505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94249-CC8E-7C4D-831A-90EB3617A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4EE73-E75E-C14B-B8B6-529ADABF0ACE}" type="datetimeFigureOut">
              <a:rPr lang="en-US" smtClean="0"/>
              <a:t>7/4/10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4249-CC8E-7C4D-831A-90EB3617A30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WAPlogo96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985962" y="6119336"/>
            <a:ext cx="738664" cy="738664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6409212" y="6172200"/>
            <a:ext cx="601188" cy="579247"/>
            <a:chOff x="6252606" y="6253162"/>
            <a:chExt cx="601188" cy="579247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252606" y="6253162"/>
              <a:ext cx="601188" cy="413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 userDrawn="1"/>
          </p:nvSpPr>
          <p:spPr>
            <a:xfrm>
              <a:off x="6282000" y="6596096"/>
              <a:ext cx="467109" cy="236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ROB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2682638" y="6119336"/>
            <a:ext cx="37787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SWAP, a new EUV imager for Solar Physics</a:t>
            </a:r>
          </a:p>
          <a:p>
            <a:pPr algn="ctr"/>
            <a:r>
              <a:rPr lang="en-US" sz="1400" dirty="0" smtClean="0"/>
              <a:t>David </a:t>
            </a:r>
            <a:r>
              <a:rPr lang="en-US" sz="1400" dirty="0" err="1" smtClean="0"/>
              <a:t>Berghmans</a:t>
            </a:r>
            <a:r>
              <a:rPr lang="en-US" sz="1400" dirty="0" smtClean="0"/>
              <a:t> – Royal Observatory of Belgium</a:t>
            </a:r>
          </a:p>
          <a:p>
            <a:pPr algn="ctr"/>
            <a:r>
              <a:rPr lang="en-US" sz="1400" dirty="0" smtClean="0"/>
              <a:t>AOGS 2010,</a:t>
            </a:r>
            <a:r>
              <a:rPr lang="en-US" sz="1400" baseline="0" dirty="0" smtClean="0"/>
              <a:t> Hyderabad, July 5 2010</a:t>
            </a:r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david/Documents/Projects/Running/PROBA2/SWAPmovies/2010-04-13/SWAP_13_Apr_CME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david/Documents/Projects/Running/PROBA2/SWAPmovies/2010-04-13/SWAP_13_Apr_CME_rad_filt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video" Target="file://localhost/Users/david/Documents/activities/2010/Meetings_Presentations/20100324_Leuven_PROBA2outreach/2010_03_22_STEREO_Dublin-08.key/ejecta.mov" TargetMode="External"/><Relationship Id="rId2" Type="http://schemas.openxmlformats.org/officeDocument/2006/relationships/video" Target="file://localhost/Users/david/Documents/activities/2010/Meetings_Presentations/20100324_Leuven_PROBA2outreach/2010_03_22_STEREO_Dublin-08.key/wave1_rundiff_20100207.mov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david/Documents/Projects/Running/PROBA2/SWAPmovies/June07/20100607_proba2_movie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roba2.sidc.be/swap/data/eng/yyyy/mm/dd" TargetMode="External"/><Relationship Id="rId4" Type="http://schemas.openxmlformats.org/officeDocument/2006/relationships/hyperlink" Target="http://proba2.sidc.be/swap/data/bsd/yyyy/mm/dd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roba2.sidc.b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video" Target="file://localhost/Users/david/Desktop/20100118_swap_movie.mp4" TargetMode="External"/><Relationship Id="rId2" Type="http://schemas.openxmlformats.org/officeDocument/2006/relationships/video" Target="file://localhost/Users/david/Documents/activities/2010/Meetings_Presentations/20100324_Leuven_PROBA2outreach/eclipse.mo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23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SWAP onboard PROBA2, </a:t>
            </a:r>
            <a:br>
              <a:rPr lang="en-US" dirty="0" smtClean="0"/>
            </a:br>
            <a:r>
              <a:rPr lang="en-US" dirty="0" smtClean="0"/>
              <a:t>a new EUV imager for solar physics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14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D. </a:t>
            </a:r>
            <a:r>
              <a:rPr lang="en-US" dirty="0" err="1" smtClean="0"/>
              <a:t>Berghmans</a:t>
            </a:r>
            <a:r>
              <a:rPr lang="en-US" dirty="0" smtClean="0"/>
              <a:t> and the SWAP team</a:t>
            </a:r>
          </a:p>
          <a:p>
            <a:r>
              <a:rPr lang="en-US" dirty="0" smtClean="0"/>
              <a:t>Royal Observatory of Belgium</a:t>
            </a:r>
            <a:endParaRPr lang="en-US" dirty="0"/>
          </a:p>
        </p:txBody>
      </p:sp>
      <p:pic>
        <p:nvPicPr>
          <p:cNvPr id="4" name="Picture 3" descr="SWAPlogo5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12700"/>
            <a:ext cx="27432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04800"/>
            <a:ext cx="3289300" cy="105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45024"/>
            <a:ext cx="6591300" cy="656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8333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Off-Pointing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74638"/>
            <a:ext cx="5446268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WAP_offp_comp_2Rsu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-685800"/>
            <a:ext cx="8280000" cy="8280000"/>
          </a:xfrm>
          <a:prstGeom prst="rect">
            <a:avLst/>
          </a:prstGeom>
        </p:spPr>
      </p:pic>
      <p:sp>
        <p:nvSpPr>
          <p:cNvPr id="7" name="Rounded Rectangle 6"/>
          <p:cNvSpPr>
            <a:spLocks noChangeAspect="1"/>
          </p:cNvSpPr>
          <p:nvPr/>
        </p:nvSpPr>
        <p:spPr>
          <a:xfrm>
            <a:off x="2286000" y="1168579"/>
            <a:ext cx="4644000" cy="4622621"/>
          </a:xfrm>
          <a:prstGeom prst="roundRect">
            <a:avLst>
              <a:gd name="adj" fmla="val 33334"/>
            </a:avLst>
          </a:prstGeom>
          <a:noFill/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690401" y="4586002"/>
            <a:ext cx="3933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Work by Vladimir </a:t>
            </a:r>
            <a:r>
              <a:rPr lang="en-US" sz="2000" dirty="0" err="1" smtClean="0">
                <a:solidFill>
                  <a:schemeClr val="bg1"/>
                </a:solidFill>
              </a:rPr>
              <a:t>Slemzin</a:t>
            </a:r>
            <a:r>
              <a:rPr lang="en-US" sz="2000" dirty="0" smtClean="0">
                <a:solidFill>
                  <a:schemeClr val="bg1"/>
                </a:solidFill>
              </a:rPr>
              <a:t> (</a:t>
            </a:r>
            <a:r>
              <a:rPr lang="en-US" sz="2000" dirty="0" err="1" smtClean="0">
                <a:solidFill>
                  <a:schemeClr val="bg1"/>
                </a:solidFill>
              </a:rPr>
              <a:t>Lebedev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/Users/david/Documents/Projects/Running/PROBA2/SWAPmovies/2010-04-13/SWAP_13_Apr_CME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00174" y="152400"/>
            <a:ext cx="6629400" cy="66294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928687" cy="36988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Corbel" charset="0"/>
              </a:rPr>
              <a:t>April 13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7" fill="hold"/>
                                        <p:tgtEl>
                                          <p:spTgt spid="737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37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37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37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88" y="228600"/>
            <a:ext cx="928687" cy="36988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Corbel" charset="0"/>
              </a:rPr>
              <a:t>April 13</a:t>
            </a:r>
          </a:p>
        </p:txBody>
      </p:sp>
      <p:pic>
        <p:nvPicPr>
          <p:cNvPr id="74755" name="Picture 3" descr="/Users/david/Documents/Projects/Running/PROBA2/SWAPmovies/2010-04-13/SWAP_13_Apr_CME_rad_filt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7" fill="hold"/>
                                        <p:tgtEl>
                                          <p:spTgt spid="747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47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47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47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5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/Users/david/Documents/activities/2010/Meetings_Presentations/20100324_Leuven_PROBA2outreach/2010_03_22_STEREO_Dublin-08.key/ejecta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724400" y="9779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 descr="/Users/david/Documents/activities/2010/Meetings_Presentations/20100324_Leuven_PROBA2outreach/2010_03_22_STEREO_Dublin-08.key/wave1_rundiff_20100207.mov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9779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Box 8"/>
          <p:cNvSpPr txBox="1">
            <a:spLocks noChangeArrowheads="1"/>
          </p:cNvSpPr>
          <p:nvPr/>
        </p:nvSpPr>
        <p:spPr bwMode="auto">
          <a:xfrm>
            <a:off x="6248400" y="336550"/>
            <a:ext cx="144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orbel" charset="0"/>
              </a:rPr>
              <a:t>EUV jets</a:t>
            </a:r>
          </a:p>
        </p:txBody>
      </p:sp>
      <p:sp>
        <p:nvSpPr>
          <p:cNvPr id="72709" name="TextBox 9"/>
          <p:cNvSpPr txBox="1">
            <a:spLocks noChangeArrowheads="1"/>
          </p:cNvSpPr>
          <p:nvPr/>
        </p:nvSpPr>
        <p:spPr bwMode="auto">
          <a:xfrm>
            <a:off x="1378194" y="336550"/>
            <a:ext cx="16632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orbel" charset="0"/>
              </a:rPr>
              <a:t>EIT</a:t>
            </a:r>
            <a:r>
              <a:rPr lang="en-US" sz="2800" dirty="0" smtClean="0">
                <a:latin typeface="Corbel" charset="0"/>
              </a:rPr>
              <a:t> waves</a:t>
            </a:r>
            <a:endParaRPr lang="en-US" sz="2800" dirty="0">
              <a:latin typeface="Corbe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727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27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27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0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706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70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27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27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0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00607_proba2_movie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47800" y="-23018"/>
            <a:ext cx="6149182" cy="614918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1477962"/>
          </a:xfrm>
        </p:spPr>
        <p:txBody>
          <a:bodyPr/>
          <a:lstStyle/>
          <a:p>
            <a:r>
              <a:rPr lang="en-US" dirty="0" smtClean="0"/>
              <a:t>Commanded from ROB</a:t>
            </a:r>
          </a:p>
          <a:p>
            <a:r>
              <a:rPr lang="en-US" dirty="0" smtClean="0"/>
              <a:t>Nominal: 2min cadence, sun pointing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459162"/>
            <a:ext cx="82296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err="1" smtClean="0"/>
              <a:t>Im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age cadence 5s – 2min, subfields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Off-pointing on request within a few hours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latency few hours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Open data policy</a:t>
            </a:r>
          </a:p>
          <a:p>
            <a:r>
              <a:rPr lang="en-US" dirty="0" smtClean="0"/>
              <a:t>Daily movies, latest image, documentation</a:t>
            </a:r>
            <a:br>
              <a:rPr lang="en-US" dirty="0" smtClean="0"/>
            </a:br>
            <a:r>
              <a:rPr lang="en-US" sz="2800" dirty="0" smtClean="0">
                <a:hlinkClick r:id="rId2"/>
              </a:rPr>
              <a:t>http://proba2.sidc.be</a:t>
            </a:r>
            <a:endParaRPr lang="en-US" dirty="0" smtClean="0"/>
          </a:p>
          <a:p>
            <a:r>
              <a:rPr lang="en-US" dirty="0" smtClean="0"/>
              <a:t>Level 0 data: raw, engineering FITS files</a:t>
            </a:r>
            <a:br>
              <a:rPr lang="en-US" dirty="0" smtClean="0"/>
            </a:br>
            <a:r>
              <a:rPr lang="en-US" sz="2800" dirty="0" smtClean="0">
                <a:hlinkClick r:id="rId3"/>
              </a:rPr>
              <a:t>http://proba2.sidc.be/swap/data/eng/yyyy/mm/dd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Level 1 data: calibrated, science FITS files</a:t>
            </a:r>
            <a:br>
              <a:rPr lang="en-US" dirty="0" smtClean="0"/>
            </a:br>
            <a:r>
              <a:rPr lang="en-US" sz="2800" dirty="0" smtClean="0">
                <a:hlinkClick r:id="rId4"/>
              </a:rPr>
              <a:t>http://proba2.sidc.be/swap/data/bsd/yyyy/mm/dd</a:t>
            </a:r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 rot="20293651">
            <a:off x="-5728" y="5626410"/>
            <a:ext cx="35716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s</a:t>
            </a:r>
            <a:r>
              <a:rPr lang="en-US" sz="3200" b="1" dirty="0" err="1" smtClean="0">
                <a:solidFill>
                  <a:srgbClr val="FF0000"/>
                </a:solidFill>
              </a:rPr>
              <a:t>wap_lyra@oma.be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Thanks</a:t>
            </a:r>
            <a:endParaRPr lang="en-US" sz="6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48599" y="2362200"/>
            <a:ext cx="8643001" cy="1676400"/>
            <a:chOff x="348599" y="2362200"/>
            <a:chExt cx="8643001" cy="167640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1000" y="2362200"/>
              <a:ext cx="2209800" cy="1307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4" descr="belsp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1800" y="2395097"/>
              <a:ext cx="1613005" cy="1307841"/>
            </a:xfrm>
            <a:prstGeom prst="rect">
              <a:avLst/>
            </a:prstGeom>
          </p:spPr>
        </p:pic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0" y="2404730"/>
              <a:ext cx="3048000" cy="1329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348599" y="3657600"/>
              <a:ext cx="2318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Centre Spatial de Liege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2800" y="3669268"/>
              <a:ext cx="2418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European Space Agency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62167" y="3669268"/>
              <a:ext cx="2829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Belgian Science Policy Office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 rot="20293651">
            <a:off x="-5728" y="5626410"/>
            <a:ext cx="35716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s</a:t>
            </a:r>
            <a:r>
              <a:rPr lang="en-US" sz="3200" b="1" dirty="0" err="1" smtClean="0">
                <a:solidFill>
                  <a:srgbClr val="FF0000"/>
                </a:solidFill>
              </a:rPr>
              <a:t>wap_lyra@oma.be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atest_eit_17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4470400" cy="447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45213" y="7620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EIT</a:t>
            </a:r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673600" y="76200"/>
            <a:ext cx="4470400" cy="5003800"/>
            <a:chOff x="4673600" y="76200"/>
            <a:chExt cx="4470400" cy="5003800"/>
          </a:xfrm>
        </p:grpSpPr>
        <p:pic>
          <p:nvPicPr>
            <p:cNvPr id="7" name="Picture 6" descr="swap_00346621251000_6288e4c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3600" y="609600"/>
              <a:ext cx="4470400" cy="44704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649506" y="76200"/>
              <a:ext cx="9207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SWAP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ba2_internal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304800"/>
            <a:ext cx="41719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04800"/>
            <a:ext cx="3289300" cy="1054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1447800"/>
            <a:ext cx="385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ESA technology demonstration satellite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1360643" y="3505200"/>
            <a:ext cx="7097557" cy="1546086"/>
            <a:chOff x="1360643" y="3505200"/>
            <a:chExt cx="7097557" cy="1546086"/>
          </a:xfrm>
        </p:grpSpPr>
        <p:sp>
          <p:nvSpPr>
            <p:cNvPr id="7" name="Rounded Rectangle 6"/>
            <p:cNvSpPr/>
            <p:nvPr/>
          </p:nvSpPr>
          <p:spPr>
            <a:xfrm rot="665544">
              <a:off x="1360643" y="3505200"/>
              <a:ext cx="1801568" cy="914400"/>
            </a:xfrm>
            <a:prstGeom prst="roundRect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0800000">
              <a:off x="3236231" y="4230425"/>
              <a:ext cx="1716769" cy="353939"/>
            </a:xfrm>
            <a:prstGeom prst="straightConnector1">
              <a:avLst/>
            </a:prstGeom>
            <a:ln w="28575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985946" y="4343400"/>
              <a:ext cx="3472254" cy="707886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SUN WATCHER USING APS AND IMAGE PROCESSING (SWAP)</a:t>
              </a:r>
              <a:endParaRPr lang="en-US" sz="20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447800" y="1311819"/>
            <a:ext cx="7620000" cy="1736181"/>
            <a:chOff x="1447800" y="1311819"/>
            <a:chExt cx="7620000" cy="1736181"/>
          </a:xfrm>
        </p:grpSpPr>
        <p:sp>
          <p:nvSpPr>
            <p:cNvPr id="23" name="TextBox 22"/>
            <p:cNvSpPr txBox="1"/>
            <p:nvPr/>
          </p:nvSpPr>
          <p:spPr>
            <a:xfrm>
              <a:off x="4343400" y="2340114"/>
              <a:ext cx="4724400" cy="707886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Dual Segmented Langmuir Probe (DSLP)</a:t>
              </a:r>
            </a:p>
            <a:p>
              <a:pPr algn="ctr"/>
              <a:r>
                <a:rPr lang="en-US" sz="2000" dirty="0" smtClean="0"/>
                <a:t>Thermal Plasma Measurement Unit (TMPU)</a:t>
              </a:r>
              <a:endParaRPr lang="en-US" sz="2000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447800" y="1311819"/>
              <a:ext cx="1447800" cy="1431381"/>
            </a:xfrm>
            <a:prstGeom prst="roundRect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10800000">
              <a:off x="2895602" y="2032339"/>
              <a:ext cx="1447799" cy="353939"/>
            </a:xfrm>
            <a:prstGeom prst="straightConnector1">
              <a:avLst/>
            </a:prstGeom>
            <a:ln w="28575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1524000" y="2666999"/>
            <a:ext cx="6851470" cy="1295401"/>
            <a:chOff x="1524000" y="2666999"/>
            <a:chExt cx="6851470" cy="1295401"/>
          </a:xfrm>
        </p:grpSpPr>
        <p:sp>
          <p:nvSpPr>
            <p:cNvPr id="24" name="TextBox 23"/>
            <p:cNvSpPr txBox="1"/>
            <p:nvPr/>
          </p:nvSpPr>
          <p:spPr>
            <a:xfrm>
              <a:off x="4953000" y="3562290"/>
              <a:ext cx="3422470" cy="40011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Lyman alpha radiometer (LYRA)</a:t>
              </a:r>
              <a:endParaRPr lang="en-US" sz="2000" dirty="0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524000" y="2666999"/>
              <a:ext cx="990600" cy="990601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stCxn id="24" idx="1"/>
            </p:cNvCxnSpPr>
            <p:nvPr/>
          </p:nvCxnSpPr>
          <p:spPr>
            <a:xfrm rot="10800000">
              <a:off x="2587216" y="3395045"/>
              <a:ext cx="2365784" cy="367301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645131">
            <a:off x="4807947" y="-175809"/>
            <a:ext cx="3851950" cy="508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7696200" y="0"/>
            <a:ext cx="1447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038600" y="228600"/>
            <a:ext cx="4800600" cy="1143000"/>
          </a:xfrm>
        </p:spPr>
        <p:txBody>
          <a:bodyPr/>
          <a:lstStyle/>
          <a:p>
            <a:r>
              <a:rPr lang="en-US" dirty="0" smtClean="0"/>
              <a:t>SWAP innovation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3746500"/>
            <a:ext cx="22352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3886200" cy="5181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744657" y="3949005"/>
            <a:ext cx="19030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10 kg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 60cm long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 3 Watt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SMOS-PROBA2-ROCKOT-HR2a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1454945"/>
            <a:ext cx="6264273" cy="469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35757" cy="1143000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Eurockot</a:t>
            </a:r>
            <a:r>
              <a:rPr lang="en-US" dirty="0" smtClean="0">
                <a:latin typeface="+mn-lt"/>
              </a:rPr>
              <a:t> Launch Nov 2010</a:t>
            </a:r>
            <a:endParaRPr lang="en-US" dirty="0">
              <a:latin typeface="+mn-lt"/>
            </a:endParaRPr>
          </a:p>
        </p:txBody>
      </p:sp>
      <p:pic>
        <p:nvPicPr>
          <p:cNvPr id="5" name="Picture 5" descr="plesetsk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752600"/>
            <a:ext cx="394073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57200" y="4791221"/>
            <a:ext cx="1202673" cy="461665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3366FF"/>
                </a:solidFill>
              </a:rPr>
              <a:t>Plesetsk</a:t>
            </a:r>
            <a:endParaRPr lang="en-US" sz="2400" dirty="0">
              <a:solidFill>
                <a:srgbClr val="3366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H="1" flipV="1">
            <a:off x="1569170" y="3159993"/>
            <a:ext cx="1814660" cy="1447801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6781800" y="457193"/>
            <a:ext cx="1676401" cy="4807453"/>
            <a:chOff x="6781800" y="457193"/>
            <a:chExt cx="1676401" cy="4807453"/>
          </a:xfrm>
        </p:grpSpPr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6781800" y="4802981"/>
              <a:ext cx="1210037" cy="461665"/>
            </a:xfrm>
            <a:prstGeom prst="rect">
              <a:avLst/>
            </a:prstGeom>
            <a:noFill/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3366FF"/>
                  </a:solidFill>
                </a:rPr>
                <a:t>PROBA2</a:t>
              </a:r>
              <a:endParaRPr lang="en-US" sz="2400" dirty="0">
                <a:solidFill>
                  <a:srgbClr val="3366FF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6200000" flipV="1">
              <a:off x="6492075" y="3748875"/>
              <a:ext cx="1676407" cy="274642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6"/>
            <p:cNvSpPr txBox="1">
              <a:spLocks noChangeArrowheads="1"/>
            </p:cNvSpPr>
            <p:nvPr/>
          </p:nvSpPr>
          <p:spPr bwMode="auto">
            <a:xfrm>
              <a:off x="7467601" y="457193"/>
              <a:ext cx="990600" cy="461665"/>
            </a:xfrm>
            <a:prstGeom prst="rect">
              <a:avLst/>
            </a:prstGeom>
            <a:noFill/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3366FF"/>
                  </a:solidFill>
                </a:rPr>
                <a:t>SMOS</a:t>
              </a:r>
              <a:endParaRPr lang="en-US" sz="2400" dirty="0">
                <a:solidFill>
                  <a:srgbClr val="3366FF"/>
                </a:solidFill>
              </a:endParaRPr>
            </a:p>
          </p:txBody>
        </p:sp>
        <p:cxnSp>
          <p:nvCxnSpPr>
            <p:cNvPr id="26" name="Straight Connector 25"/>
            <p:cNvCxnSpPr>
              <a:endCxn id="25" idx="2"/>
            </p:cNvCxnSpPr>
            <p:nvPr/>
          </p:nvCxnSpPr>
          <p:spPr>
            <a:xfrm rot="5400000" flipH="1" flipV="1">
              <a:off x="7260280" y="1354780"/>
              <a:ext cx="1138542" cy="266699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905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Band-</a:t>
            </a:r>
            <a:br>
              <a:rPr lang="en-US" dirty="0" smtClean="0"/>
            </a:br>
            <a:r>
              <a:rPr lang="en-US" dirty="0" smtClean="0"/>
              <a:t>pass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745498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707116" y="5341419"/>
            <a:ext cx="2152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C. </a:t>
            </a:r>
            <a:r>
              <a:rPr lang="en-US" sz="2400" dirty="0" err="1" smtClean="0"/>
              <a:t>Raftery</a:t>
            </a:r>
            <a:r>
              <a:rPr lang="en-US" sz="2400" dirty="0" smtClean="0"/>
              <a:t> (TCD)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-1269499" y="5155700"/>
            <a:ext cx="2908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www.solarmonitor.org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8" y="0"/>
            <a:ext cx="3429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40882"/>
            <a:ext cx="3505200" cy="35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788940"/>
            <a:ext cx="3390384" cy="3390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1400" y="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EIT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1306" y="918865"/>
            <a:ext cx="112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TRACE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021106" y="2327275"/>
            <a:ext cx="112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SWAP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00118_swap_movi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0" y="1417638"/>
            <a:ext cx="4114800" cy="4114800"/>
          </a:xfrm>
          <a:prstGeom prst="rect">
            <a:avLst/>
          </a:prstGeom>
        </p:spPr>
      </p:pic>
      <p:pic>
        <p:nvPicPr>
          <p:cNvPr id="6" name="Picture 3" descr="/Users/david/Documents/activities/2010/Meetings_Presentations/20100324_Leuven_PROBA2outreach/eclipse.mov">
            <a:hlinkClick r:id="" action="ppaction://media"/>
          </p:cNvPr>
          <p:cNvPicPr/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04800" y="1417638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38200" y="762000"/>
            <a:ext cx="2837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January 15 eclipse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784888" y="762000"/>
            <a:ext cx="3825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First M flare of new cycle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23530" r="34603"/>
          <a:stretch>
            <a:fillRect/>
          </a:stretch>
        </p:blipFill>
        <p:spPr>
          <a:xfrm>
            <a:off x="-1" y="0"/>
            <a:ext cx="586496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17301" t="17301" r="20070" b="8305"/>
          <a:stretch>
            <a:fillRect/>
          </a:stretch>
        </p:blipFill>
        <p:spPr>
          <a:xfrm>
            <a:off x="3352801" y="-21213"/>
            <a:ext cx="5791200" cy="6879213"/>
          </a:xfrm>
          <a:prstGeom prst="rect">
            <a:avLst/>
          </a:prstGeom>
        </p:spPr>
      </p:pic>
      <p:pic>
        <p:nvPicPr>
          <p:cNvPr id="8" name="Picture 7" descr="SWAPlogo5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5867400"/>
            <a:ext cx="838200" cy="838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71600" y="1143000"/>
            <a:ext cx="1219200" cy="99060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05400" y="1219200"/>
            <a:ext cx="1219200" cy="99060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1379</TotalTime>
  <Words>309</Words>
  <Application>Microsoft Macintosh PowerPoint</Application>
  <PresentationFormat>On-screen Show (4:3)</PresentationFormat>
  <Paragraphs>63</Paragraphs>
  <Slides>19</Slides>
  <Notes>5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SWAP onboard PROBA2,  a new EUV imager for solar physics</vt:lpstr>
      <vt:lpstr>Slide 2</vt:lpstr>
      <vt:lpstr>Slide 3</vt:lpstr>
      <vt:lpstr>SWAP innovation</vt:lpstr>
      <vt:lpstr>Eurockot Launch Nov 2010</vt:lpstr>
      <vt:lpstr>Band- pass</vt:lpstr>
      <vt:lpstr>Slide 7</vt:lpstr>
      <vt:lpstr>Slide 8</vt:lpstr>
      <vt:lpstr>Slide 9</vt:lpstr>
      <vt:lpstr>Slide 10</vt:lpstr>
      <vt:lpstr>Off-Pointing</vt:lpstr>
      <vt:lpstr>Slide 12</vt:lpstr>
      <vt:lpstr>Slide 13</vt:lpstr>
      <vt:lpstr>Slide 14</vt:lpstr>
      <vt:lpstr>Slide 15</vt:lpstr>
      <vt:lpstr>Slide 16</vt:lpstr>
      <vt:lpstr>Operations</vt:lpstr>
      <vt:lpstr>Data distribution</vt:lpstr>
      <vt:lpstr>Thanks</vt:lpstr>
    </vt:vector>
  </TitlesOfParts>
  <Company>SIDC - Royal Observatory of Belgium</Company>
  <LinksUpToDate>false</LinksUpToDate>
  <SharedDoc>false</SharedDoc>
  <HyperlinksChanged>false</HyperlinksChanged>
  <AppVersion>12.0258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SWAP onboard PROBA2,  a new EUV imager for solar physics</dc:title>
  <dc:creator>David Berghmans</dc:creator>
  <cp:lastModifiedBy>David Berghmans</cp:lastModifiedBy>
  <cp:revision>37</cp:revision>
  <dcterms:created xsi:type="dcterms:W3CDTF">2010-07-04T12:29:34Z</dcterms:created>
  <dcterms:modified xsi:type="dcterms:W3CDTF">2010-07-05T11:28:39Z</dcterms:modified>
</cp:coreProperties>
</file>